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4" r:id="rId1"/>
  </p:sldMasterIdLst>
  <p:notesMasterIdLst>
    <p:notesMasterId r:id="rId20"/>
  </p:notesMasterIdLst>
  <p:handoutMasterIdLst>
    <p:handoutMasterId r:id="rId21"/>
  </p:handoutMasterIdLst>
  <p:sldIdLst>
    <p:sldId id="265" r:id="rId2"/>
    <p:sldId id="283" r:id="rId3"/>
    <p:sldId id="284" r:id="rId4"/>
    <p:sldId id="266" r:id="rId5"/>
    <p:sldId id="271" r:id="rId6"/>
    <p:sldId id="273" r:id="rId7"/>
    <p:sldId id="272" r:id="rId8"/>
    <p:sldId id="281" r:id="rId9"/>
    <p:sldId id="268" r:id="rId10"/>
    <p:sldId id="275" r:id="rId11"/>
    <p:sldId id="276" r:id="rId12"/>
    <p:sldId id="277" r:id="rId13"/>
    <p:sldId id="278" r:id="rId14"/>
    <p:sldId id="279" r:id="rId15"/>
    <p:sldId id="269" r:id="rId16"/>
    <p:sldId id="270" r:id="rId17"/>
    <p:sldId id="274" r:id="rId18"/>
    <p:sldId id="282" r:id="rId19"/>
  </p:sldIdLst>
  <p:sldSz cx="9144000" cy="6858000" type="screen4x3"/>
  <p:notesSz cx="9926638" cy="6797675"/>
  <p:embeddedFontLst>
    <p:embeddedFont>
      <p:font typeface="Effra Heavy" panose="020B0604020202020204" charset="0"/>
      <p:bold r:id="rId22"/>
      <p:boldItalic r:id="rId23"/>
    </p:embeddedFont>
    <p:embeddedFont>
      <p:font typeface="AngsanaUPC" panose="02020603050405020304" pitchFamily="18" charset="-34"/>
      <p:regular r:id="rId24"/>
      <p:bold r:id="rId25"/>
      <p:italic r:id="rId26"/>
      <p:boldItalic r:id="rId27"/>
    </p:embeddedFont>
    <p:embeddedFont>
      <p:font typeface="Effra Bold" panose="020B0604020202020204" charset="0"/>
      <p:bold r:id="rId28"/>
    </p:embeddedFont>
    <p:embeddedFont>
      <p:font typeface="Effra" panose="020B0604020202020204" charset="0"/>
      <p:regular r:id="rId29"/>
      <p:bold r:id="rId30"/>
      <p:italic r:id="rId31"/>
      <p:boldItalic r:id="rId32"/>
    </p:embeddedFont>
    <p:embeddedFont>
      <p:font typeface="Effra Light" panose="020B0604020202020204" charset="0"/>
      <p:regular r:id="rId33"/>
      <p:italic r:id="rId34"/>
    </p:embeddedFont>
  </p:embeddedFontLst>
  <p:defaultTextStyle>
    <a:defPPr>
      <a:defRPr lang="en-GB"/>
    </a:defPPr>
    <a:lvl1pPr algn="l" rtl="0" fontAlgn="base">
      <a:spcBef>
        <a:spcPct val="0"/>
      </a:spcBef>
      <a:spcAft>
        <a:spcPct val="0"/>
      </a:spcAft>
      <a:defRPr sz="2000" kern="1200">
        <a:solidFill>
          <a:schemeClr val="tx2"/>
        </a:solidFill>
        <a:latin typeface="+mn-lt"/>
        <a:ea typeface="+mn-ea"/>
        <a:cs typeface="+mn-cs"/>
      </a:defRPr>
    </a:lvl1pPr>
    <a:lvl2pPr marL="457200" algn="l" rtl="0" fontAlgn="base">
      <a:spcBef>
        <a:spcPct val="0"/>
      </a:spcBef>
      <a:spcAft>
        <a:spcPct val="0"/>
      </a:spcAft>
      <a:defRPr sz="2000" kern="1200">
        <a:solidFill>
          <a:schemeClr val="tx2"/>
        </a:solidFill>
        <a:latin typeface="+mn-lt"/>
        <a:ea typeface="+mn-ea"/>
        <a:cs typeface="+mn-cs"/>
      </a:defRPr>
    </a:lvl2pPr>
    <a:lvl3pPr marL="914400" algn="l" rtl="0" fontAlgn="base">
      <a:spcBef>
        <a:spcPct val="0"/>
      </a:spcBef>
      <a:spcAft>
        <a:spcPct val="0"/>
      </a:spcAft>
      <a:defRPr sz="2000" kern="1200">
        <a:solidFill>
          <a:schemeClr val="tx2"/>
        </a:solidFill>
        <a:latin typeface="+mn-lt"/>
        <a:ea typeface="+mn-ea"/>
        <a:cs typeface="+mn-cs"/>
      </a:defRPr>
    </a:lvl3pPr>
    <a:lvl4pPr marL="1371600" algn="l" rtl="0" fontAlgn="base">
      <a:spcBef>
        <a:spcPct val="0"/>
      </a:spcBef>
      <a:spcAft>
        <a:spcPct val="0"/>
      </a:spcAft>
      <a:defRPr sz="2000" kern="1200">
        <a:solidFill>
          <a:schemeClr val="tx2"/>
        </a:solidFill>
        <a:latin typeface="+mn-lt"/>
        <a:ea typeface="+mn-ea"/>
        <a:cs typeface="+mn-cs"/>
      </a:defRPr>
    </a:lvl4pPr>
    <a:lvl5pPr marL="1828800" algn="l" rtl="0" fontAlgn="base">
      <a:spcBef>
        <a:spcPct val="0"/>
      </a:spcBef>
      <a:spcAft>
        <a:spcPct val="0"/>
      </a:spcAft>
      <a:defRPr sz="2000" kern="1200">
        <a:solidFill>
          <a:schemeClr val="tx2"/>
        </a:solidFill>
        <a:latin typeface="+mn-lt"/>
        <a:ea typeface="+mn-ea"/>
        <a:cs typeface="+mn-cs"/>
      </a:defRPr>
    </a:lvl5pPr>
    <a:lvl6pPr marL="2286000" algn="l" defTabSz="914400" rtl="0" eaLnBrk="1" latinLnBrk="0" hangingPunct="1">
      <a:defRPr sz="2000" kern="1200">
        <a:solidFill>
          <a:schemeClr val="tx2"/>
        </a:solidFill>
        <a:latin typeface="+mn-lt"/>
        <a:ea typeface="+mn-ea"/>
        <a:cs typeface="+mn-cs"/>
      </a:defRPr>
    </a:lvl6pPr>
    <a:lvl7pPr marL="2743200" algn="l" defTabSz="914400" rtl="0" eaLnBrk="1" latinLnBrk="0" hangingPunct="1">
      <a:defRPr sz="2000" kern="1200">
        <a:solidFill>
          <a:schemeClr val="tx2"/>
        </a:solidFill>
        <a:latin typeface="+mn-lt"/>
        <a:ea typeface="+mn-ea"/>
        <a:cs typeface="+mn-cs"/>
      </a:defRPr>
    </a:lvl7pPr>
    <a:lvl8pPr marL="3200400" algn="l" defTabSz="914400" rtl="0" eaLnBrk="1" latinLnBrk="0" hangingPunct="1">
      <a:defRPr sz="2000" kern="1200">
        <a:solidFill>
          <a:schemeClr val="tx2"/>
        </a:solidFill>
        <a:latin typeface="+mn-lt"/>
        <a:ea typeface="+mn-ea"/>
        <a:cs typeface="+mn-cs"/>
      </a:defRPr>
    </a:lvl8pPr>
    <a:lvl9pPr marL="3657600" algn="l" defTabSz="914400" rtl="0" eaLnBrk="1" latinLnBrk="0" hangingPunct="1">
      <a:defRPr sz="2000" kern="1200">
        <a:solidFill>
          <a:schemeClr val="tx2"/>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99A1"/>
    <a:srgbClr val="BF0071"/>
    <a:srgbClr val="7EAF35"/>
    <a:srgbClr val="F3F3F3"/>
    <a:srgbClr val="F0F0F0"/>
    <a:srgbClr val="EEEEEE"/>
    <a:srgbClr val="FDFDF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34" autoAdjust="0"/>
    <p:restoredTop sz="95990" autoAdjust="0"/>
  </p:normalViewPr>
  <p:slideViewPr>
    <p:cSldViewPr showGuides="1">
      <p:cViewPr>
        <p:scale>
          <a:sx n="75" d="100"/>
          <a:sy n="75" d="100"/>
        </p:scale>
        <p:origin x="-108" y="-1080"/>
      </p:cViewPr>
      <p:guideLst>
        <p:guide orient="horz" pos="2160"/>
        <p:guide pos="2880"/>
      </p:guideLst>
    </p:cSldViewPr>
  </p:slideViewPr>
  <p:notesTextViewPr>
    <p:cViewPr>
      <p:scale>
        <a:sx n="100" d="100"/>
        <a:sy n="100" d="100"/>
      </p:scale>
      <p:origin x="0" y="0"/>
    </p:cViewPr>
  </p:notesTextViewPr>
  <p:notesViewPr>
    <p:cSldViewPr showGuides="1">
      <p:cViewPr varScale="1">
        <p:scale>
          <a:sx n="113" d="100"/>
          <a:sy n="113" d="100"/>
        </p:scale>
        <p:origin x="-1326" y="-102"/>
      </p:cViewPr>
      <p:guideLst>
        <p:guide orient="horz" pos="2141"/>
        <p:guide pos="312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handoutMaster" Target="handoutMasters/handoutMaster1.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9778" name="Rectangle 2"/>
          <p:cNvSpPr>
            <a:spLocks noGrp="1" noChangeArrowheads="1"/>
          </p:cNvSpPr>
          <p:nvPr>
            <p:ph type="hdr" sz="quarter"/>
          </p:nvPr>
        </p:nvSpPr>
        <p:spPr bwMode="auto">
          <a:xfrm>
            <a:off x="2" y="0"/>
            <a:ext cx="4301855" cy="340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193" tIns="46095" rIns="92193" bIns="46095" numCol="1" anchor="ctr" anchorCtr="0" compatLnSpc="1">
            <a:prstTxWarp prst="textNoShape">
              <a:avLst/>
            </a:prstTxWarp>
          </a:bodyPr>
          <a:lstStyle>
            <a:lvl1pPr>
              <a:defRPr sz="1200">
                <a:solidFill>
                  <a:schemeClr val="bg1"/>
                </a:solidFill>
              </a:defRPr>
            </a:lvl1pPr>
          </a:lstStyle>
          <a:p>
            <a:endParaRPr lang="en-GB" altLang="en-US" dirty="0">
              <a:latin typeface="Effra" panose="020B0603020203020204" pitchFamily="34" charset="0"/>
            </a:endParaRPr>
          </a:p>
        </p:txBody>
      </p:sp>
      <p:sp>
        <p:nvSpPr>
          <p:cNvPr id="459779" name="Rectangle 3"/>
          <p:cNvSpPr>
            <a:spLocks noGrp="1" noChangeArrowheads="1"/>
          </p:cNvSpPr>
          <p:nvPr>
            <p:ph type="dt" sz="quarter" idx="1"/>
          </p:nvPr>
        </p:nvSpPr>
        <p:spPr bwMode="auto">
          <a:xfrm>
            <a:off x="5624784" y="0"/>
            <a:ext cx="4301855" cy="340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193" tIns="46095" rIns="92193" bIns="46095" numCol="1" anchor="ctr" anchorCtr="0" compatLnSpc="1">
            <a:prstTxWarp prst="textNoShape">
              <a:avLst/>
            </a:prstTxWarp>
          </a:bodyPr>
          <a:lstStyle>
            <a:lvl1pPr algn="r">
              <a:defRPr sz="1200">
                <a:solidFill>
                  <a:schemeClr val="bg1"/>
                </a:solidFill>
              </a:defRPr>
            </a:lvl1pPr>
          </a:lstStyle>
          <a:p>
            <a:endParaRPr lang="en-GB" altLang="en-US" dirty="0">
              <a:latin typeface="Effra" panose="020B0603020203020204" pitchFamily="34" charset="0"/>
            </a:endParaRPr>
          </a:p>
        </p:txBody>
      </p:sp>
      <p:sp>
        <p:nvSpPr>
          <p:cNvPr id="459780" name="Rectangle 4"/>
          <p:cNvSpPr>
            <a:spLocks noGrp="1" noChangeArrowheads="1"/>
          </p:cNvSpPr>
          <p:nvPr>
            <p:ph type="ftr" sz="quarter" idx="2"/>
          </p:nvPr>
        </p:nvSpPr>
        <p:spPr bwMode="auto">
          <a:xfrm>
            <a:off x="2" y="6457573"/>
            <a:ext cx="4301855" cy="340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193" tIns="46095" rIns="92193" bIns="46095" numCol="1" anchor="b" anchorCtr="0" compatLnSpc="1">
            <a:prstTxWarp prst="textNoShape">
              <a:avLst/>
            </a:prstTxWarp>
          </a:bodyPr>
          <a:lstStyle>
            <a:lvl1pPr>
              <a:defRPr sz="1200">
                <a:solidFill>
                  <a:schemeClr val="bg1"/>
                </a:solidFill>
              </a:defRPr>
            </a:lvl1pPr>
          </a:lstStyle>
          <a:p>
            <a:endParaRPr lang="en-GB" altLang="en-US" dirty="0">
              <a:latin typeface="Effra" panose="020B0603020203020204" pitchFamily="34" charset="0"/>
            </a:endParaRPr>
          </a:p>
        </p:txBody>
      </p:sp>
      <p:sp>
        <p:nvSpPr>
          <p:cNvPr id="459781" name="Rectangle 5"/>
          <p:cNvSpPr>
            <a:spLocks noGrp="1" noChangeArrowheads="1"/>
          </p:cNvSpPr>
          <p:nvPr>
            <p:ph type="sldNum" sz="quarter" idx="3"/>
          </p:nvPr>
        </p:nvSpPr>
        <p:spPr bwMode="auto">
          <a:xfrm>
            <a:off x="5624784" y="6457573"/>
            <a:ext cx="4301855" cy="340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193" tIns="46095" rIns="92193" bIns="46095" numCol="1" anchor="b" anchorCtr="0" compatLnSpc="1">
            <a:prstTxWarp prst="textNoShape">
              <a:avLst/>
            </a:prstTxWarp>
          </a:bodyPr>
          <a:lstStyle>
            <a:lvl1pPr algn="r">
              <a:defRPr sz="1200">
                <a:solidFill>
                  <a:schemeClr val="bg1"/>
                </a:solidFill>
              </a:defRPr>
            </a:lvl1pPr>
          </a:lstStyle>
          <a:p>
            <a:fld id="{6BDED6D5-33CC-49C8-A14A-4660977D1BEE}" type="slidenum">
              <a:rPr lang="en-GB" altLang="en-US">
                <a:latin typeface="Effra" panose="020B0603020203020204" pitchFamily="34" charset="0"/>
              </a:rPr>
              <a:pPr/>
              <a:t>‹#›</a:t>
            </a:fld>
            <a:endParaRPr lang="en-GB" altLang="en-US" dirty="0">
              <a:latin typeface="Effra" panose="020B0603020203020204" pitchFamily="34" charset="0"/>
            </a:endParaRPr>
          </a:p>
        </p:txBody>
      </p:sp>
    </p:spTree>
    <p:extLst>
      <p:ext uri="{BB962C8B-B14F-4D97-AF65-F5344CB8AC3E}">
        <p14:creationId xmlns:p14="http://schemas.microsoft.com/office/powerpoint/2010/main" val="334349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2" y="0"/>
            <a:ext cx="4301855" cy="340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93" tIns="46095" rIns="92193" bIns="46095" numCol="1" anchor="t" anchorCtr="0" compatLnSpc="1">
            <a:prstTxWarp prst="textNoShape">
              <a:avLst/>
            </a:prstTxWarp>
          </a:bodyPr>
          <a:lstStyle>
            <a:lvl1pPr>
              <a:defRPr sz="1200">
                <a:latin typeface="Effra" panose="020B0603020203020204" pitchFamily="34" charset="0"/>
              </a:defRPr>
            </a:lvl1pPr>
          </a:lstStyle>
          <a:p>
            <a:endParaRPr lang="en-GB" altLang="en-US" dirty="0"/>
          </a:p>
        </p:txBody>
      </p:sp>
      <p:sp>
        <p:nvSpPr>
          <p:cNvPr id="9219" name="Rectangle 3"/>
          <p:cNvSpPr>
            <a:spLocks noGrp="1" noChangeArrowheads="1"/>
          </p:cNvSpPr>
          <p:nvPr>
            <p:ph type="dt" idx="1"/>
          </p:nvPr>
        </p:nvSpPr>
        <p:spPr bwMode="auto">
          <a:xfrm>
            <a:off x="5622440" y="0"/>
            <a:ext cx="4301855" cy="340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93" tIns="46095" rIns="92193" bIns="46095" numCol="1" anchor="t" anchorCtr="0" compatLnSpc="1">
            <a:prstTxWarp prst="textNoShape">
              <a:avLst/>
            </a:prstTxWarp>
          </a:bodyPr>
          <a:lstStyle>
            <a:lvl1pPr algn="r">
              <a:defRPr sz="1200">
                <a:latin typeface="Effra" panose="020B0603020203020204" pitchFamily="34" charset="0"/>
              </a:defRPr>
            </a:lvl1pPr>
          </a:lstStyle>
          <a:p>
            <a:endParaRPr lang="en-GB" altLang="en-US" dirty="0"/>
          </a:p>
        </p:txBody>
      </p:sp>
      <p:sp>
        <p:nvSpPr>
          <p:cNvPr id="9220" name="Rectangle 4"/>
          <p:cNvSpPr>
            <a:spLocks noGrp="1" noRot="1" noChangeAspect="1" noChangeArrowheads="1" noTextEdit="1"/>
          </p:cNvSpPr>
          <p:nvPr>
            <p:ph type="sldImg" idx="2"/>
          </p:nvPr>
        </p:nvSpPr>
        <p:spPr bwMode="auto">
          <a:xfrm>
            <a:off x="3265488" y="509588"/>
            <a:ext cx="3400425" cy="254952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992197" y="3229334"/>
            <a:ext cx="7942249" cy="3058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93" tIns="46095" rIns="92193" bIns="46095" numCol="1" anchor="t" anchorCtr="0" compatLnSpc="1">
            <a:prstTxWarp prst="textNoShape">
              <a:avLst/>
            </a:prstTxWarp>
          </a:bodyPr>
          <a:lstStyle/>
          <a:p>
            <a:pPr lvl="0"/>
            <a:r>
              <a:rPr lang="en-GB" altLang="en-US" dirty="0" smtClean="0"/>
              <a:t>Click to edit Master text styles</a:t>
            </a:r>
          </a:p>
          <a:p>
            <a:pPr lvl="1"/>
            <a:r>
              <a:rPr lang="en-GB" altLang="en-US" dirty="0" smtClean="0"/>
              <a:t>Second level</a:t>
            </a:r>
          </a:p>
          <a:p>
            <a:pPr lvl="2"/>
            <a:r>
              <a:rPr lang="en-GB" altLang="en-US" dirty="0" smtClean="0"/>
              <a:t>Third level</a:t>
            </a:r>
          </a:p>
          <a:p>
            <a:pPr lvl="3"/>
            <a:r>
              <a:rPr lang="en-GB" altLang="en-US" dirty="0" smtClean="0"/>
              <a:t>Fourth level</a:t>
            </a:r>
          </a:p>
          <a:p>
            <a:pPr lvl="4"/>
            <a:r>
              <a:rPr lang="en-GB" altLang="en-US" dirty="0" smtClean="0"/>
              <a:t>Fifth level</a:t>
            </a:r>
          </a:p>
        </p:txBody>
      </p:sp>
      <p:sp>
        <p:nvSpPr>
          <p:cNvPr id="9222" name="Rectangle 6"/>
          <p:cNvSpPr>
            <a:spLocks noGrp="1" noChangeArrowheads="1"/>
          </p:cNvSpPr>
          <p:nvPr>
            <p:ph type="ftr" sz="quarter" idx="4"/>
          </p:nvPr>
        </p:nvSpPr>
        <p:spPr bwMode="auto">
          <a:xfrm>
            <a:off x="2" y="6456479"/>
            <a:ext cx="4301855" cy="340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93" tIns="46095" rIns="92193" bIns="46095" numCol="1" anchor="b" anchorCtr="0" compatLnSpc="1">
            <a:prstTxWarp prst="textNoShape">
              <a:avLst/>
            </a:prstTxWarp>
          </a:bodyPr>
          <a:lstStyle>
            <a:lvl1pPr>
              <a:defRPr sz="1200">
                <a:latin typeface="Effra" panose="020B0603020203020204" pitchFamily="34" charset="0"/>
              </a:defRPr>
            </a:lvl1pPr>
          </a:lstStyle>
          <a:p>
            <a:endParaRPr lang="en-GB" altLang="en-US" dirty="0"/>
          </a:p>
        </p:txBody>
      </p:sp>
      <p:sp>
        <p:nvSpPr>
          <p:cNvPr id="9223" name="Rectangle 7"/>
          <p:cNvSpPr>
            <a:spLocks noGrp="1" noChangeArrowheads="1"/>
          </p:cNvSpPr>
          <p:nvPr>
            <p:ph type="sldNum" sz="quarter" idx="5"/>
          </p:nvPr>
        </p:nvSpPr>
        <p:spPr bwMode="auto">
          <a:xfrm>
            <a:off x="5622440" y="6456479"/>
            <a:ext cx="4301855" cy="340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93" tIns="46095" rIns="92193" bIns="46095" numCol="1" anchor="b" anchorCtr="0" compatLnSpc="1">
            <a:prstTxWarp prst="textNoShape">
              <a:avLst/>
            </a:prstTxWarp>
          </a:bodyPr>
          <a:lstStyle>
            <a:lvl1pPr algn="r">
              <a:defRPr sz="1200">
                <a:latin typeface="Effra" panose="020B0603020203020204" pitchFamily="34" charset="0"/>
              </a:defRPr>
            </a:lvl1pPr>
          </a:lstStyle>
          <a:p>
            <a:fld id="{A3ADB805-8BF7-47B5-B5FB-292FECAF2630}" type="slidenum">
              <a:rPr lang="en-GB" altLang="en-US" smtClean="0"/>
              <a:pPr/>
              <a:t>‹#›</a:t>
            </a:fld>
            <a:endParaRPr lang="en-GB" altLang="en-US" dirty="0"/>
          </a:p>
        </p:txBody>
      </p:sp>
    </p:spTree>
    <p:extLst>
      <p:ext uri="{BB962C8B-B14F-4D97-AF65-F5344CB8AC3E}">
        <p14:creationId xmlns:p14="http://schemas.microsoft.com/office/powerpoint/2010/main" val="186465418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Effra" panose="020B0603020203020204" pitchFamily="34" charset="0"/>
        <a:ea typeface="+mn-ea"/>
        <a:cs typeface="+mn-cs"/>
      </a:defRPr>
    </a:lvl1pPr>
    <a:lvl2pPr marL="457200" algn="l" rtl="0" fontAlgn="base">
      <a:spcBef>
        <a:spcPct val="30000"/>
      </a:spcBef>
      <a:spcAft>
        <a:spcPct val="0"/>
      </a:spcAft>
      <a:defRPr sz="1200" kern="1200">
        <a:solidFill>
          <a:schemeClr val="tx1"/>
        </a:solidFill>
        <a:latin typeface="Effra" panose="020B0603020203020204" pitchFamily="34" charset="0"/>
        <a:ea typeface="+mn-ea"/>
        <a:cs typeface="+mn-cs"/>
      </a:defRPr>
    </a:lvl2pPr>
    <a:lvl3pPr marL="914400" algn="l" rtl="0" fontAlgn="base">
      <a:spcBef>
        <a:spcPct val="30000"/>
      </a:spcBef>
      <a:spcAft>
        <a:spcPct val="0"/>
      </a:spcAft>
      <a:defRPr sz="1200" kern="1200">
        <a:solidFill>
          <a:schemeClr val="tx1"/>
        </a:solidFill>
        <a:latin typeface="Effra" panose="020B0603020203020204" pitchFamily="34" charset="0"/>
        <a:ea typeface="+mn-ea"/>
        <a:cs typeface="+mn-cs"/>
      </a:defRPr>
    </a:lvl3pPr>
    <a:lvl4pPr marL="1371600" algn="l" rtl="0" fontAlgn="base">
      <a:spcBef>
        <a:spcPct val="30000"/>
      </a:spcBef>
      <a:spcAft>
        <a:spcPct val="0"/>
      </a:spcAft>
      <a:defRPr sz="1200" kern="1200">
        <a:solidFill>
          <a:schemeClr val="tx1"/>
        </a:solidFill>
        <a:latin typeface="Effra" panose="020B0603020203020204" pitchFamily="34" charset="0"/>
        <a:ea typeface="+mn-ea"/>
        <a:cs typeface="+mn-cs"/>
      </a:defRPr>
    </a:lvl4pPr>
    <a:lvl5pPr marL="1828800" algn="l" rtl="0" fontAlgn="base">
      <a:spcBef>
        <a:spcPct val="30000"/>
      </a:spcBef>
      <a:spcAft>
        <a:spcPct val="0"/>
      </a:spcAft>
      <a:defRPr sz="1200" kern="1200">
        <a:solidFill>
          <a:schemeClr val="tx1"/>
        </a:solidFill>
        <a:latin typeface="Effra" panose="020B06030202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5</a:t>
            </a:fld>
            <a:endParaRPr lang="en-GB" altLang="en-US" dirty="0"/>
          </a:p>
        </p:txBody>
      </p:sp>
    </p:spTree>
    <p:extLst>
      <p:ext uri="{BB962C8B-B14F-4D97-AF65-F5344CB8AC3E}">
        <p14:creationId xmlns:p14="http://schemas.microsoft.com/office/powerpoint/2010/main" val="694268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5" name="Slide Number Placeholder 4"/>
          <p:cNvSpPr>
            <a:spLocks noGrp="1"/>
          </p:cNvSpPr>
          <p:nvPr>
            <p:ph type="sldNum" sz="quarter" idx="10"/>
          </p:nvPr>
        </p:nvSpPr>
        <p:spPr/>
        <p:txBody>
          <a:bodyPr/>
          <a:lstStyle>
            <a:lvl1pPr>
              <a:defRPr/>
            </a:lvl1pPr>
          </a:lstStyle>
          <a:p>
            <a:fld id="{7D9A8A42-CDD3-483B-A525-DE73108F9D72}" type="slidenum">
              <a:rPr lang="en-GB" altLang="en-US"/>
              <a:pPr/>
              <a:t>‹#›</a:t>
            </a:fld>
            <a:endParaRPr lang="en-GB" altLang="en-US"/>
          </a:p>
        </p:txBody>
      </p:sp>
      <p:sp>
        <p:nvSpPr>
          <p:cNvPr id="6" name="Content Placeholder 2"/>
          <p:cNvSpPr>
            <a:spLocks noGrp="1"/>
          </p:cNvSpPr>
          <p:nvPr>
            <p:ph idx="11"/>
          </p:nvPr>
        </p:nvSpPr>
        <p:spPr>
          <a:xfrm>
            <a:off x="424800" y="2214000"/>
            <a:ext cx="3888000" cy="4320000"/>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Content Placeholder 2"/>
          <p:cNvSpPr>
            <a:spLocks noGrp="1"/>
          </p:cNvSpPr>
          <p:nvPr>
            <p:ph idx="12"/>
          </p:nvPr>
        </p:nvSpPr>
        <p:spPr>
          <a:xfrm>
            <a:off x="4581327" y="2214000"/>
            <a:ext cx="3888000" cy="4320000"/>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550903792"/>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splash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 name="TextBox 4"/>
          <p:cNvSpPr txBox="1">
            <a:spLocks noChangeArrowheads="1"/>
          </p:cNvSpPr>
          <p:nvPr userDrawn="1"/>
        </p:nvSpPr>
        <p:spPr bwMode="auto">
          <a:xfrm>
            <a:off x="-238125"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15000" dirty="0">
                <a:solidFill>
                  <a:schemeClr val="tx1"/>
                </a:solidFill>
                <a:latin typeface="+mj-lt"/>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smtClean="0"/>
              <a:t>Click icon to add picture</a:t>
            </a:r>
            <a:endParaRPr lang="en-GB" dirty="0"/>
          </a:p>
        </p:txBody>
      </p:sp>
      <p:sp>
        <p:nvSpPr>
          <p:cNvPr id="11" name="Text Placeholder 10"/>
          <p:cNvSpPr>
            <a:spLocks noGrp="1"/>
          </p:cNvSpPr>
          <p:nvPr>
            <p:ph type="body" sz="quarter" idx="14" hasCustomPrompt="1"/>
          </p:nvPr>
        </p:nvSpPr>
        <p:spPr>
          <a:xfrm>
            <a:off x="251520" y="3794864"/>
            <a:ext cx="2304000" cy="464400"/>
          </a:xfrm>
          <a:solidFill>
            <a:schemeClr val="accent1"/>
          </a:solidFill>
        </p:spPr>
        <p:txBody>
          <a:bodyPr lIns="90000" tIns="46800" rIns="90000" bIns="46800">
            <a:noAutofit/>
          </a:bodyPr>
          <a:lstStyle>
            <a:lvl1pPr marL="0" indent="0">
              <a:buNone/>
              <a:defRPr sz="2400" cap="all" baseline="0">
                <a:solidFill>
                  <a:schemeClr val="bg1"/>
                </a:solidFill>
                <a:latin typeface="+mj-lt"/>
                <a:cs typeface="AngsanaUPC" panose="02020603050405020304" pitchFamily="18" charset="-34"/>
              </a:defRPr>
            </a:lvl1pPr>
          </a:lstStyle>
          <a:p>
            <a:pPr lvl="0"/>
            <a:r>
              <a:rPr lang="en-US" dirty="0" smtClean="0"/>
              <a:t>Education is</a:t>
            </a:r>
            <a:endParaRPr lang="en-GB" dirty="0"/>
          </a:p>
        </p:txBody>
      </p:sp>
      <p:sp>
        <p:nvSpPr>
          <p:cNvPr id="12" name="Text Placeholder 10"/>
          <p:cNvSpPr>
            <a:spLocks noGrp="1"/>
          </p:cNvSpPr>
          <p:nvPr>
            <p:ph type="body" sz="quarter" idx="15" hasCustomPrompt="1"/>
          </p:nvPr>
        </p:nvSpPr>
        <p:spPr>
          <a:xfrm>
            <a:off x="251520" y="5857878"/>
            <a:ext cx="6984776" cy="464400"/>
          </a:xfrm>
          <a:solidFill>
            <a:schemeClr val="accent1"/>
          </a:solidFill>
        </p:spPr>
        <p:txBody>
          <a:bodyPr lIns="90000" tIns="46800" rIns="90000" bIns="46800"/>
          <a:lstStyle>
            <a:lvl1pPr marL="0" indent="0">
              <a:buNone/>
              <a:defRPr sz="2400" cap="all" baseline="0">
                <a:solidFill>
                  <a:schemeClr val="bg1"/>
                </a:solidFill>
                <a:latin typeface="+mj-lt"/>
              </a:defRPr>
            </a:lvl1pPr>
          </a:lstStyle>
          <a:p>
            <a:pPr lvl="0"/>
            <a:r>
              <a:rPr lang="en-US" dirty="0" smtClean="0"/>
              <a:t>Make the box longer for longer phrases</a:t>
            </a:r>
            <a:endParaRPr lang="en-GB" dirty="0"/>
          </a:p>
        </p:txBody>
      </p:sp>
    </p:spTree>
    <p:extLst>
      <p:ext uri="{BB962C8B-B14F-4D97-AF65-F5344CB8AC3E}">
        <p14:creationId xmlns:p14="http://schemas.microsoft.com/office/powerpoint/2010/main" val="3998380634"/>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smtClean="0"/>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3282282585"/>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smtClean="0"/>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3184663863"/>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smtClean="0"/>
              <a:t>Click icon to add picture</a:t>
            </a:r>
            <a:endParaRPr lang="en-GB" dirty="0"/>
          </a:p>
        </p:txBody>
      </p:sp>
      <p:sp>
        <p:nvSpPr>
          <p:cNvPr id="9"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accent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3328170634"/>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Re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accent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56056774"/>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tx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4044653840"/>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accent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a:solidFill>
                  <a:schemeClr val="tx2"/>
                </a:solidFill>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a:solidFill>
                  <a:schemeClr val="tx2"/>
                </a:solidFill>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a:solidFill>
                  <a:schemeClr val="tx2"/>
                </a:solidFill>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5pPr>
          </a:lstStyle>
          <a:p>
            <a:pPr marL="180000" marR="0" lvl="0"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Click to edit Master text styles</a:t>
            </a:r>
          </a:p>
          <a:p>
            <a:pPr marL="180000" marR="0" lvl="1"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Second level</a:t>
            </a:r>
          </a:p>
          <a:p>
            <a:pPr marL="180000" marR="0" lvl="2"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Third level</a:t>
            </a:r>
          </a:p>
          <a:p>
            <a:pPr marL="180000" marR="0" lvl="3"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Fourth level</a:t>
            </a:r>
          </a:p>
          <a:p>
            <a:pPr marL="180000" marR="0" lvl="4"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Fifth level</a:t>
            </a:r>
            <a:endParaRPr kumimoji="0" lang="en-GB" sz="2000" b="0" i="0" u="none" strike="noStrike" kern="0" cap="none" spc="0" normalizeH="0" baseline="0" noProof="0" dirty="0">
              <a:ln>
                <a:noFill/>
              </a:ln>
              <a:solidFill>
                <a:srgbClr val="000000"/>
              </a:solidFill>
              <a:effectLst/>
              <a:uLnTx/>
              <a:uFillTx/>
              <a:latin typeface="+mn-lt"/>
            </a:endParaRPr>
          </a:p>
        </p:txBody>
      </p:sp>
    </p:spTree>
    <p:extLst>
      <p:ext uri="{BB962C8B-B14F-4D97-AF65-F5344CB8AC3E}">
        <p14:creationId xmlns:p14="http://schemas.microsoft.com/office/powerpoint/2010/main" val="307169246"/>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Timetable (Colour)">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smtClean="0"/>
              <a:t>Click icon to add table</a:t>
            </a:r>
            <a:endParaRPr lang="en-GB"/>
          </a:p>
        </p:txBody>
      </p:sp>
    </p:spTree>
    <p:extLst>
      <p:ext uri="{BB962C8B-B14F-4D97-AF65-F5344CB8AC3E}">
        <p14:creationId xmlns:p14="http://schemas.microsoft.com/office/powerpoint/2010/main" val="4037311900"/>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reserve="1" userDrawn="1">
  <p:cSld name="Timetable (Grey)">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smtClean="0"/>
              <a:t>Click icon to add table</a:t>
            </a:r>
            <a:endParaRPr lang="en-GB"/>
          </a:p>
        </p:txBody>
      </p:sp>
    </p:spTree>
    <p:extLst>
      <p:ext uri="{BB962C8B-B14F-4D97-AF65-F5344CB8AC3E}">
        <p14:creationId xmlns:p14="http://schemas.microsoft.com/office/powerpoint/2010/main" val="1785123185"/>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accent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smtClean="0"/>
              <a:t>Click icon to add table</a:t>
            </a:r>
            <a:endParaRPr lang="en-GB"/>
          </a:p>
        </p:txBody>
      </p:sp>
    </p:spTree>
    <p:extLst>
      <p:ext uri="{BB962C8B-B14F-4D97-AF65-F5344CB8AC3E}">
        <p14:creationId xmlns:p14="http://schemas.microsoft.com/office/powerpoint/2010/main" val="1785123185"/>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Slide Number Placeholder 3"/>
          <p:cNvSpPr>
            <a:spLocks noGrp="1"/>
          </p:cNvSpPr>
          <p:nvPr>
            <p:ph type="sldNum" sz="quarter" idx="10"/>
          </p:nvPr>
        </p:nvSpPr>
        <p:spPr/>
        <p:txBody>
          <a:bodyPr/>
          <a:lstStyle>
            <a:lvl1pPr>
              <a:defRPr/>
            </a:lvl1pPr>
          </a:lstStyle>
          <a:p>
            <a:fld id="{DCF6A46F-80AB-49F3-8C7E-9717ED945456}" type="slidenum">
              <a:rPr lang="en-GB" altLang="en-US"/>
              <a:pPr/>
              <a:t>‹#›</a:t>
            </a:fld>
            <a:endParaRPr lang="en-GB" altLang="en-US"/>
          </a:p>
        </p:txBody>
      </p:sp>
    </p:spTree>
    <p:extLst>
      <p:ext uri="{BB962C8B-B14F-4D97-AF65-F5344CB8AC3E}">
        <p14:creationId xmlns:p14="http://schemas.microsoft.com/office/powerpoint/2010/main" val="963104412"/>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userDrawn="1">
  <p:cSld name="Title Slide (Grey)">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bwMode="hidden">
          <a:xfrm>
            <a:off x="0" y="457200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3" name="Rectangle 22"/>
          <p:cNvSpPr/>
          <p:nvPr/>
        </p:nvSpPr>
        <p:spPr bwMode="hidden">
          <a:xfrm>
            <a:off x="0" y="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endParaRPr lang="en-GB"/>
          </a:p>
        </p:txBody>
      </p:sp>
      <p:sp>
        <p:nvSpPr>
          <p:cNvPr id="3083"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smtClean="0"/>
              <a:t>Click to edit Master title style</a:t>
            </a:r>
            <a:endParaRPr lang="en-GB" altLang="en-US" noProof="0" dirty="0" smtClean="0"/>
          </a:p>
        </p:txBody>
      </p:sp>
      <p:sp>
        <p:nvSpPr>
          <p:cNvPr id="3084" name="Rectangle 12"/>
          <p:cNvSpPr>
            <a:spLocks noGrp="1" noChangeArrowheads="1"/>
          </p:cNvSpPr>
          <p:nvPr>
            <p:ph type="subTitle" idx="1"/>
          </p:nvPr>
        </p:nvSpPr>
        <p:spPr>
          <a:xfrm>
            <a:off x="424800" y="4653136"/>
            <a:ext cx="8280000" cy="925512"/>
          </a:xfrm>
        </p:spPr>
        <p:txBody>
          <a:bodyPr/>
          <a:lstStyle>
            <a:lvl1pPr marL="0" indent="0">
              <a:buFontTx/>
              <a:buNone/>
              <a:defRPr sz="2000">
                <a:solidFill>
                  <a:schemeClr val="bg1"/>
                </a:solidFill>
              </a:defRPr>
            </a:lvl1pPr>
          </a:lstStyle>
          <a:p>
            <a:pPr lvl="0"/>
            <a:r>
              <a:rPr lang="en-US" altLang="en-US" noProof="0" smtClean="0"/>
              <a:t>Click to edit Master subtitle style</a:t>
            </a:r>
            <a:endParaRPr lang="en-GB" altLang="en-US" noProof="0" dirty="0" smtClean="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pPr/>
              <a:t>‹#›</a:t>
            </a:fld>
            <a:endParaRPr lang="en-GB" altLang="en-US" dirty="0"/>
          </a:p>
        </p:txBody>
      </p:sp>
      <p:sp>
        <p:nvSpPr>
          <p:cNvPr id="28" name="TextBox 27"/>
          <p:cNvSpPr txBox="1">
            <a:spLocks noChangeArrowheads="1"/>
          </p:cNvSpPr>
          <p:nvPr/>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sp>
        <p:nvSpPr>
          <p:cNvPr id="29"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smtClean="0"/>
              <a:t>Wednesday, 11 June 2014</a:t>
            </a:r>
            <a:endParaRPr lang="en-GB" dirty="0"/>
          </a:p>
        </p:txBody>
      </p:sp>
      <p:pic>
        <p:nvPicPr>
          <p:cNvPr id="32" name="Picture 5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pic>
        <p:nvPicPr>
          <p:cNvPr id="15" name="Picture 4"/>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sp>
        <p:nvSpPr>
          <p:cNvPr id="3"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smtClean="0"/>
              <a:t>Unit name here, max 2 line, adjust width of box if required</a:t>
            </a:r>
            <a:endParaRPr lang="en-GB" dirty="0"/>
          </a:p>
        </p:txBody>
      </p:sp>
      <p:sp>
        <p:nvSpPr>
          <p:cNvPr id="8"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smtClean="0"/>
              <a:t>Click icon to add picture. Visit www.reading.ac.uk/imagebank for more.</a:t>
            </a:r>
          </a:p>
        </p:txBody>
      </p:sp>
      <p:sp>
        <p:nvSpPr>
          <p:cNvPr id="17" name="TextBox 16"/>
          <p:cNvSpPr txBox="1"/>
          <p:nvPr userDrawn="1"/>
        </p:nvSpPr>
        <p:spPr>
          <a:xfrm>
            <a:off x="424800" y="6646907"/>
            <a:ext cx="2016224"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smtClean="0">
                <a:ln>
                  <a:noFill/>
                </a:ln>
                <a:solidFill>
                  <a:schemeClr val="bg2"/>
                </a:solidFill>
                <a:effectLst/>
                <a:uLnTx/>
                <a:uFillTx/>
                <a:latin typeface="Effra"/>
              </a:rPr>
              <a:t>Copyright University of Reading</a:t>
            </a:r>
            <a:endParaRPr kumimoji="0" lang="en-GB" sz="800" b="0" i="0" u="none" strike="noStrike" kern="0" cap="none" spc="0" normalizeH="0" baseline="0" noProof="0" dirty="0">
              <a:ln>
                <a:noFill/>
              </a:ln>
              <a:solidFill>
                <a:schemeClr val="bg2"/>
              </a:solidFill>
              <a:effectLst/>
              <a:uLnTx/>
              <a:uFillTx/>
              <a:latin typeface="Effra"/>
            </a:endParaRPr>
          </a:p>
        </p:txBody>
      </p:sp>
    </p:spTree>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Title Slide (Colour)">
    <p:bg>
      <p:bgPr>
        <a:solidFill>
          <a:schemeClr val="bg1"/>
        </a:solidFill>
        <a:effectLst/>
      </p:bgPr>
    </p:bg>
    <p:spTree>
      <p:nvGrpSpPr>
        <p:cNvPr id="1" name=""/>
        <p:cNvGrpSpPr/>
        <p:nvPr/>
      </p:nvGrpSpPr>
      <p:grpSpPr>
        <a:xfrm>
          <a:off x="0" y="0"/>
          <a:ext cx="0" cy="0"/>
          <a:chOff x="0" y="0"/>
          <a:chExt cx="0" cy="0"/>
        </a:xfrm>
      </p:grpSpPr>
      <p:sp>
        <p:nvSpPr>
          <p:cNvPr id="26" name="Rectangle 25"/>
          <p:cNvSpPr/>
          <p:nvPr userDrawn="1"/>
        </p:nvSpPr>
        <p:spPr bwMode="hidden">
          <a:xfrm>
            <a:off x="0" y="457200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22" name="Picture 4"/>
          <p:cNvPicPr>
            <a:picLocks noChangeAspect="1"/>
          </p:cNvPicPr>
          <p:nvPr userDrawn="1"/>
        </p:nvPicPr>
        <p:blipFill>
          <a:blip r:embed="rId2">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userDrawn="1"/>
        </p:nvSpPr>
        <p:spPr bwMode="hidden">
          <a:xfrm>
            <a:off x="0" y="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084" name="Rectangle 12"/>
          <p:cNvSpPr>
            <a:spLocks noGrp="1" noChangeArrowheads="1"/>
          </p:cNvSpPr>
          <p:nvPr>
            <p:ph type="subTitle" idx="1"/>
          </p:nvPr>
        </p:nvSpPr>
        <p:spPr>
          <a:xfrm>
            <a:off x="424800" y="4653136"/>
            <a:ext cx="7920038" cy="925512"/>
          </a:xfrm>
        </p:spPr>
        <p:txBody>
          <a:bodyPr/>
          <a:lstStyle>
            <a:lvl1pPr marL="0" indent="0">
              <a:buFontTx/>
              <a:buNone/>
              <a:defRPr sz="2000">
                <a:solidFill>
                  <a:schemeClr val="bg1"/>
                </a:solidFill>
              </a:defRPr>
            </a:lvl1pPr>
          </a:lstStyle>
          <a:p>
            <a:pPr lvl="0"/>
            <a:r>
              <a:rPr lang="en-US" altLang="en-US" noProof="0" smtClean="0"/>
              <a:t>Click to edit Master subtitle style</a:t>
            </a:r>
            <a:endParaRPr lang="en-GB" altLang="en-US" noProof="0" dirty="0" smtClean="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pPr/>
              <a:t>‹#›</a:t>
            </a:fld>
            <a:endParaRPr lang="en-GB" altLang="en-US" dirty="0"/>
          </a:p>
        </p:txBody>
      </p:sp>
      <p:sp>
        <p:nvSpPr>
          <p:cNvPr id="28" name="TextBox 2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pic>
        <p:nvPicPr>
          <p:cNvPr id="32" name="Picture 55"/>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sp>
        <p:nvSpPr>
          <p:cNvPr id="14"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smtClean="0"/>
              <a:t>Click to edit Master title style</a:t>
            </a:r>
            <a:endParaRPr lang="en-GB" altLang="en-US" noProof="0" dirty="0" smtClean="0"/>
          </a:p>
        </p:txBody>
      </p:sp>
      <p:sp>
        <p:nvSpPr>
          <p:cNvPr id="15"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smtClean="0"/>
              <a:t>Unit name here, max 2 line, adjust width of box if required</a:t>
            </a:r>
            <a:endParaRPr lang="en-GB" dirty="0"/>
          </a:p>
        </p:txBody>
      </p:sp>
      <p:sp>
        <p:nvSpPr>
          <p:cNvPr id="16" name="Footer Placeholder 2"/>
          <p:cNvSpPr>
            <a:spLocks noGrp="1"/>
          </p:cNvSpPr>
          <p:nvPr>
            <p:ph type="ftr" sz="quarter" idx="3"/>
          </p:nvPr>
        </p:nvSpPr>
        <p:spPr>
          <a:xfrm>
            <a:off x="3124200" y="6237312"/>
            <a:ext cx="2895600" cy="252000"/>
          </a:xfrm>
          <a:prstGeom prst="rect">
            <a:avLst/>
          </a:prstGeom>
        </p:spPr>
        <p:txBody>
          <a:bodyPr vert="horz" lIns="0" tIns="0" rIns="0" bIns="0" rtlCol="0" anchor="t" anchorCtr="0"/>
          <a:lstStyle>
            <a:lvl1pPr algn="ctr">
              <a:defRPr sz="1200">
                <a:solidFill>
                  <a:schemeClr val="bg2"/>
                </a:solidFill>
                <a:latin typeface="+mn-lt"/>
              </a:defRPr>
            </a:lvl1pPr>
          </a:lstStyle>
          <a:p>
            <a:r>
              <a:rPr lang="en-GB" smtClean="0"/>
              <a:t>Copyright University of Reading</a:t>
            </a:r>
            <a:endParaRPr lang="en-GB" dirty="0"/>
          </a:p>
        </p:txBody>
      </p:sp>
      <p:sp>
        <p:nvSpPr>
          <p:cNvPr id="17"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smtClean="0"/>
              <a:t>Wednesday, 11 June 2014</a:t>
            </a:r>
            <a:endParaRPr lang="en-GB" dirty="0"/>
          </a:p>
        </p:txBody>
      </p:sp>
      <p:sp>
        <p:nvSpPr>
          <p:cNvPr id="19" name="TextBox 18"/>
          <p:cNvSpPr txBox="1"/>
          <p:nvPr userDrawn="1"/>
        </p:nvSpPr>
        <p:spPr>
          <a:xfrm>
            <a:off x="424800" y="6646907"/>
            <a:ext cx="2016224"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smtClean="0">
                <a:ln>
                  <a:noFill/>
                </a:ln>
                <a:solidFill>
                  <a:schemeClr val="bg2"/>
                </a:solidFill>
                <a:effectLst/>
                <a:uLnTx/>
                <a:uFillTx/>
                <a:latin typeface="Effra"/>
              </a:rPr>
              <a:t>Copyright University of Reading</a:t>
            </a:r>
            <a:endParaRPr kumimoji="0" lang="en-GB" sz="800" b="0" i="0" u="none" strike="noStrike" kern="0" cap="none" spc="0" normalizeH="0" baseline="0" noProof="0" dirty="0">
              <a:ln>
                <a:noFill/>
              </a:ln>
              <a:solidFill>
                <a:schemeClr val="bg2"/>
              </a:solidFill>
              <a:effectLst/>
              <a:uLnTx/>
              <a:uFillTx/>
              <a:latin typeface="Effra"/>
            </a:endParaRPr>
          </a:p>
        </p:txBody>
      </p:sp>
      <p:sp>
        <p:nvSpPr>
          <p:cNvPr id="20"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smtClean="0"/>
              <a:t>Click icon to add picture. Visit www.reading.ac.uk/imagebank for more.</a:t>
            </a:r>
          </a:p>
        </p:txBody>
      </p:sp>
    </p:spTree>
    <p:extLst>
      <p:ext uri="{BB962C8B-B14F-4D97-AF65-F5344CB8AC3E}">
        <p14:creationId xmlns:p14="http://schemas.microsoft.com/office/powerpoint/2010/main" val="2691051544"/>
      </p:ext>
    </p:extLst>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DCF6A46F-80AB-49F3-8C7E-9717ED945456}" type="slidenum">
              <a:rPr lang="en-GB" altLang="en-US" smtClean="0"/>
              <a:pPr/>
              <a:t>‹#›</a:t>
            </a:fld>
            <a:endParaRPr lang="en-GB" altLang="en-US" dirty="0"/>
          </a:p>
        </p:txBody>
      </p:sp>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spTree>
    <p:extLst>
      <p:ext uri="{BB962C8B-B14F-4D97-AF65-F5344CB8AC3E}">
        <p14:creationId xmlns:p14="http://schemas.microsoft.com/office/powerpoint/2010/main" val="2498505558"/>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
        <p:nvSpPr>
          <p:cNvPr id="5" name="Slide Number Placeholder 4"/>
          <p:cNvSpPr>
            <a:spLocks noGrp="1"/>
          </p:cNvSpPr>
          <p:nvPr>
            <p:ph type="sldNum" sz="quarter" idx="10"/>
          </p:nvPr>
        </p:nvSpPr>
        <p:spPr/>
        <p:txBody>
          <a:bodyPr/>
          <a:lstStyle>
            <a:lvl1pPr>
              <a:defRPr>
                <a:solidFill>
                  <a:schemeClr val="bg1"/>
                </a:solidFill>
              </a:defRPr>
            </a:lvl1pPr>
          </a:lstStyle>
          <a:p>
            <a:fld id="{7D9A8A42-CDD3-483B-A525-DE73108F9D72}" type="slidenum">
              <a:rPr lang="en-GB" altLang="en-US" smtClean="0"/>
              <a:pPr/>
              <a:t>‹#›</a:t>
            </a:fld>
            <a:endParaRPr lang="en-GB" altLang="en-US" dirty="0"/>
          </a:p>
        </p:txBody>
      </p:sp>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sp>
        <p:nvSpPr>
          <p:cNvPr id="9" name="Content Placeholder 2"/>
          <p:cNvSpPr>
            <a:spLocks noGrp="1"/>
          </p:cNvSpPr>
          <p:nvPr>
            <p:ph idx="11"/>
          </p:nvPr>
        </p:nvSpPr>
        <p:spPr>
          <a:xfrm>
            <a:off x="424800"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Content Placeholder 2"/>
          <p:cNvSpPr>
            <a:spLocks noGrp="1"/>
          </p:cNvSpPr>
          <p:nvPr>
            <p:ph idx="12"/>
          </p:nvPr>
        </p:nvSpPr>
        <p:spPr>
          <a:xfrm>
            <a:off x="4581327"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644848305"/>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Content Placeholder 5"/>
          <p:cNvSpPr>
            <a:spLocks noGrp="1"/>
          </p:cNvSpPr>
          <p:nvPr>
            <p:ph sz="quarter" idx="11"/>
          </p:nvPr>
        </p:nvSpPr>
        <p:spPr>
          <a:xfrm>
            <a:off x="424800" y="476672"/>
            <a:ext cx="8280000" cy="5904656"/>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18992143"/>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4" name="Content Placeholder 5"/>
          <p:cNvSpPr>
            <a:spLocks noGrp="1"/>
          </p:cNvSpPr>
          <p:nvPr>
            <p:ph sz="quarter" idx="11"/>
          </p:nvPr>
        </p:nvSpPr>
        <p:spPr>
          <a:xfrm>
            <a:off x="424800" y="476672"/>
            <a:ext cx="828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709214450"/>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Section splash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 name="TextBox 4"/>
          <p:cNvSpPr txBox="1">
            <a:spLocks noChangeArrowheads="1"/>
          </p:cNvSpPr>
          <p:nvPr userDrawn="1"/>
        </p:nvSpPr>
        <p:spPr bwMode="auto">
          <a:xfrm>
            <a:off x="-252536"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15000" dirty="0">
                <a:solidFill>
                  <a:schemeClr val="bg1"/>
                </a:solidFill>
                <a:latin typeface="+mj-lt"/>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smtClean="0"/>
              <a:t>Click icon to add picture</a:t>
            </a:r>
            <a:endParaRPr lang="en-GB" dirty="0"/>
          </a:p>
        </p:txBody>
      </p:sp>
      <p:sp>
        <p:nvSpPr>
          <p:cNvPr id="8" name="Text Placeholder 10"/>
          <p:cNvSpPr>
            <a:spLocks noGrp="1"/>
          </p:cNvSpPr>
          <p:nvPr>
            <p:ph type="body" sz="quarter" idx="14" hasCustomPrompt="1"/>
          </p:nvPr>
        </p:nvSpPr>
        <p:spPr>
          <a:xfrm>
            <a:off x="251520" y="3794864"/>
            <a:ext cx="2304000" cy="464400"/>
          </a:xfrm>
          <a:solidFill>
            <a:schemeClr val="bg1"/>
          </a:solidFill>
        </p:spPr>
        <p:txBody>
          <a:bodyPr lIns="90000" tIns="46800" rIns="90000" bIns="46800">
            <a:noAutofit/>
          </a:bodyPr>
          <a:lstStyle>
            <a:lvl1pPr marL="0" indent="0">
              <a:buNone/>
              <a:defRPr sz="2400" cap="all" baseline="0">
                <a:solidFill>
                  <a:schemeClr val="tx1"/>
                </a:solidFill>
                <a:latin typeface="+mj-lt"/>
                <a:cs typeface="AngsanaUPC" panose="02020603050405020304" pitchFamily="18" charset="-34"/>
              </a:defRPr>
            </a:lvl1pPr>
          </a:lstStyle>
          <a:p>
            <a:pPr lvl="0"/>
            <a:r>
              <a:rPr lang="en-US" dirty="0" smtClean="0"/>
              <a:t>Education is</a:t>
            </a:r>
            <a:endParaRPr lang="en-GB" dirty="0"/>
          </a:p>
        </p:txBody>
      </p:sp>
      <p:sp>
        <p:nvSpPr>
          <p:cNvPr id="11" name="Text Placeholder 10"/>
          <p:cNvSpPr>
            <a:spLocks noGrp="1"/>
          </p:cNvSpPr>
          <p:nvPr>
            <p:ph type="body" sz="quarter" idx="15" hasCustomPrompt="1"/>
          </p:nvPr>
        </p:nvSpPr>
        <p:spPr>
          <a:xfrm>
            <a:off x="251520" y="5857878"/>
            <a:ext cx="6984776" cy="464400"/>
          </a:xfrm>
          <a:solidFill>
            <a:schemeClr val="bg1"/>
          </a:solidFill>
        </p:spPr>
        <p:txBody>
          <a:bodyPr lIns="90000" tIns="46800" rIns="90000" bIns="46800"/>
          <a:lstStyle>
            <a:lvl1pPr marL="0" indent="0">
              <a:buNone/>
              <a:defRPr sz="2400" cap="all" baseline="0">
                <a:solidFill>
                  <a:schemeClr val="tx1"/>
                </a:solidFill>
                <a:latin typeface="+mj-lt"/>
              </a:defRPr>
            </a:lvl1pPr>
          </a:lstStyle>
          <a:p>
            <a:pPr lvl="0"/>
            <a:r>
              <a:rPr lang="en-US" dirty="0" smtClean="0"/>
              <a:t>Make the box longer for longer phrases</a:t>
            </a:r>
            <a:endParaRPr lang="en-GB" dirty="0"/>
          </a:p>
        </p:txBody>
      </p:sp>
    </p:spTree>
    <p:extLst>
      <p:ext uri="{BB962C8B-B14F-4D97-AF65-F5344CB8AC3E}">
        <p14:creationId xmlns:p14="http://schemas.microsoft.com/office/powerpoint/2010/main" val="1689526319"/>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7" name="Picture 53" descr="Device-black"/>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524750" y="438150"/>
            <a:ext cx="1184275" cy="38735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424800" y="1234800"/>
            <a:ext cx="828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smtClean="0"/>
              <a:t>Click to edit Master title style</a:t>
            </a:r>
            <a:endParaRPr lang="en-GB" altLang="en-US" dirty="0" smtClean="0"/>
          </a:p>
        </p:txBody>
      </p:sp>
      <p:sp>
        <p:nvSpPr>
          <p:cNvPr id="1027" name="Rectangle 3"/>
          <p:cNvSpPr>
            <a:spLocks noGrp="1" noChangeArrowheads="1"/>
          </p:cNvSpPr>
          <p:nvPr>
            <p:ph type="body" idx="1"/>
          </p:nvPr>
        </p:nvSpPr>
        <p:spPr bwMode="auto">
          <a:xfrm>
            <a:off x="424800" y="2214000"/>
            <a:ext cx="828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3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mn-lt"/>
              </a:defRPr>
            </a:lvl1pPr>
          </a:lstStyle>
          <a:p>
            <a:fld id="{44C01B32-D1A0-401C-8867-70456BBB1E87}" type="slidenum">
              <a:rPr lang="en-GB" altLang="en-US" smtClean="0"/>
              <a:pPr/>
              <a:t>‹#›</a:t>
            </a:fld>
            <a:endParaRPr lang="en-GB" altLang="en-US" dirty="0"/>
          </a:p>
        </p:txBody>
      </p:sp>
      <p:pic>
        <p:nvPicPr>
          <p:cNvPr id="1074" name="Picture 50" descr="Device-wine"/>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hidden">
          <a:xfrm>
            <a:off x="7524750" y="438150"/>
            <a:ext cx="1184275" cy="385763"/>
          </a:xfrm>
          <a:prstGeom prst="rect">
            <a:avLst/>
          </a:prstGeom>
          <a:solidFill>
            <a:schemeClr val="accent1"/>
          </a:solidFill>
        </p:spPr>
      </p:pic>
      <p:pic>
        <p:nvPicPr>
          <p:cNvPr id="1079" name="Picture 55" descr="Device-white"/>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hidden">
          <a:xfrm>
            <a:off x="7524750" y="438150"/>
            <a:ext cx="1184275"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tx1"/>
                </a:solidFill>
                <a:latin typeface="Effra Light" pitchFamily="34" charset="0"/>
              </a:rPr>
              <a:t>LIMITLESS </a:t>
            </a:r>
            <a:r>
              <a:rPr lang="en-GB" altLang="en-US" sz="1400" dirty="0">
                <a:solidFill>
                  <a:schemeClr val="tx1"/>
                </a:solidFill>
                <a:latin typeface="Effra Heavy" pitchFamily="34" charset="0"/>
              </a:rPr>
              <a:t>POTENTIAL</a:t>
            </a:r>
            <a:r>
              <a:rPr lang="en-GB" altLang="en-US" sz="1400" dirty="0">
                <a:solidFill>
                  <a:schemeClr val="tx1"/>
                </a:solidFill>
                <a:latin typeface="Effra Light" pitchFamily="34" charset="0"/>
              </a:rPr>
              <a:t> | LIMITLESS </a:t>
            </a:r>
            <a:r>
              <a:rPr lang="en-GB" altLang="en-US" sz="1400" dirty="0">
                <a:solidFill>
                  <a:schemeClr val="tx1"/>
                </a:solidFill>
                <a:latin typeface="Effra Heavy" pitchFamily="34" charset="0"/>
              </a:rPr>
              <a:t>OPPORTUNITIES</a:t>
            </a:r>
            <a:r>
              <a:rPr lang="en-GB" altLang="en-US" sz="1400" dirty="0">
                <a:solidFill>
                  <a:schemeClr val="tx1"/>
                </a:solidFill>
                <a:latin typeface="Effra Light" pitchFamily="34" charset="0"/>
              </a:rPr>
              <a:t> | LIMITLESS </a:t>
            </a:r>
            <a:r>
              <a:rPr lang="en-GB" altLang="en-US" sz="1400" dirty="0">
                <a:solidFill>
                  <a:schemeClr val="tx1"/>
                </a:solidFill>
                <a:latin typeface="Effra Heavy" pitchFamily="34" charset="0"/>
              </a:rPr>
              <a:t>IMPACT</a:t>
            </a:r>
          </a:p>
        </p:txBody>
      </p:sp>
    </p:spTree>
  </p:cSld>
  <p:clrMap bg1="lt1" tx1="dk1" bg2="lt2" tx2="dk2" accent1="accent1" accent2="accent2" accent3="accent3" accent4="accent4" accent5="accent5" accent6="accent6" hlink="hlink" folHlink="folHlink"/>
  <p:sldLayoutIdLst>
    <p:sldLayoutId id="2147483699" r:id="rId1"/>
    <p:sldLayoutId id="2147483697" r:id="rId2"/>
    <p:sldLayoutId id="2147483705" r:id="rId3"/>
    <p:sldLayoutId id="2147483696" r:id="rId4"/>
    <p:sldLayoutId id="2147483698" r:id="rId5"/>
    <p:sldLayoutId id="2147483700" r:id="rId6"/>
    <p:sldLayoutId id="2147483701" r:id="rId7"/>
    <p:sldLayoutId id="2147483702" r:id="rId8"/>
    <p:sldLayoutId id="2147483706" r:id="rId9"/>
    <p:sldLayoutId id="2147483707" r:id="rId10"/>
    <p:sldLayoutId id="2147483708" r:id="rId11"/>
    <p:sldLayoutId id="2147483713" r:id="rId12"/>
    <p:sldLayoutId id="2147483709" r:id="rId13"/>
    <p:sldLayoutId id="2147483710" r:id="rId14"/>
    <p:sldLayoutId id="2147483711" r:id="rId15"/>
    <p:sldLayoutId id="2147483712" r:id="rId16"/>
    <p:sldLayoutId id="2147483714" r:id="rId17"/>
    <p:sldLayoutId id="2147483715" r:id="rId18"/>
    <p:sldLayoutId id="2147483716" r:id="rId19"/>
  </p:sldLayoutIdLst>
  <p:transition>
    <p:fade/>
  </p:transition>
  <p:timing>
    <p:tnLst>
      <p:par>
        <p:cTn id="1" dur="indefinite" restart="never" nodeType="tmRoot"/>
      </p:par>
    </p:tnLst>
  </p:timing>
  <p:hf hdr="0" ftr="0" dt="0"/>
  <p:txStyles>
    <p:title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impact@reading.ac.uk" TargetMode="External"/><Relationship Id="rId2" Type="http://schemas.openxmlformats.org/officeDocument/2006/relationships/hyperlink" Target="mailto:a.atkin@reading.ac.uk"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What Is Impact?</a:t>
            </a:r>
            <a:endParaRPr lang="en-GB" dirty="0"/>
          </a:p>
        </p:txBody>
      </p:sp>
      <p:sp>
        <p:nvSpPr>
          <p:cNvPr id="3" name="Subtitle 2"/>
          <p:cNvSpPr>
            <a:spLocks noGrp="1"/>
          </p:cNvSpPr>
          <p:nvPr>
            <p:ph type="subTitle" idx="1"/>
          </p:nvPr>
        </p:nvSpPr>
        <p:spPr/>
        <p:txBody>
          <a:bodyPr/>
          <a:lstStyle/>
          <a:p>
            <a:r>
              <a:rPr lang="en-GB" dirty="0" smtClean="0"/>
              <a:t>Anthony Atkin (Research Impact Manager)</a:t>
            </a:r>
            <a:endParaRPr lang="en-GB" dirty="0"/>
          </a:p>
        </p:txBody>
      </p:sp>
      <p:sp>
        <p:nvSpPr>
          <p:cNvPr id="4" name="Slide Number Placeholder 3"/>
          <p:cNvSpPr>
            <a:spLocks noGrp="1"/>
          </p:cNvSpPr>
          <p:nvPr>
            <p:ph type="sldNum" sz="quarter" idx="4"/>
          </p:nvPr>
        </p:nvSpPr>
        <p:spPr/>
        <p:txBody>
          <a:bodyPr/>
          <a:lstStyle/>
          <a:p>
            <a:fld id="{44C01B32-D1A0-401C-8867-70456BBB1E87}" type="slidenum">
              <a:rPr lang="en-GB" altLang="en-US" smtClean="0"/>
              <a:pPr/>
              <a:t>1</a:t>
            </a:fld>
            <a:endParaRPr lang="en-GB" altLang="en-US" dirty="0"/>
          </a:p>
        </p:txBody>
      </p:sp>
      <p:sp>
        <p:nvSpPr>
          <p:cNvPr id="5" name="Text Placeholder 4"/>
          <p:cNvSpPr>
            <a:spLocks noGrp="1"/>
          </p:cNvSpPr>
          <p:nvPr>
            <p:ph type="body" sz="quarter" idx="13"/>
          </p:nvPr>
        </p:nvSpPr>
        <p:spPr>
          <a:xfrm>
            <a:off x="417512" y="0"/>
            <a:ext cx="2858344" cy="651662"/>
          </a:xfrm>
        </p:spPr>
        <p:txBody>
          <a:bodyPr/>
          <a:lstStyle/>
          <a:p>
            <a:r>
              <a:rPr lang="en-GB" dirty="0" smtClean="0"/>
              <a:t>Research and Enterprise</a:t>
            </a:r>
            <a:endParaRPr lang="en-GB" dirty="0"/>
          </a:p>
        </p:txBody>
      </p:sp>
      <p:pic>
        <p:nvPicPr>
          <p:cNvPr id="7" name="Picture Placeholder 6"/>
          <p:cNvPicPr>
            <a:picLocks noGrp="1" noChangeAspect="1"/>
          </p:cNvPicPr>
          <p:nvPr>
            <p:ph type="pic" sz="quarter" idx="16"/>
          </p:nvPr>
        </p:nvPicPr>
        <p:blipFill>
          <a:blip r:embed="rId2"/>
          <a:srcRect t="33333" b="33333"/>
          <a:stretch>
            <a:fillRect/>
          </a:stretch>
        </p:blipFill>
        <p:spPr>
          <a:prstGeom prst="rect">
            <a:avLst/>
          </a:prstGeom>
        </p:spPr>
      </p:pic>
    </p:spTree>
    <p:extLst>
      <p:ext uri="{BB962C8B-B14F-4D97-AF65-F5344CB8AC3E}">
        <p14:creationId xmlns:p14="http://schemas.microsoft.com/office/powerpoint/2010/main" val="94167045"/>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5004048" y="1700808"/>
            <a:ext cx="3461433" cy="4120852"/>
          </a:xfrm>
          <a:prstGeom prst="rect">
            <a:avLst/>
          </a:prstGeom>
          <a:solidFill>
            <a:schemeClr val="accent1"/>
          </a:solidFill>
          <a:ln w="38100">
            <a:solidFill>
              <a:schemeClr val="accent1"/>
            </a:solidFill>
          </a:ln>
        </p:spPr>
        <p:txBody>
          <a:bodyPr wrap="square" rtlCol="0" anchor="ctr">
            <a:spAutoFit/>
          </a:bodyPr>
          <a:lstStyle/>
          <a:p>
            <a:pPr algn="ctr"/>
            <a:endParaRPr lang="en-GB" dirty="0">
              <a:solidFill>
                <a:schemeClr val="tx2"/>
              </a:solidFill>
              <a:latin typeface="+mn-lt"/>
            </a:endParaRPr>
          </a:p>
        </p:txBody>
      </p:sp>
      <p:sp>
        <p:nvSpPr>
          <p:cNvPr id="2" name="Title 1"/>
          <p:cNvSpPr>
            <a:spLocks noGrp="1"/>
          </p:cNvSpPr>
          <p:nvPr>
            <p:ph type="title"/>
          </p:nvPr>
        </p:nvSpPr>
        <p:spPr/>
        <p:txBody>
          <a:bodyPr/>
          <a:lstStyle/>
          <a:p>
            <a:r>
              <a:rPr lang="en-GB" dirty="0" smtClean="0"/>
              <a:t>Need</a:t>
            </a:r>
            <a:endParaRPr lang="en-GB" dirty="0"/>
          </a:p>
        </p:txBody>
      </p:sp>
      <p:sp>
        <p:nvSpPr>
          <p:cNvPr id="3" name="Content Placeholder 2"/>
          <p:cNvSpPr>
            <a:spLocks noGrp="1"/>
          </p:cNvSpPr>
          <p:nvPr>
            <p:ph idx="1"/>
          </p:nvPr>
        </p:nvSpPr>
        <p:spPr>
          <a:xfrm>
            <a:off x="424799" y="2214000"/>
            <a:ext cx="4214159" cy="3960000"/>
          </a:xfrm>
        </p:spPr>
        <p:txBody>
          <a:bodyPr/>
          <a:lstStyle/>
          <a:p>
            <a:r>
              <a:rPr lang="en-GB" dirty="0"/>
              <a:t>T</a:t>
            </a:r>
            <a:r>
              <a:rPr lang="en-GB" dirty="0" smtClean="0"/>
              <a:t>o achieve Impact, an external </a:t>
            </a:r>
            <a:r>
              <a:rPr lang="en-GB" b="1" dirty="0" smtClean="0"/>
              <a:t>Need</a:t>
            </a:r>
            <a:r>
              <a:rPr lang="en-GB" dirty="0" smtClean="0"/>
              <a:t> is often met or responded to</a:t>
            </a:r>
          </a:p>
          <a:p>
            <a:pPr marL="0" indent="0">
              <a:buNone/>
            </a:pPr>
            <a:endParaRPr lang="en-GB" dirty="0"/>
          </a:p>
          <a:p>
            <a:r>
              <a:rPr lang="en-GB" dirty="0"/>
              <a:t>Researchers can increase the likelihood of impact arising from their research by better understanding the Needs of individuals, groups or organisations</a:t>
            </a:r>
          </a:p>
          <a:p>
            <a:endParaRPr lang="en-GB" dirty="0" smtClean="0"/>
          </a:p>
          <a:p>
            <a:endParaRPr lang="en-GB" dirty="0" smtClean="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10</a:t>
            </a:fld>
            <a:endParaRPr lang="en-GB" altLang="en-US"/>
          </a:p>
        </p:txBody>
      </p:sp>
      <p:grpSp>
        <p:nvGrpSpPr>
          <p:cNvPr id="11" name="Group 10"/>
          <p:cNvGrpSpPr/>
          <p:nvPr/>
        </p:nvGrpSpPr>
        <p:grpSpPr>
          <a:xfrm>
            <a:off x="323528" y="318905"/>
            <a:ext cx="3456384" cy="608831"/>
            <a:chOff x="1191051" y="3182983"/>
            <a:chExt cx="6765325" cy="1191689"/>
          </a:xfrm>
        </p:grpSpPr>
        <p:sp>
          <p:nvSpPr>
            <p:cNvPr id="5" name="Rectangle 4"/>
            <p:cNvSpPr/>
            <p:nvPr/>
          </p:nvSpPr>
          <p:spPr>
            <a:xfrm>
              <a:off x="1191051" y="3182983"/>
              <a:ext cx="1191689" cy="11916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smtClean="0">
                  <a:solidFill>
                    <a:prstClr val="white"/>
                  </a:solidFill>
                </a:rPr>
                <a:t>Need</a:t>
              </a:r>
              <a:endParaRPr lang="en-GB" sz="800" b="1" dirty="0">
                <a:solidFill>
                  <a:prstClr val="white"/>
                </a:solidFill>
              </a:endParaRPr>
            </a:p>
          </p:txBody>
        </p:sp>
        <p:sp>
          <p:nvSpPr>
            <p:cNvPr id="6" name="Rectangle 5"/>
            <p:cNvSpPr/>
            <p:nvPr/>
          </p:nvSpPr>
          <p:spPr>
            <a:xfrm>
              <a:off x="2584460" y="3182983"/>
              <a:ext cx="1191689" cy="1191689"/>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smtClean="0">
                  <a:solidFill>
                    <a:prstClr val="white"/>
                  </a:solidFill>
                </a:rPr>
                <a:t>Research</a:t>
              </a:r>
              <a:endParaRPr lang="en-GB" sz="800" b="1" dirty="0">
                <a:solidFill>
                  <a:prstClr val="white"/>
                </a:solidFill>
              </a:endParaRPr>
            </a:p>
          </p:txBody>
        </p:sp>
        <p:sp>
          <p:nvSpPr>
            <p:cNvPr id="7" name="Rectangle 6"/>
            <p:cNvSpPr/>
            <p:nvPr/>
          </p:nvSpPr>
          <p:spPr>
            <a:xfrm>
              <a:off x="3977869" y="3182983"/>
              <a:ext cx="1191689" cy="1191689"/>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smtClean="0">
                  <a:solidFill>
                    <a:prstClr val="white"/>
                  </a:solidFill>
                </a:rPr>
                <a:t>Share</a:t>
              </a:r>
              <a:endParaRPr lang="en-GB" sz="800" b="1" dirty="0">
                <a:solidFill>
                  <a:prstClr val="white"/>
                </a:solidFill>
              </a:endParaRPr>
            </a:p>
          </p:txBody>
        </p:sp>
        <p:sp>
          <p:nvSpPr>
            <p:cNvPr id="8" name="Rectangle 7"/>
            <p:cNvSpPr/>
            <p:nvPr/>
          </p:nvSpPr>
          <p:spPr>
            <a:xfrm>
              <a:off x="5371278" y="3182983"/>
              <a:ext cx="1191689" cy="1191689"/>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smtClean="0">
                  <a:solidFill>
                    <a:prstClr val="white"/>
                  </a:solidFill>
                </a:rPr>
                <a:t>Adopt</a:t>
              </a:r>
              <a:endParaRPr lang="en-GB" sz="800" b="1" dirty="0">
                <a:solidFill>
                  <a:prstClr val="white"/>
                </a:solidFill>
              </a:endParaRPr>
            </a:p>
          </p:txBody>
        </p:sp>
        <p:sp>
          <p:nvSpPr>
            <p:cNvPr id="9" name="Rectangle 8"/>
            <p:cNvSpPr/>
            <p:nvPr/>
          </p:nvSpPr>
          <p:spPr>
            <a:xfrm>
              <a:off x="6764687" y="3182983"/>
              <a:ext cx="1191689" cy="1191689"/>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smtClean="0">
                  <a:solidFill>
                    <a:prstClr val="white"/>
                  </a:solidFill>
                </a:rPr>
                <a:t>Benefit</a:t>
              </a:r>
              <a:endParaRPr lang="en-GB" sz="800" b="1" dirty="0">
                <a:solidFill>
                  <a:prstClr val="white"/>
                </a:solidFill>
              </a:endParaRPr>
            </a:p>
          </p:txBody>
        </p:sp>
      </p:grpSp>
      <p:pic>
        <p:nvPicPr>
          <p:cNvPr id="15" name="Picture Placeholder 5"/>
          <p:cNvPicPr>
            <a:picLocks noChangeAspect="1"/>
          </p:cNvPicPr>
          <p:nvPr/>
        </p:nvPicPr>
        <p:blipFill rotWithShape="1">
          <a:blip r:embed="rId2"/>
          <a:srcRect l="1547" t="2631" r="211" b="3027"/>
          <a:stretch/>
        </p:blipFill>
        <p:spPr>
          <a:xfrm>
            <a:off x="5400092" y="1911374"/>
            <a:ext cx="2548585" cy="1610192"/>
          </a:xfrm>
          <a:prstGeom prst="rect">
            <a:avLst/>
          </a:prstGeom>
        </p:spPr>
      </p:pic>
      <p:sp>
        <p:nvSpPr>
          <p:cNvPr id="16" name="Rectangle 15"/>
          <p:cNvSpPr/>
          <p:nvPr/>
        </p:nvSpPr>
        <p:spPr>
          <a:xfrm>
            <a:off x="5244447" y="3732133"/>
            <a:ext cx="3071969" cy="1477328"/>
          </a:xfrm>
          <a:prstGeom prst="rect">
            <a:avLst/>
          </a:prstGeom>
        </p:spPr>
        <p:txBody>
          <a:bodyPr wrap="square">
            <a:spAutoFit/>
          </a:bodyPr>
          <a:lstStyle/>
          <a:p>
            <a:r>
              <a:rPr lang="en-GB" sz="1800" dirty="0" smtClean="0">
                <a:solidFill>
                  <a:schemeClr val="bg1"/>
                </a:solidFill>
              </a:rPr>
              <a:t>The Disability Discrimination Act imposed a Need to improve the built environment for visually impaired people</a:t>
            </a:r>
            <a:endParaRPr lang="en-GB" sz="1800" dirty="0">
              <a:solidFill>
                <a:schemeClr val="bg1"/>
              </a:solidFill>
            </a:endParaRPr>
          </a:p>
        </p:txBody>
      </p:sp>
    </p:spTree>
    <p:extLst>
      <p:ext uri="{BB962C8B-B14F-4D97-AF65-F5344CB8AC3E}">
        <p14:creationId xmlns:p14="http://schemas.microsoft.com/office/powerpoint/2010/main" val="4242336481"/>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5004048" y="1684412"/>
            <a:ext cx="3461433" cy="4120852"/>
          </a:xfrm>
          <a:prstGeom prst="rect">
            <a:avLst/>
          </a:prstGeom>
          <a:solidFill>
            <a:schemeClr val="accent1"/>
          </a:solidFill>
          <a:ln w="38100">
            <a:solidFill>
              <a:schemeClr val="accent1"/>
            </a:solidFill>
          </a:ln>
        </p:spPr>
        <p:txBody>
          <a:bodyPr wrap="square" rtlCol="0" anchor="ctr">
            <a:spAutoFit/>
          </a:bodyPr>
          <a:lstStyle/>
          <a:p>
            <a:pPr algn="ctr"/>
            <a:endParaRPr lang="en-GB" dirty="0">
              <a:solidFill>
                <a:schemeClr val="tx2"/>
              </a:solidFill>
              <a:latin typeface="+mn-lt"/>
            </a:endParaRPr>
          </a:p>
        </p:txBody>
      </p:sp>
      <p:sp>
        <p:nvSpPr>
          <p:cNvPr id="2" name="Title 1"/>
          <p:cNvSpPr>
            <a:spLocks noGrp="1"/>
          </p:cNvSpPr>
          <p:nvPr>
            <p:ph type="title"/>
          </p:nvPr>
        </p:nvSpPr>
        <p:spPr/>
        <p:txBody>
          <a:bodyPr/>
          <a:lstStyle/>
          <a:p>
            <a:r>
              <a:rPr lang="en-GB" dirty="0" smtClean="0"/>
              <a:t>Research</a:t>
            </a:r>
            <a:endParaRPr lang="en-GB" dirty="0"/>
          </a:p>
        </p:txBody>
      </p:sp>
      <p:sp>
        <p:nvSpPr>
          <p:cNvPr id="3" name="Content Placeholder 2"/>
          <p:cNvSpPr>
            <a:spLocks noGrp="1"/>
          </p:cNvSpPr>
          <p:nvPr>
            <p:ph idx="1"/>
          </p:nvPr>
        </p:nvSpPr>
        <p:spPr>
          <a:xfrm>
            <a:off x="424800" y="2214000"/>
            <a:ext cx="4147200" cy="3960000"/>
          </a:xfrm>
        </p:spPr>
        <p:txBody>
          <a:bodyPr/>
          <a:lstStyle/>
          <a:p>
            <a:r>
              <a:rPr lang="en-GB" dirty="0" smtClean="0"/>
              <a:t>Impact has to be based in excellent </a:t>
            </a:r>
            <a:r>
              <a:rPr lang="en-GB" b="1" dirty="0" smtClean="0"/>
              <a:t>Research</a:t>
            </a:r>
            <a:r>
              <a:rPr lang="en-GB" dirty="0" smtClean="0"/>
              <a:t>*</a:t>
            </a:r>
          </a:p>
          <a:p>
            <a:pPr lvl="1"/>
            <a:endParaRPr lang="en-GB" dirty="0" smtClean="0"/>
          </a:p>
          <a:p>
            <a:r>
              <a:rPr lang="en-GB" dirty="0" smtClean="0"/>
              <a:t>Impact is more likely if the needs of external individuals, groups or organisations are considered during the design of the </a:t>
            </a:r>
            <a:r>
              <a:rPr lang="en-GB" b="1" dirty="0" smtClean="0"/>
              <a:t>Research</a:t>
            </a:r>
          </a:p>
          <a:p>
            <a:pPr lvl="1"/>
            <a:endParaRPr lang="en-GB" dirty="0" smtClean="0"/>
          </a:p>
          <a:p>
            <a:r>
              <a:rPr lang="en-GB" dirty="0" smtClean="0"/>
              <a:t>Impact is more likely if the </a:t>
            </a:r>
            <a:r>
              <a:rPr lang="en-GB" b="1" dirty="0" smtClean="0"/>
              <a:t>Research </a:t>
            </a:r>
            <a:r>
              <a:rPr lang="en-GB" dirty="0" smtClean="0"/>
              <a:t>is converted into more accessible forms, for example the Digital Rome model</a:t>
            </a:r>
          </a:p>
          <a:p>
            <a:pPr marL="0" indent="0">
              <a:buNone/>
            </a:pPr>
            <a:endParaRPr lang="en-GB" sz="1200" dirty="0"/>
          </a:p>
          <a:p>
            <a:pPr marL="0" indent="0">
              <a:buNone/>
            </a:pPr>
            <a:r>
              <a:rPr lang="en-GB" sz="1200" dirty="0" smtClean="0"/>
              <a:t>*at least 2* for REF eligibility</a:t>
            </a:r>
            <a:endParaRPr lang="en-GB" sz="1200"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11</a:t>
            </a:fld>
            <a:endParaRPr lang="en-GB" altLang="en-US"/>
          </a:p>
        </p:txBody>
      </p:sp>
      <p:grpSp>
        <p:nvGrpSpPr>
          <p:cNvPr id="5" name="Group 4"/>
          <p:cNvGrpSpPr/>
          <p:nvPr/>
        </p:nvGrpSpPr>
        <p:grpSpPr>
          <a:xfrm>
            <a:off x="323528" y="318905"/>
            <a:ext cx="3456384" cy="608831"/>
            <a:chOff x="1191051" y="3182983"/>
            <a:chExt cx="6765325" cy="1191689"/>
          </a:xfrm>
        </p:grpSpPr>
        <p:sp>
          <p:nvSpPr>
            <p:cNvPr id="6" name="Rectangle 5"/>
            <p:cNvSpPr/>
            <p:nvPr/>
          </p:nvSpPr>
          <p:spPr>
            <a:xfrm>
              <a:off x="1191051" y="3182983"/>
              <a:ext cx="1191689" cy="1191689"/>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smtClean="0">
                  <a:solidFill>
                    <a:prstClr val="white"/>
                  </a:solidFill>
                </a:rPr>
                <a:t>Need</a:t>
              </a:r>
              <a:endParaRPr lang="en-GB" sz="800" b="1" dirty="0">
                <a:solidFill>
                  <a:prstClr val="white"/>
                </a:solidFill>
              </a:endParaRPr>
            </a:p>
          </p:txBody>
        </p:sp>
        <p:sp>
          <p:nvSpPr>
            <p:cNvPr id="7" name="Rectangle 6"/>
            <p:cNvSpPr/>
            <p:nvPr/>
          </p:nvSpPr>
          <p:spPr>
            <a:xfrm>
              <a:off x="2584460" y="3182983"/>
              <a:ext cx="1191689" cy="11916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smtClean="0">
                  <a:solidFill>
                    <a:prstClr val="white"/>
                  </a:solidFill>
                </a:rPr>
                <a:t>Research</a:t>
              </a:r>
              <a:endParaRPr lang="en-GB" sz="800" b="1" dirty="0">
                <a:solidFill>
                  <a:prstClr val="white"/>
                </a:solidFill>
              </a:endParaRPr>
            </a:p>
          </p:txBody>
        </p:sp>
        <p:sp>
          <p:nvSpPr>
            <p:cNvPr id="8" name="Rectangle 7"/>
            <p:cNvSpPr/>
            <p:nvPr/>
          </p:nvSpPr>
          <p:spPr>
            <a:xfrm>
              <a:off x="3977869" y="3182983"/>
              <a:ext cx="1191689" cy="1191689"/>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smtClean="0">
                  <a:solidFill>
                    <a:prstClr val="white"/>
                  </a:solidFill>
                </a:rPr>
                <a:t>Share</a:t>
              </a:r>
              <a:endParaRPr lang="en-GB" sz="800" b="1" dirty="0">
                <a:solidFill>
                  <a:prstClr val="white"/>
                </a:solidFill>
              </a:endParaRPr>
            </a:p>
          </p:txBody>
        </p:sp>
        <p:sp>
          <p:nvSpPr>
            <p:cNvPr id="9" name="Rectangle 8"/>
            <p:cNvSpPr/>
            <p:nvPr/>
          </p:nvSpPr>
          <p:spPr>
            <a:xfrm>
              <a:off x="5371278" y="3182983"/>
              <a:ext cx="1191689" cy="1191689"/>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smtClean="0">
                  <a:solidFill>
                    <a:prstClr val="white"/>
                  </a:solidFill>
                </a:rPr>
                <a:t>Adopt</a:t>
              </a:r>
              <a:endParaRPr lang="en-GB" sz="800" b="1" dirty="0">
                <a:solidFill>
                  <a:prstClr val="white"/>
                </a:solidFill>
              </a:endParaRPr>
            </a:p>
          </p:txBody>
        </p:sp>
        <p:sp>
          <p:nvSpPr>
            <p:cNvPr id="10" name="Rectangle 9"/>
            <p:cNvSpPr/>
            <p:nvPr/>
          </p:nvSpPr>
          <p:spPr>
            <a:xfrm>
              <a:off x="6764687" y="3182983"/>
              <a:ext cx="1191689" cy="1191689"/>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smtClean="0">
                  <a:solidFill>
                    <a:prstClr val="white"/>
                  </a:solidFill>
                </a:rPr>
                <a:t>Benefit</a:t>
              </a:r>
              <a:endParaRPr lang="en-GB" sz="800" b="1" dirty="0">
                <a:solidFill>
                  <a:prstClr val="white"/>
                </a:solidFill>
              </a:endParaRPr>
            </a:p>
          </p:txBody>
        </p:sp>
      </p:gr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103" t="54404" r="57733" b="13733"/>
          <a:stretch/>
        </p:blipFill>
        <p:spPr bwMode="auto">
          <a:xfrm>
            <a:off x="5618640" y="2318255"/>
            <a:ext cx="2232248" cy="1426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5244447" y="3732133"/>
            <a:ext cx="3071969" cy="1754326"/>
          </a:xfrm>
          <a:prstGeom prst="rect">
            <a:avLst/>
          </a:prstGeom>
        </p:spPr>
        <p:txBody>
          <a:bodyPr wrap="square">
            <a:spAutoFit/>
          </a:bodyPr>
          <a:lstStyle/>
          <a:p>
            <a:r>
              <a:rPr lang="en-GB" sz="1800" dirty="0" smtClean="0">
                <a:solidFill>
                  <a:schemeClr val="bg1"/>
                </a:solidFill>
              </a:rPr>
              <a:t>The Digital Rome project created a virtual model of Ancient Rome which enables the generation of images and videos of the city for external organisations to use</a:t>
            </a:r>
            <a:endParaRPr lang="en-GB" sz="1800" dirty="0">
              <a:solidFill>
                <a:schemeClr val="bg1"/>
              </a:solidFill>
            </a:endParaRPr>
          </a:p>
        </p:txBody>
      </p:sp>
    </p:spTree>
    <p:extLst>
      <p:ext uri="{BB962C8B-B14F-4D97-AF65-F5344CB8AC3E}">
        <p14:creationId xmlns:p14="http://schemas.microsoft.com/office/powerpoint/2010/main" val="437378033"/>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986300" y="1451767"/>
            <a:ext cx="3461433" cy="4120852"/>
          </a:xfrm>
          <a:prstGeom prst="rect">
            <a:avLst/>
          </a:prstGeom>
          <a:solidFill>
            <a:schemeClr val="accent1"/>
          </a:solidFill>
          <a:ln w="38100">
            <a:solidFill>
              <a:schemeClr val="accent1"/>
            </a:solidFill>
          </a:ln>
        </p:spPr>
        <p:txBody>
          <a:bodyPr wrap="square" rtlCol="0" anchor="ctr">
            <a:spAutoFit/>
          </a:bodyPr>
          <a:lstStyle/>
          <a:p>
            <a:pPr algn="ctr"/>
            <a:endParaRPr lang="en-GB" dirty="0">
              <a:solidFill>
                <a:schemeClr val="tx2"/>
              </a:solidFill>
              <a:latin typeface="+mn-lt"/>
            </a:endParaRPr>
          </a:p>
        </p:txBody>
      </p:sp>
      <p:sp>
        <p:nvSpPr>
          <p:cNvPr id="2" name="Title 1"/>
          <p:cNvSpPr>
            <a:spLocks noGrp="1"/>
          </p:cNvSpPr>
          <p:nvPr>
            <p:ph type="title"/>
          </p:nvPr>
        </p:nvSpPr>
        <p:spPr/>
        <p:txBody>
          <a:bodyPr/>
          <a:lstStyle/>
          <a:p>
            <a:r>
              <a:rPr lang="en-GB" dirty="0" smtClean="0"/>
              <a:t>Share</a:t>
            </a:r>
            <a:endParaRPr lang="en-GB" dirty="0"/>
          </a:p>
        </p:txBody>
      </p:sp>
      <p:sp>
        <p:nvSpPr>
          <p:cNvPr id="3" name="Content Placeholder 2"/>
          <p:cNvSpPr>
            <a:spLocks noGrp="1"/>
          </p:cNvSpPr>
          <p:nvPr>
            <p:ph idx="1"/>
          </p:nvPr>
        </p:nvSpPr>
        <p:spPr>
          <a:xfrm>
            <a:off x="424800" y="2214000"/>
            <a:ext cx="4147200" cy="3960000"/>
          </a:xfrm>
        </p:spPr>
        <p:txBody>
          <a:bodyPr/>
          <a:lstStyle/>
          <a:p>
            <a:r>
              <a:rPr lang="en-GB" dirty="0" smtClean="0"/>
              <a:t>To achieve impact, the research has to be Shared with external individuals, groups or organisations</a:t>
            </a:r>
          </a:p>
          <a:p>
            <a:endParaRPr lang="en-GB" dirty="0"/>
          </a:p>
          <a:p>
            <a:r>
              <a:rPr lang="en-GB" dirty="0" smtClean="0"/>
              <a:t>Researchers can make Impact is more likely by Sharing their research in a targeted way with stakeholders</a:t>
            </a:r>
          </a:p>
          <a:p>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12</a:t>
            </a:fld>
            <a:endParaRPr lang="en-GB" altLang="en-US"/>
          </a:p>
        </p:txBody>
      </p:sp>
      <p:grpSp>
        <p:nvGrpSpPr>
          <p:cNvPr id="5" name="Group 4"/>
          <p:cNvGrpSpPr/>
          <p:nvPr/>
        </p:nvGrpSpPr>
        <p:grpSpPr>
          <a:xfrm>
            <a:off x="323528" y="318905"/>
            <a:ext cx="3456384" cy="608831"/>
            <a:chOff x="1191051" y="3182983"/>
            <a:chExt cx="6765325" cy="1191689"/>
          </a:xfrm>
        </p:grpSpPr>
        <p:sp>
          <p:nvSpPr>
            <p:cNvPr id="6" name="Rectangle 5"/>
            <p:cNvSpPr/>
            <p:nvPr/>
          </p:nvSpPr>
          <p:spPr>
            <a:xfrm>
              <a:off x="1191051" y="3182983"/>
              <a:ext cx="1191689" cy="1191689"/>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smtClean="0">
                  <a:solidFill>
                    <a:prstClr val="white"/>
                  </a:solidFill>
                </a:rPr>
                <a:t>Need</a:t>
              </a:r>
              <a:endParaRPr lang="en-GB" sz="800" b="1" dirty="0">
                <a:solidFill>
                  <a:prstClr val="white"/>
                </a:solidFill>
              </a:endParaRPr>
            </a:p>
          </p:txBody>
        </p:sp>
        <p:sp>
          <p:nvSpPr>
            <p:cNvPr id="7" name="Rectangle 6"/>
            <p:cNvSpPr/>
            <p:nvPr/>
          </p:nvSpPr>
          <p:spPr>
            <a:xfrm>
              <a:off x="2584460" y="3182983"/>
              <a:ext cx="1191689" cy="1191689"/>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smtClean="0">
                  <a:solidFill>
                    <a:prstClr val="white"/>
                  </a:solidFill>
                </a:rPr>
                <a:t>Research</a:t>
              </a:r>
              <a:endParaRPr lang="en-GB" sz="800" b="1" dirty="0">
                <a:solidFill>
                  <a:prstClr val="white"/>
                </a:solidFill>
              </a:endParaRPr>
            </a:p>
          </p:txBody>
        </p:sp>
        <p:sp>
          <p:nvSpPr>
            <p:cNvPr id="8" name="Rectangle 7"/>
            <p:cNvSpPr/>
            <p:nvPr/>
          </p:nvSpPr>
          <p:spPr>
            <a:xfrm>
              <a:off x="3977869" y="3182983"/>
              <a:ext cx="1191689" cy="11916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smtClean="0">
                  <a:solidFill>
                    <a:prstClr val="white"/>
                  </a:solidFill>
                </a:rPr>
                <a:t>Share</a:t>
              </a:r>
              <a:endParaRPr lang="en-GB" sz="800" b="1" dirty="0">
                <a:solidFill>
                  <a:prstClr val="white"/>
                </a:solidFill>
              </a:endParaRPr>
            </a:p>
          </p:txBody>
        </p:sp>
        <p:sp>
          <p:nvSpPr>
            <p:cNvPr id="9" name="Rectangle 8"/>
            <p:cNvSpPr/>
            <p:nvPr/>
          </p:nvSpPr>
          <p:spPr>
            <a:xfrm>
              <a:off x="5371278" y="3182983"/>
              <a:ext cx="1191689" cy="1191689"/>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smtClean="0">
                  <a:solidFill>
                    <a:prstClr val="white"/>
                  </a:solidFill>
                </a:rPr>
                <a:t>Adopt</a:t>
              </a:r>
              <a:endParaRPr lang="en-GB" sz="800" b="1" dirty="0">
                <a:solidFill>
                  <a:prstClr val="white"/>
                </a:solidFill>
              </a:endParaRPr>
            </a:p>
          </p:txBody>
        </p:sp>
        <p:sp>
          <p:nvSpPr>
            <p:cNvPr id="10" name="Rectangle 9"/>
            <p:cNvSpPr/>
            <p:nvPr/>
          </p:nvSpPr>
          <p:spPr>
            <a:xfrm>
              <a:off x="6764687" y="3182983"/>
              <a:ext cx="1191689" cy="1191689"/>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smtClean="0">
                  <a:solidFill>
                    <a:prstClr val="white"/>
                  </a:solidFill>
                </a:rPr>
                <a:t>Benefit</a:t>
              </a:r>
              <a:endParaRPr lang="en-GB" sz="800" b="1" dirty="0">
                <a:solidFill>
                  <a:prstClr val="white"/>
                </a:solidFill>
              </a:endParaRPr>
            </a:p>
          </p:txBody>
        </p:sp>
      </p:grpSp>
      <p:pic>
        <p:nvPicPr>
          <p:cNvPr id="12" name="Picture 2" descr="http://www.driving-instructor-careers.co.uk/media/part-one-hazard-perception.jpg"/>
          <p:cNvPicPr>
            <a:picLocks noChangeAspect="1" noChangeArrowheads="1"/>
          </p:cNvPicPr>
          <p:nvPr/>
        </p:nvPicPr>
        <p:blipFill rotWithShape="1">
          <a:blip r:embed="rId2">
            <a:extLst>
              <a:ext uri="{28A0092B-C50C-407E-A947-70E740481C1C}">
                <a14:useLocalDpi xmlns:a14="http://schemas.microsoft.com/office/drawing/2010/main" val="0"/>
              </a:ext>
            </a:extLst>
          </a:blip>
          <a:srcRect l="55" t="-24763" r="4" b="-24712"/>
          <a:stretch/>
        </p:blipFill>
        <p:spPr bwMode="auto">
          <a:xfrm>
            <a:off x="5528884" y="1196752"/>
            <a:ext cx="2376264" cy="2680963"/>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5159969" y="3645024"/>
            <a:ext cx="3114093" cy="1754326"/>
          </a:xfrm>
          <a:prstGeom prst="rect">
            <a:avLst/>
          </a:prstGeom>
        </p:spPr>
        <p:txBody>
          <a:bodyPr wrap="square">
            <a:spAutoFit/>
          </a:bodyPr>
          <a:lstStyle/>
          <a:p>
            <a:r>
              <a:rPr lang="en-GB" sz="1800" dirty="0" smtClean="0">
                <a:solidFill>
                  <a:schemeClr val="bg1"/>
                </a:solidFill>
              </a:rPr>
              <a:t>The </a:t>
            </a:r>
            <a:r>
              <a:rPr lang="en-GB" sz="1800" dirty="0">
                <a:solidFill>
                  <a:schemeClr val="bg1"/>
                </a:solidFill>
              </a:rPr>
              <a:t>Hazard Perception Awareness Test was shared with the DVLA, Department for Transport, the AA and the Institute for Advanced Motorists</a:t>
            </a:r>
          </a:p>
        </p:txBody>
      </p:sp>
    </p:spTree>
    <p:extLst>
      <p:ext uri="{BB962C8B-B14F-4D97-AF65-F5344CB8AC3E}">
        <p14:creationId xmlns:p14="http://schemas.microsoft.com/office/powerpoint/2010/main" val="404801691"/>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004048" y="1684412"/>
            <a:ext cx="3461433" cy="4120852"/>
          </a:xfrm>
          <a:prstGeom prst="rect">
            <a:avLst/>
          </a:prstGeom>
          <a:solidFill>
            <a:schemeClr val="accent1"/>
          </a:solidFill>
          <a:ln w="38100">
            <a:solidFill>
              <a:schemeClr val="accent1"/>
            </a:solidFill>
          </a:ln>
        </p:spPr>
        <p:txBody>
          <a:bodyPr wrap="square" rtlCol="0" anchor="ctr">
            <a:spAutoFit/>
          </a:bodyPr>
          <a:lstStyle/>
          <a:p>
            <a:pPr algn="ctr"/>
            <a:endParaRPr lang="en-GB" dirty="0">
              <a:solidFill>
                <a:schemeClr val="tx2"/>
              </a:solidFill>
              <a:latin typeface="+mn-lt"/>
            </a:endParaRPr>
          </a:p>
        </p:txBody>
      </p:sp>
      <p:sp>
        <p:nvSpPr>
          <p:cNvPr id="2" name="Title 1"/>
          <p:cNvSpPr>
            <a:spLocks noGrp="1"/>
          </p:cNvSpPr>
          <p:nvPr>
            <p:ph type="title"/>
          </p:nvPr>
        </p:nvSpPr>
        <p:spPr/>
        <p:txBody>
          <a:bodyPr/>
          <a:lstStyle/>
          <a:p>
            <a:r>
              <a:rPr lang="en-GB" dirty="0" smtClean="0"/>
              <a:t>Adopt</a:t>
            </a:r>
            <a:endParaRPr lang="en-GB" dirty="0"/>
          </a:p>
        </p:txBody>
      </p:sp>
      <p:sp>
        <p:nvSpPr>
          <p:cNvPr id="3" name="Content Placeholder 2"/>
          <p:cNvSpPr>
            <a:spLocks noGrp="1"/>
          </p:cNvSpPr>
          <p:nvPr>
            <p:ph idx="1"/>
          </p:nvPr>
        </p:nvSpPr>
        <p:spPr>
          <a:xfrm>
            <a:off x="424800" y="2214000"/>
            <a:ext cx="4147200" cy="3960000"/>
          </a:xfrm>
        </p:spPr>
        <p:txBody>
          <a:bodyPr/>
          <a:lstStyle/>
          <a:p>
            <a:r>
              <a:rPr lang="en-GB" dirty="0" smtClean="0"/>
              <a:t>Impact occurs when aspects of research are Adopted by external individuals, groups or organisations</a:t>
            </a:r>
          </a:p>
          <a:p>
            <a:endParaRPr lang="en-GB" dirty="0" smtClean="0"/>
          </a:p>
          <a:p>
            <a:r>
              <a:rPr lang="en-GB" dirty="0" smtClean="0"/>
              <a:t>The role of the researcher is to seek feedback or enable the seeking of feedback to evidence this Adoption</a:t>
            </a:r>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13</a:t>
            </a:fld>
            <a:endParaRPr lang="en-GB" altLang="en-US"/>
          </a:p>
        </p:txBody>
      </p:sp>
      <p:grpSp>
        <p:nvGrpSpPr>
          <p:cNvPr id="5" name="Group 4"/>
          <p:cNvGrpSpPr/>
          <p:nvPr/>
        </p:nvGrpSpPr>
        <p:grpSpPr>
          <a:xfrm>
            <a:off x="323528" y="318905"/>
            <a:ext cx="3456384" cy="608831"/>
            <a:chOff x="1191051" y="3182983"/>
            <a:chExt cx="6765325" cy="1191689"/>
          </a:xfrm>
        </p:grpSpPr>
        <p:sp>
          <p:nvSpPr>
            <p:cNvPr id="6" name="Rectangle 5"/>
            <p:cNvSpPr/>
            <p:nvPr/>
          </p:nvSpPr>
          <p:spPr>
            <a:xfrm>
              <a:off x="1191051" y="3182983"/>
              <a:ext cx="1191689" cy="1191689"/>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smtClean="0">
                  <a:solidFill>
                    <a:prstClr val="white"/>
                  </a:solidFill>
                </a:rPr>
                <a:t>Need</a:t>
              </a:r>
              <a:endParaRPr lang="en-GB" sz="800" b="1" dirty="0">
                <a:solidFill>
                  <a:prstClr val="white"/>
                </a:solidFill>
              </a:endParaRPr>
            </a:p>
          </p:txBody>
        </p:sp>
        <p:sp>
          <p:nvSpPr>
            <p:cNvPr id="7" name="Rectangle 6"/>
            <p:cNvSpPr/>
            <p:nvPr/>
          </p:nvSpPr>
          <p:spPr>
            <a:xfrm>
              <a:off x="2584460" y="3182983"/>
              <a:ext cx="1191689" cy="1191689"/>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smtClean="0">
                  <a:solidFill>
                    <a:prstClr val="white"/>
                  </a:solidFill>
                </a:rPr>
                <a:t>Research</a:t>
              </a:r>
              <a:endParaRPr lang="en-GB" sz="800" b="1" dirty="0">
                <a:solidFill>
                  <a:prstClr val="white"/>
                </a:solidFill>
              </a:endParaRPr>
            </a:p>
          </p:txBody>
        </p:sp>
        <p:sp>
          <p:nvSpPr>
            <p:cNvPr id="8" name="Rectangle 7"/>
            <p:cNvSpPr/>
            <p:nvPr/>
          </p:nvSpPr>
          <p:spPr>
            <a:xfrm>
              <a:off x="3977869" y="3182983"/>
              <a:ext cx="1191689" cy="1191689"/>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smtClean="0">
                  <a:solidFill>
                    <a:prstClr val="white"/>
                  </a:solidFill>
                </a:rPr>
                <a:t>Share</a:t>
              </a:r>
              <a:endParaRPr lang="en-GB" sz="800" b="1" dirty="0">
                <a:solidFill>
                  <a:prstClr val="white"/>
                </a:solidFill>
              </a:endParaRPr>
            </a:p>
          </p:txBody>
        </p:sp>
        <p:sp>
          <p:nvSpPr>
            <p:cNvPr id="9" name="Rectangle 8"/>
            <p:cNvSpPr/>
            <p:nvPr/>
          </p:nvSpPr>
          <p:spPr>
            <a:xfrm>
              <a:off x="5371278" y="3182983"/>
              <a:ext cx="1191689" cy="11916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smtClean="0">
                  <a:solidFill>
                    <a:prstClr val="white"/>
                  </a:solidFill>
                </a:rPr>
                <a:t>Adopt</a:t>
              </a:r>
              <a:endParaRPr lang="en-GB" sz="800" b="1" dirty="0">
                <a:solidFill>
                  <a:prstClr val="white"/>
                </a:solidFill>
              </a:endParaRPr>
            </a:p>
          </p:txBody>
        </p:sp>
        <p:sp>
          <p:nvSpPr>
            <p:cNvPr id="10" name="Rectangle 9"/>
            <p:cNvSpPr/>
            <p:nvPr/>
          </p:nvSpPr>
          <p:spPr>
            <a:xfrm>
              <a:off x="6764687" y="3182983"/>
              <a:ext cx="1191689" cy="1191689"/>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smtClean="0">
                  <a:solidFill>
                    <a:prstClr val="white"/>
                  </a:solidFill>
                </a:rPr>
                <a:t>Benefit</a:t>
              </a:r>
              <a:endParaRPr lang="en-GB" sz="800" b="1" dirty="0">
                <a:solidFill>
                  <a:prstClr val="white"/>
                </a:solidFill>
              </a:endParaRPr>
            </a:p>
          </p:txBody>
        </p:sp>
      </p:gr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449" t="17090" r="57848" b="14769"/>
          <a:stretch/>
        </p:blipFill>
        <p:spPr bwMode="auto">
          <a:xfrm>
            <a:off x="5930186" y="1810916"/>
            <a:ext cx="1609155"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5148064" y="4077444"/>
            <a:ext cx="3096344" cy="1477328"/>
          </a:xfrm>
          <a:prstGeom prst="rect">
            <a:avLst/>
          </a:prstGeom>
        </p:spPr>
        <p:txBody>
          <a:bodyPr wrap="square">
            <a:spAutoFit/>
          </a:bodyPr>
          <a:lstStyle/>
          <a:p>
            <a:r>
              <a:rPr lang="en-GB" sz="1800" dirty="0" smtClean="0">
                <a:solidFill>
                  <a:schemeClr val="bg1"/>
                </a:solidFill>
              </a:rPr>
              <a:t>The </a:t>
            </a:r>
            <a:r>
              <a:rPr lang="en-GB" sz="1800" dirty="0">
                <a:solidFill>
                  <a:schemeClr val="bg1"/>
                </a:solidFill>
              </a:rPr>
              <a:t>Imperial War Museum adopted messages from Reading’s research to inform </a:t>
            </a:r>
            <a:r>
              <a:rPr lang="en-GB" sz="1800" dirty="0" smtClean="0">
                <a:solidFill>
                  <a:schemeClr val="bg1"/>
                </a:solidFill>
              </a:rPr>
              <a:t>the development of their collections</a:t>
            </a:r>
            <a:endParaRPr lang="en-GB" sz="1800" dirty="0">
              <a:solidFill>
                <a:schemeClr val="bg1"/>
              </a:solidFill>
            </a:endParaRPr>
          </a:p>
        </p:txBody>
      </p:sp>
    </p:spTree>
    <p:extLst>
      <p:ext uri="{BB962C8B-B14F-4D97-AF65-F5344CB8AC3E}">
        <p14:creationId xmlns:p14="http://schemas.microsoft.com/office/powerpoint/2010/main" val="1060136998"/>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Benefit</a:t>
            </a:r>
            <a:endParaRPr lang="en-GB" dirty="0"/>
          </a:p>
        </p:txBody>
      </p:sp>
      <p:sp>
        <p:nvSpPr>
          <p:cNvPr id="3" name="Content Placeholder 2"/>
          <p:cNvSpPr>
            <a:spLocks noGrp="1"/>
          </p:cNvSpPr>
          <p:nvPr>
            <p:ph idx="1"/>
          </p:nvPr>
        </p:nvSpPr>
        <p:spPr>
          <a:xfrm>
            <a:off x="424800" y="2214000"/>
            <a:ext cx="4579248" cy="3960000"/>
          </a:xfrm>
        </p:spPr>
        <p:txBody>
          <a:bodyPr/>
          <a:lstStyle/>
          <a:p>
            <a:r>
              <a:rPr lang="en-GB" dirty="0" smtClean="0"/>
              <a:t>Impact is when the adoption of the research has led to Benefit</a:t>
            </a:r>
          </a:p>
          <a:p>
            <a:endParaRPr lang="en-GB" dirty="0" smtClean="0"/>
          </a:p>
          <a:p>
            <a:r>
              <a:rPr lang="en-GB" dirty="0" smtClean="0"/>
              <a:t>This Benefit could be directly to the adopter or to the ‘customers’ or ‘clients’ of the adopter</a:t>
            </a:r>
          </a:p>
          <a:p>
            <a:endParaRPr lang="en-GB" dirty="0" smtClean="0"/>
          </a:p>
          <a:p>
            <a:r>
              <a:rPr lang="en-GB" dirty="0" smtClean="0"/>
              <a:t>The </a:t>
            </a:r>
            <a:r>
              <a:rPr lang="en-GB" dirty="0"/>
              <a:t>role of the researcher is to seek feedback or enable the seeking of feedback to evidence this </a:t>
            </a:r>
            <a:r>
              <a:rPr lang="en-GB" dirty="0" smtClean="0"/>
              <a:t>Benefit</a:t>
            </a:r>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14</a:t>
            </a:fld>
            <a:endParaRPr lang="en-GB" altLang="en-US"/>
          </a:p>
        </p:txBody>
      </p:sp>
      <p:grpSp>
        <p:nvGrpSpPr>
          <p:cNvPr id="5" name="Group 4"/>
          <p:cNvGrpSpPr/>
          <p:nvPr/>
        </p:nvGrpSpPr>
        <p:grpSpPr>
          <a:xfrm>
            <a:off x="323528" y="318905"/>
            <a:ext cx="3456384" cy="608831"/>
            <a:chOff x="1191051" y="3182983"/>
            <a:chExt cx="6765325" cy="1191689"/>
          </a:xfrm>
        </p:grpSpPr>
        <p:sp>
          <p:nvSpPr>
            <p:cNvPr id="6" name="Rectangle 5"/>
            <p:cNvSpPr/>
            <p:nvPr/>
          </p:nvSpPr>
          <p:spPr>
            <a:xfrm>
              <a:off x="1191051" y="3182983"/>
              <a:ext cx="1191689" cy="1191689"/>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smtClean="0">
                  <a:solidFill>
                    <a:prstClr val="white"/>
                  </a:solidFill>
                </a:rPr>
                <a:t>Need</a:t>
              </a:r>
              <a:endParaRPr lang="en-GB" sz="800" b="1" dirty="0">
                <a:solidFill>
                  <a:prstClr val="white"/>
                </a:solidFill>
              </a:endParaRPr>
            </a:p>
          </p:txBody>
        </p:sp>
        <p:sp>
          <p:nvSpPr>
            <p:cNvPr id="7" name="Rectangle 6"/>
            <p:cNvSpPr/>
            <p:nvPr/>
          </p:nvSpPr>
          <p:spPr>
            <a:xfrm>
              <a:off x="2584460" y="3182983"/>
              <a:ext cx="1191689" cy="1191689"/>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smtClean="0">
                  <a:solidFill>
                    <a:prstClr val="white"/>
                  </a:solidFill>
                </a:rPr>
                <a:t>Research</a:t>
              </a:r>
              <a:endParaRPr lang="en-GB" sz="800" b="1" dirty="0">
                <a:solidFill>
                  <a:prstClr val="white"/>
                </a:solidFill>
              </a:endParaRPr>
            </a:p>
          </p:txBody>
        </p:sp>
        <p:sp>
          <p:nvSpPr>
            <p:cNvPr id="8" name="Rectangle 7"/>
            <p:cNvSpPr/>
            <p:nvPr/>
          </p:nvSpPr>
          <p:spPr>
            <a:xfrm>
              <a:off x="3977869" y="3182983"/>
              <a:ext cx="1191689" cy="1191689"/>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smtClean="0">
                  <a:solidFill>
                    <a:prstClr val="white"/>
                  </a:solidFill>
                </a:rPr>
                <a:t>Share</a:t>
              </a:r>
              <a:endParaRPr lang="en-GB" sz="800" b="1" dirty="0">
                <a:solidFill>
                  <a:prstClr val="white"/>
                </a:solidFill>
              </a:endParaRPr>
            </a:p>
          </p:txBody>
        </p:sp>
        <p:sp>
          <p:nvSpPr>
            <p:cNvPr id="9" name="Rectangle 8"/>
            <p:cNvSpPr/>
            <p:nvPr/>
          </p:nvSpPr>
          <p:spPr>
            <a:xfrm>
              <a:off x="5371278" y="3182983"/>
              <a:ext cx="1191689" cy="1191689"/>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smtClean="0">
                  <a:solidFill>
                    <a:prstClr val="white"/>
                  </a:solidFill>
                </a:rPr>
                <a:t>Adopt</a:t>
              </a:r>
              <a:endParaRPr lang="en-GB" sz="800" b="1" dirty="0">
                <a:solidFill>
                  <a:prstClr val="white"/>
                </a:solidFill>
              </a:endParaRPr>
            </a:p>
          </p:txBody>
        </p:sp>
        <p:sp>
          <p:nvSpPr>
            <p:cNvPr id="10" name="Rectangle 9"/>
            <p:cNvSpPr/>
            <p:nvPr/>
          </p:nvSpPr>
          <p:spPr>
            <a:xfrm>
              <a:off x="6764687" y="3182983"/>
              <a:ext cx="1191689" cy="11916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smtClean="0">
                  <a:solidFill>
                    <a:prstClr val="white"/>
                  </a:solidFill>
                </a:rPr>
                <a:t>Benefit</a:t>
              </a:r>
              <a:endParaRPr lang="en-GB" sz="800" b="1" dirty="0">
                <a:solidFill>
                  <a:prstClr val="white"/>
                </a:solidFill>
              </a:endParaRPr>
            </a:p>
          </p:txBody>
        </p:sp>
      </p:grpSp>
      <p:sp>
        <p:nvSpPr>
          <p:cNvPr id="12" name="Rectangle 11"/>
          <p:cNvSpPr/>
          <p:nvPr/>
        </p:nvSpPr>
        <p:spPr>
          <a:xfrm>
            <a:off x="5004048" y="1684412"/>
            <a:ext cx="3461433" cy="4120852"/>
          </a:xfrm>
          <a:prstGeom prst="rect">
            <a:avLst/>
          </a:prstGeom>
          <a:solidFill>
            <a:schemeClr val="accent1"/>
          </a:solidFill>
          <a:ln w="38100">
            <a:solidFill>
              <a:schemeClr val="accent1"/>
            </a:solidFill>
          </a:ln>
        </p:spPr>
        <p:txBody>
          <a:bodyPr wrap="square" rtlCol="0" anchor="ctr">
            <a:spAutoFit/>
          </a:bodyPr>
          <a:lstStyle/>
          <a:p>
            <a:pPr algn="ctr"/>
            <a:endParaRPr lang="en-GB" dirty="0">
              <a:solidFill>
                <a:schemeClr val="tx2"/>
              </a:solidFill>
              <a:latin typeface="+mn-lt"/>
            </a:endParaRPr>
          </a:p>
        </p:txBody>
      </p:sp>
      <p:sp>
        <p:nvSpPr>
          <p:cNvPr id="13" name="Rectangle 12"/>
          <p:cNvSpPr/>
          <p:nvPr/>
        </p:nvSpPr>
        <p:spPr>
          <a:xfrm>
            <a:off x="5244447" y="3732133"/>
            <a:ext cx="3071969" cy="1754326"/>
          </a:xfrm>
          <a:prstGeom prst="rect">
            <a:avLst/>
          </a:prstGeom>
        </p:spPr>
        <p:txBody>
          <a:bodyPr wrap="square">
            <a:spAutoFit/>
          </a:bodyPr>
          <a:lstStyle/>
          <a:p>
            <a:r>
              <a:rPr lang="en-GB" sz="1800" dirty="0" smtClean="0">
                <a:solidFill>
                  <a:schemeClr val="bg1"/>
                </a:solidFill>
              </a:rPr>
              <a:t>As a result of the adoption of the Hazard Test, certain low-speed collisions have been reduced by 18%, meaning that ordinary motorists have Benefitted</a:t>
            </a:r>
            <a:endParaRPr lang="en-GB" sz="1800" dirty="0">
              <a:solidFill>
                <a:schemeClr val="bg1"/>
              </a:solidFill>
            </a:endParaRPr>
          </a:p>
        </p:txBody>
      </p:sp>
      <p:pic>
        <p:nvPicPr>
          <p:cNvPr id="14" name="Picture 2" descr="http://www.driving-instructor-careers.co.uk/media/part-one-hazard-perception.jpg"/>
          <p:cNvPicPr>
            <a:picLocks noChangeAspect="1" noChangeArrowheads="1"/>
          </p:cNvPicPr>
          <p:nvPr/>
        </p:nvPicPr>
        <p:blipFill rotWithShape="1">
          <a:blip r:embed="rId2">
            <a:extLst>
              <a:ext uri="{28A0092B-C50C-407E-A947-70E740481C1C}">
                <a14:useLocalDpi xmlns:a14="http://schemas.microsoft.com/office/drawing/2010/main" val="0"/>
              </a:ext>
            </a:extLst>
          </a:blip>
          <a:srcRect l="55" t="-24763" r="4" b="-24712"/>
          <a:stretch/>
        </p:blipFill>
        <p:spPr bwMode="auto">
          <a:xfrm>
            <a:off x="5546632" y="1484784"/>
            <a:ext cx="2376264" cy="2680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224805"/>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Role of Researchers</a:t>
            </a:r>
            <a:endParaRPr lang="en-GB" dirty="0"/>
          </a:p>
        </p:txBody>
      </p:sp>
      <p:sp>
        <p:nvSpPr>
          <p:cNvPr id="3" name="Content Placeholder 2"/>
          <p:cNvSpPr>
            <a:spLocks noGrp="1"/>
          </p:cNvSpPr>
          <p:nvPr>
            <p:ph idx="1"/>
          </p:nvPr>
        </p:nvSpPr>
        <p:spPr/>
        <p:txBody>
          <a:bodyPr/>
          <a:lstStyle/>
          <a:p>
            <a:r>
              <a:rPr lang="en-GB" dirty="0" smtClean="0"/>
              <a:t>The role of researchers in Impact is to make impact more likely through their actions in understanding </a:t>
            </a:r>
            <a:r>
              <a:rPr lang="en-GB" b="1" dirty="0" smtClean="0"/>
              <a:t>Need</a:t>
            </a:r>
            <a:r>
              <a:rPr lang="en-GB" dirty="0" smtClean="0"/>
              <a:t>, undertaking their </a:t>
            </a:r>
            <a:r>
              <a:rPr lang="en-GB" b="1" dirty="0" smtClean="0"/>
              <a:t>Research</a:t>
            </a:r>
            <a:r>
              <a:rPr lang="en-GB" dirty="0" smtClean="0"/>
              <a:t> and </a:t>
            </a:r>
            <a:r>
              <a:rPr lang="en-GB" b="1" dirty="0" smtClean="0"/>
              <a:t>Sharing </a:t>
            </a:r>
            <a:r>
              <a:rPr lang="en-GB" dirty="0" smtClean="0"/>
              <a:t>their research</a:t>
            </a:r>
            <a:endParaRPr lang="en-GB" dirty="0"/>
          </a:p>
          <a:p>
            <a:endParaRPr lang="en-GB" dirty="0" smtClean="0"/>
          </a:p>
          <a:p>
            <a:endParaRPr lang="en-GB" dirty="0"/>
          </a:p>
          <a:p>
            <a:endParaRPr lang="en-GB" dirty="0" smtClean="0"/>
          </a:p>
          <a:p>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15</a:t>
            </a:fld>
            <a:endParaRPr lang="en-GB" altLang="en-US"/>
          </a:p>
        </p:txBody>
      </p:sp>
      <p:sp>
        <p:nvSpPr>
          <p:cNvPr id="5" name="Rectangle 4"/>
          <p:cNvSpPr/>
          <p:nvPr/>
        </p:nvSpPr>
        <p:spPr>
          <a:xfrm>
            <a:off x="1191051" y="3182983"/>
            <a:ext cx="1191689" cy="11916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solidFill>
                  <a:prstClr val="white"/>
                </a:solidFill>
              </a:rPr>
              <a:t>Need</a:t>
            </a:r>
            <a:endParaRPr lang="en-GB" sz="1600" b="1" dirty="0">
              <a:solidFill>
                <a:prstClr val="white"/>
              </a:solidFill>
            </a:endParaRPr>
          </a:p>
        </p:txBody>
      </p:sp>
      <p:sp>
        <p:nvSpPr>
          <p:cNvPr id="6" name="Rectangle 5"/>
          <p:cNvSpPr/>
          <p:nvPr/>
        </p:nvSpPr>
        <p:spPr>
          <a:xfrm>
            <a:off x="2584460" y="3182983"/>
            <a:ext cx="1191689" cy="11916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solidFill>
                  <a:prstClr val="white"/>
                </a:solidFill>
              </a:rPr>
              <a:t>Research</a:t>
            </a:r>
            <a:endParaRPr lang="en-GB" sz="1600" b="1" dirty="0">
              <a:solidFill>
                <a:prstClr val="white"/>
              </a:solidFill>
            </a:endParaRPr>
          </a:p>
        </p:txBody>
      </p:sp>
      <p:sp>
        <p:nvSpPr>
          <p:cNvPr id="7" name="Rectangle 6"/>
          <p:cNvSpPr/>
          <p:nvPr/>
        </p:nvSpPr>
        <p:spPr>
          <a:xfrm>
            <a:off x="3977869" y="3182983"/>
            <a:ext cx="1191689" cy="11916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solidFill>
                  <a:prstClr val="white"/>
                </a:solidFill>
              </a:rPr>
              <a:t>Share</a:t>
            </a:r>
            <a:endParaRPr lang="en-GB" sz="1600" b="1" dirty="0">
              <a:solidFill>
                <a:prstClr val="white"/>
              </a:solidFill>
            </a:endParaRPr>
          </a:p>
        </p:txBody>
      </p:sp>
      <p:sp>
        <p:nvSpPr>
          <p:cNvPr id="8" name="Rectangle 7"/>
          <p:cNvSpPr/>
          <p:nvPr/>
        </p:nvSpPr>
        <p:spPr>
          <a:xfrm>
            <a:off x="5371278" y="3182983"/>
            <a:ext cx="1191689" cy="1191689"/>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solidFill>
                  <a:prstClr val="white"/>
                </a:solidFill>
              </a:rPr>
              <a:t>Adopt</a:t>
            </a:r>
            <a:endParaRPr lang="en-GB" sz="1600" b="1" dirty="0">
              <a:solidFill>
                <a:prstClr val="white"/>
              </a:solidFill>
            </a:endParaRPr>
          </a:p>
        </p:txBody>
      </p:sp>
      <p:sp>
        <p:nvSpPr>
          <p:cNvPr id="9" name="Rectangle 8"/>
          <p:cNvSpPr/>
          <p:nvPr/>
        </p:nvSpPr>
        <p:spPr>
          <a:xfrm>
            <a:off x="6764687" y="3182983"/>
            <a:ext cx="1191689" cy="1191689"/>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solidFill>
                  <a:prstClr val="white"/>
                </a:solidFill>
              </a:rPr>
              <a:t>Benefit</a:t>
            </a:r>
            <a:endParaRPr lang="en-GB" sz="1600" b="1" dirty="0">
              <a:solidFill>
                <a:prstClr val="white"/>
              </a:solidFill>
            </a:endParaRPr>
          </a:p>
        </p:txBody>
      </p:sp>
      <p:cxnSp>
        <p:nvCxnSpPr>
          <p:cNvPr id="10" name="Straight Connector 9"/>
          <p:cNvCxnSpPr/>
          <p:nvPr/>
        </p:nvCxnSpPr>
        <p:spPr>
          <a:xfrm>
            <a:off x="5273030" y="3068960"/>
            <a:ext cx="0" cy="1440160"/>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179302"/>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Role of Researchers</a:t>
            </a:r>
            <a:endParaRPr lang="en-GB" dirty="0"/>
          </a:p>
        </p:txBody>
      </p:sp>
      <p:sp>
        <p:nvSpPr>
          <p:cNvPr id="3" name="Content Placeholder 2"/>
          <p:cNvSpPr>
            <a:spLocks noGrp="1"/>
          </p:cNvSpPr>
          <p:nvPr>
            <p:ph idx="1"/>
          </p:nvPr>
        </p:nvSpPr>
        <p:spPr/>
        <p:txBody>
          <a:bodyPr/>
          <a:lstStyle/>
          <a:p>
            <a:r>
              <a:rPr lang="en-GB" b="1" dirty="0" smtClean="0"/>
              <a:t>Adoption</a:t>
            </a:r>
            <a:r>
              <a:rPr lang="en-GB" dirty="0" smtClean="0"/>
              <a:t> and </a:t>
            </a:r>
            <a:r>
              <a:rPr lang="en-GB" b="1" dirty="0" smtClean="0"/>
              <a:t>Benefit</a:t>
            </a:r>
            <a:r>
              <a:rPr lang="en-GB" dirty="0" smtClean="0"/>
              <a:t> are outside the control of researchers; they are reliant on the decisions made by external parties</a:t>
            </a:r>
            <a:endParaRPr lang="en-GB" b="1" dirty="0"/>
          </a:p>
          <a:p>
            <a:endParaRPr lang="en-GB" b="1" dirty="0"/>
          </a:p>
          <a:p>
            <a:endParaRPr lang="en-GB" b="1" dirty="0"/>
          </a:p>
          <a:p>
            <a:endParaRPr lang="en-GB" b="1" dirty="0"/>
          </a:p>
          <a:p>
            <a:endParaRPr lang="en-GB" b="1" dirty="0"/>
          </a:p>
          <a:p>
            <a:endParaRPr lang="en-GB" b="1" dirty="0"/>
          </a:p>
          <a:p>
            <a:r>
              <a:rPr lang="en-GB" dirty="0" smtClean="0"/>
              <a:t>The role of researchers here is to seek evidence of this Adoption and Benefit</a:t>
            </a:r>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16</a:t>
            </a:fld>
            <a:endParaRPr lang="en-GB" altLang="en-US"/>
          </a:p>
        </p:txBody>
      </p:sp>
      <p:sp>
        <p:nvSpPr>
          <p:cNvPr id="5" name="Rectangle 4"/>
          <p:cNvSpPr/>
          <p:nvPr/>
        </p:nvSpPr>
        <p:spPr>
          <a:xfrm>
            <a:off x="1191051" y="3182983"/>
            <a:ext cx="1191689" cy="1191689"/>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solidFill>
                  <a:prstClr val="white"/>
                </a:solidFill>
              </a:rPr>
              <a:t>Need</a:t>
            </a:r>
            <a:endParaRPr lang="en-GB" sz="1600" b="1" dirty="0">
              <a:solidFill>
                <a:prstClr val="white"/>
              </a:solidFill>
            </a:endParaRPr>
          </a:p>
        </p:txBody>
      </p:sp>
      <p:sp>
        <p:nvSpPr>
          <p:cNvPr id="6" name="Rectangle 5"/>
          <p:cNvSpPr/>
          <p:nvPr/>
        </p:nvSpPr>
        <p:spPr>
          <a:xfrm>
            <a:off x="2584460" y="3182983"/>
            <a:ext cx="1191689" cy="1191689"/>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solidFill>
                  <a:prstClr val="white"/>
                </a:solidFill>
              </a:rPr>
              <a:t>Research</a:t>
            </a:r>
            <a:endParaRPr lang="en-GB" sz="1600" b="1" dirty="0">
              <a:solidFill>
                <a:prstClr val="white"/>
              </a:solidFill>
            </a:endParaRPr>
          </a:p>
        </p:txBody>
      </p:sp>
      <p:sp>
        <p:nvSpPr>
          <p:cNvPr id="7" name="Rectangle 6"/>
          <p:cNvSpPr/>
          <p:nvPr/>
        </p:nvSpPr>
        <p:spPr>
          <a:xfrm>
            <a:off x="3977869" y="3182983"/>
            <a:ext cx="1191689" cy="1191689"/>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solidFill>
                  <a:prstClr val="white"/>
                </a:solidFill>
              </a:rPr>
              <a:t>Share</a:t>
            </a:r>
            <a:endParaRPr lang="en-GB" sz="1600" b="1" dirty="0">
              <a:solidFill>
                <a:prstClr val="white"/>
              </a:solidFill>
            </a:endParaRPr>
          </a:p>
        </p:txBody>
      </p:sp>
      <p:sp>
        <p:nvSpPr>
          <p:cNvPr id="8" name="Rectangle 7"/>
          <p:cNvSpPr/>
          <p:nvPr/>
        </p:nvSpPr>
        <p:spPr>
          <a:xfrm>
            <a:off x="5371278" y="3182983"/>
            <a:ext cx="1191689" cy="11916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solidFill>
                  <a:prstClr val="white"/>
                </a:solidFill>
              </a:rPr>
              <a:t>Adopt</a:t>
            </a:r>
            <a:endParaRPr lang="en-GB" sz="1600" b="1" dirty="0">
              <a:solidFill>
                <a:prstClr val="white"/>
              </a:solidFill>
            </a:endParaRPr>
          </a:p>
        </p:txBody>
      </p:sp>
      <p:sp>
        <p:nvSpPr>
          <p:cNvPr id="9" name="Rectangle 8"/>
          <p:cNvSpPr/>
          <p:nvPr/>
        </p:nvSpPr>
        <p:spPr>
          <a:xfrm>
            <a:off x="6764687" y="3182983"/>
            <a:ext cx="1191689" cy="11916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solidFill>
                  <a:prstClr val="white"/>
                </a:solidFill>
              </a:rPr>
              <a:t>Benefit</a:t>
            </a:r>
            <a:endParaRPr lang="en-GB" sz="1600" b="1" dirty="0">
              <a:solidFill>
                <a:prstClr val="white"/>
              </a:solidFill>
            </a:endParaRPr>
          </a:p>
        </p:txBody>
      </p:sp>
      <p:cxnSp>
        <p:nvCxnSpPr>
          <p:cNvPr id="13" name="Straight Connector 12"/>
          <p:cNvCxnSpPr/>
          <p:nvPr/>
        </p:nvCxnSpPr>
        <p:spPr>
          <a:xfrm>
            <a:off x="5273030" y="3068960"/>
            <a:ext cx="0" cy="1440160"/>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6309147"/>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Range of Impact</a:t>
            </a:r>
            <a:endParaRPr lang="en-GB" dirty="0"/>
          </a:p>
        </p:txBody>
      </p:sp>
      <p:sp>
        <p:nvSpPr>
          <p:cNvPr id="3" name="Content Placeholder 2"/>
          <p:cNvSpPr>
            <a:spLocks noGrp="1"/>
          </p:cNvSpPr>
          <p:nvPr>
            <p:ph idx="1"/>
          </p:nvPr>
        </p:nvSpPr>
        <p:spPr/>
        <p:txBody>
          <a:bodyPr/>
          <a:lstStyle/>
          <a:p>
            <a:r>
              <a:rPr lang="en-GB" dirty="0" smtClean="0"/>
              <a:t>Impact (Adoption and Benefit) can have wide effects on  the following  areas:</a:t>
            </a:r>
          </a:p>
          <a:p>
            <a:pPr lvl="1"/>
            <a:r>
              <a:rPr lang="en-GB" dirty="0" smtClean="0"/>
              <a:t>Health and welfare</a:t>
            </a:r>
          </a:p>
          <a:p>
            <a:pPr lvl="1"/>
            <a:r>
              <a:rPr lang="en-GB" dirty="0" smtClean="0"/>
              <a:t>Society, culture and creativity</a:t>
            </a:r>
          </a:p>
          <a:p>
            <a:pPr lvl="1"/>
            <a:r>
              <a:rPr lang="en-GB" dirty="0" smtClean="0"/>
              <a:t>The economy</a:t>
            </a:r>
          </a:p>
          <a:p>
            <a:pPr lvl="1"/>
            <a:r>
              <a:rPr lang="en-GB" dirty="0" smtClean="0"/>
              <a:t>Public policy and service</a:t>
            </a:r>
          </a:p>
          <a:p>
            <a:pPr lvl="1"/>
            <a:r>
              <a:rPr lang="en-GB" dirty="0" smtClean="0"/>
              <a:t>Production</a:t>
            </a:r>
          </a:p>
          <a:p>
            <a:pPr lvl="1"/>
            <a:r>
              <a:rPr lang="en-GB" dirty="0" smtClean="0"/>
              <a:t>Practitioners and services</a:t>
            </a:r>
          </a:p>
          <a:p>
            <a:pPr lvl="1"/>
            <a:r>
              <a:rPr lang="en-GB" dirty="0" smtClean="0"/>
              <a:t>The environment</a:t>
            </a:r>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17</a:t>
            </a:fld>
            <a:endParaRPr lang="en-GB" altLang="en-US"/>
          </a:p>
        </p:txBody>
      </p:sp>
    </p:spTree>
    <p:extLst>
      <p:ext uri="{BB962C8B-B14F-4D97-AF65-F5344CB8AC3E}">
        <p14:creationId xmlns:p14="http://schemas.microsoft.com/office/powerpoint/2010/main" val="148780018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Further Information</a:t>
            </a:r>
            <a:endParaRPr lang="en-GB" dirty="0"/>
          </a:p>
        </p:txBody>
      </p:sp>
      <p:sp>
        <p:nvSpPr>
          <p:cNvPr id="3" name="Content Placeholder 2"/>
          <p:cNvSpPr>
            <a:spLocks noGrp="1"/>
          </p:cNvSpPr>
          <p:nvPr>
            <p:ph idx="1"/>
          </p:nvPr>
        </p:nvSpPr>
        <p:spPr/>
        <p:txBody>
          <a:bodyPr/>
          <a:lstStyle/>
          <a:p>
            <a:r>
              <a:rPr lang="en-GB" dirty="0" smtClean="0"/>
              <a:t>For further information contact:</a:t>
            </a:r>
          </a:p>
          <a:p>
            <a:pPr lvl="1"/>
            <a:r>
              <a:rPr lang="en-GB" dirty="0" smtClean="0"/>
              <a:t>Anthony Atkin (Research Impact Manager)</a:t>
            </a:r>
          </a:p>
          <a:p>
            <a:pPr lvl="2"/>
            <a:r>
              <a:rPr lang="en-GB" dirty="0" smtClean="0">
                <a:hlinkClick r:id="rId2"/>
              </a:rPr>
              <a:t>a.atkin@reading.ac.uk</a:t>
            </a:r>
            <a:endParaRPr lang="en-GB" dirty="0" smtClean="0"/>
          </a:p>
          <a:p>
            <a:pPr lvl="2"/>
            <a:r>
              <a:rPr lang="en-GB" dirty="0" smtClean="0">
                <a:hlinkClick r:id="rId3"/>
              </a:rPr>
              <a:t>impact@reading.ac.uk</a:t>
            </a:r>
            <a:endParaRPr lang="en-GB" dirty="0" smtClean="0"/>
          </a:p>
          <a:p>
            <a:pPr lvl="2"/>
            <a:r>
              <a:rPr lang="en-GB" dirty="0" smtClean="0"/>
              <a:t>0118 378 7411</a:t>
            </a:r>
          </a:p>
          <a:p>
            <a:pPr lvl="1"/>
            <a:endParaRPr lang="en-GB" dirty="0" smtClean="0"/>
          </a:p>
          <a:p>
            <a:endParaRPr lang="en-GB" dirty="0" smtClean="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18</a:t>
            </a:fld>
            <a:endParaRPr lang="en-GB" altLang="en-US"/>
          </a:p>
        </p:txBody>
      </p:sp>
    </p:spTree>
    <p:extLst>
      <p:ext uri="{BB962C8B-B14F-4D97-AF65-F5344CB8AC3E}">
        <p14:creationId xmlns:p14="http://schemas.microsoft.com/office/powerpoint/2010/main" val="116863560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CAE96E1-FE19-476C-9CF0-3BB4903735D9}" type="slidenum">
              <a:rPr lang="en-GB" altLang="en-US" smtClean="0"/>
              <a:pPr/>
              <a:t>2</a:t>
            </a:fld>
            <a:endParaRPr lang="en-GB" altLang="en-US"/>
          </a:p>
        </p:txBody>
      </p:sp>
      <p:sp>
        <p:nvSpPr>
          <p:cNvPr id="4" name="Title 3"/>
          <p:cNvSpPr>
            <a:spLocks noGrp="1"/>
          </p:cNvSpPr>
          <p:nvPr>
            <p:ph type="title"/>
          </p:nvPr>
        </p:nvSpPr>
        <p:spPr/>
        <p:txBody>
          <a:bodyPr/>
          <a:lstStyle/>
          <a:p>
            <a:r>
              <a:rPr lang="en-US" dirty="0" smtClean="0"/>
              <a:t>What is Impact?</a:t>
            </a:r>
            <a:endParaRPr lang="en-US" dirty="0"/>
          </a:p>
        </p:txBody>
      </p:sp>
      <p:sp>
        <p:nvSpPr>
          <p:cNvPr id="5" name="Content Placeholder 4"/>
          <p:cNvSpPr>
            <a:spLocks noGrp="1"/>
          </p:cNvSpPr>
          <p:nvPr>
            <p:ph idx="1"/>
          </p:nvPr>
        </p:nvSpPr>
        <p:spPr/>
        <p:txBody>
          <a:bodyPr/>
          <a:lstStyle/>
          <a:p>
            <a:pPr marL="0" indent="0">
              <a:buNone/>
            </a:pPr>
            <a:r>
              <a:rPr lang="en-US" dirty="0" smtClean="0"/>
              <a:t>Research Impact is:</a:t>
            </a:r>
          </a:p>
          <a:p>
            <a:pPr marL="0" indent="0">
              <a:buNone/>
            </a:pPr>
            <a:endParaRPr lang="en-US" i="1" dirty="0"/>
          </a:p>
          <a:p>
            <a:pPr marL="0" indent="0">
              <a:buNone/>
            </a:pPr>
            <a:r>
              <a:rPr lang="en-US" i="1" dirty="0" smtClean="0"/>
              <a:t>“The demonstrable effect that excellent research makes to society and the economy”</a:t>
            </a:r>
          </a:p>
          <a:p>
            <a:endParaRPr lang="en-US" i="1" dirty="0"/>
          </a:p>
          <a:p>
            <a:pPr marL="0" indent="0">
              <a:buNone/>
            </a:pPr>
            <a:r>
              <a:rPr lang="en-US" i="1" dirty="0" smtClean="0"/>
              <a:t>RCUK</a:t>
            </a:r>
            <a:endParaRPr lang="en-US" i="1" dirty="0"/>
          </a:p>
        </p:txBody>
      </p:sp>
      <p:pic>
        <p:nvPicPr>
          <p:cNvPr id="9" name="Picture Placeholder 8" descr="20140710_141550.jpg"/>
          <p:cNvPicPr>
            <a:picLocks noGrp="1" noChangeAspect="1"/>
          </p:cNvPicPr>
          <p:nvPr>
            <p:ph type="pic" sz="quarter" idx="11"/>
          </p:nvPr>
        </p:nvPicPr>
        <p:blipFill rotWithShape="1">
          <a:blip r:embed="rId2" cstate="print">
            <a:extLst>
              <a:ext uri="{28A0092B-C50C-407E-A947-70E740481C1C}">
                <a14:useLocalDpi xmlns:a14="http://schemas.microsoft.com/office/drawing/2010/main" val="0"/>
              </a:ext>
            </a:extLst>
          </a:blip>
          <a:srcRect l="-228" t="123" r="21019" b="4672"/>
          <a:stretch/>
        </p:blipFill>
        <p:spPr>
          <a:xfrm rot="5400000">
            <a:off x="-449213" y="307687"/>
            <a:ext cx="6889458" cy="6211171"/>
          </a:xfrm>
        </p:spPr>
      </p:pic>
    </p:spTree>
    <p:extLst>
      <p:ext uri="{BB962C8B-B14F-4D97-AF65-F5344CB8AC3E}">
        <p14:creationId xmlns:p14="http://schemas.microsoft.com/office/powerpoint/2010/main" val="2702455629"/>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CAE96E1-FE19-476C-9CF0-3BB4903735D9}" type="slidenum">
              <a:rPr lang="en-GB" altLang="en-US" smtClean="0"/>
              <a:pPr/>
              <a:t>3</a:t>
            </a:fld>
            <a:endParaRPr lang="en-GB" altLang="en-US"/>
          </a:p>
        </p:txBody>
      </p:sp>
      <p:sp>
        <p:nvSpPr>
          <p:cNvPr id="4" name="Title 3"/>
          <p:cNvSpPr>
            <a:spLocks noGrp="1"/>
          </p:cNvSpPr>
          <p:nvPr>
            <p:ph type="title"/>
          </p:nvPr>
        </p:nvSpPr>
        <p:spPr/>
        <p:txBody>
          <a:bodyPr/>
          <a:lstStyle/>
          <a:p>
            <a:r>
              <a:rPr lang="en-US" dirty="0" smtClean="0"/>
              <a:t>What is Impact?</a:t>
            </a:r>
            <a:endParaRPr lang="en-US" dirty="0"/>
          </a:p>
        </p:txBody>
      </p:sp>
      <p:sp>
        <p:nvSpPr>
          <p:cNvPr id="5" name="Content Placeholder 4"/>
          <p:cNvSpPr>
            <a:spLocks noGrp="1"/>
          </p:cNvSpPr>
          <p:nvPr>
            <p:ph idx="1"/>
          </p:nvPr>
        </p:nvSpPr>
        <p:spPr/>
        <p:txBody>
          <a:bodyPr/>
          <a:lstStyle/>
          <a:p>
            <a:pPr marL="0" indent="0">
              <a:buNone/>
            </a:pPr>
            <a:r>
              <a:rPr lang="en-US" dirty="0" smtClean="0"/>
              <a:t>Research Impact is:</a:t>
            </a:r>
          </a:p>
          <a:p>
            <a:pPr marL="0" indent="0">
              <a:buNone/>
            </a:pPr>
            <a:endParaRPr lang="en-US" i="1" dirty="0" smtClean="0"/>
          </a:p>
          <a:p>
            <a:pPr marL="0" indent="0">
              <a:buNone/>
            </a:pPr>
            <a:r>
              <a:rPr lang="en-US" i="1" dirty="0" smtClean="0"/>
              <a:t>“</a:t>
            </a:r>
            <a:r>
              <a:rPr lang="en-GB" i="1" dirty="0" smtClean="0"/>
              <a:t>an </a:t>
            </a:r>
            <a:r>
              <a:rPr lang="en-GB" i="1" dirty="0"/>
              <a:t>effect on, change or benefit to the economy, society, culture, public policy or services, health, the environment of quality of life beyond academia</a:t>
            </a:r>
            <a:r>
              <a:rPr lang="en-GB" dirty="0"/>
              <a:t> </a:t>
            </a:r>
            <a:r>
              <a:rPr lang="en-US" i="1" dirty="0" smtClean="0"/>
              <a:t>”</a:t>
            </a:r>
          </a:p>
          <a:p>
            <a:endParaRPr lang="en-US" i="1" dirty="0"/>
          </a:p>
          <a:p>
            <a:pPr marL="0" indent="0">
              <a:buNone/>
            </a:pPr>
            <a:r>
              <a:rPr lang="en-US" i="1" dirty="0" smtClean="0"/>
              <a:t>HEFCE</a:t>
            </a:r>
            <a:endParaRPr lang="en-US" i="1" dirty="0"/>
          </a:p>
        </p:txBody>
      </p:sp>
      <p:sp>
        <p:nvSpPr>
          <p:cNvPr id="3" name="Picture Placeholder 2"/>
          <p:cNvSpPr>
            <a:spLocks noGrp="1"/>
          </p:cNvSpPr>
          <p:nvPr>
            <p:ph type="pic" sz="quarter" idx="11"/>
          </p:nvPr>
        </p:nvSpPr>
        <p:spPr/>
      </p:sp>
      <p:pic>
        <p:nvPicPr>
          <p:cNvPr id="7" name="Picture Placeholder 8" descr="20140710_141550.jpg"/>
          <p:cNvPicPr>
            <a:picLocks noChangeAspect="1"/>
          </p:cNvPicPr>
          <p:nvPr/>
        </p:nvPicPr>
        <p:blipFill rotWithShape="1">
          <a:blip r:embed="rId2" cstate="print">
            <a:extLst>
              <a:ext uri="{28A0092B-C50C-407E-A947-70E740481C1C}">
                <a14:useLocalDpi xmlns:a14="http://schemas.microsoft.com/office/drawing/2010/main" val="0"/>
              </a:ext>
            </a:extLst>
          </a:blip>
          <a:srcRect l="-228" t="123" r="21019" b="4672"/>
          <a:stretch/>
        </p:blipFill>
        <p:spPr bwMode="auto">
          <a:xfrm rot="5400000">
            <a:off x="-449213" y="307687"/>
            <a:ext cx="6889458" cy="621117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3082067"/>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115616" y="3140968"/>
            <a:ext cx="6696744" cy="648072"/>
          </a:xfrm>
          <a:prstGeom prst="roundRect">
            <a:avLst/>
          </a:prstGeom>
          <a:solidFill>
            <a:schemeClr val="accent1"/>
          </a:solidFill>
          <a:ln w="38100">
            <a:solidFill>
              <a:schemeClr val="accent1"/>
            </a:solidFill>
          </a:ln>
        </p:spPr>
        <p:txBody>
          <a:bodyPr wrap="none" rtlCol="0" anchor="ctr">
            <a:spAutoFit/>
          </a:bodyPr>
          <a:lstStyle/>
          <a:p>
            <a:pPr algn="ctr"/>
            <a:endParaRPr lang="en-GB" dirty="0">
              <a:solidFill>
                <a:schemeClr val="tx2"/>
              </a:solidFill>
              <a:latin typeface="+mn-lt"/>
            </a:endParaRPr>
          </a:p>
        </p:txBody>
      </p:sp>
      <p:sp>
        <p:nvSpPr>
          <p:cNvPr id="2" name="Title 1"/>
          <p:cNvSpPr>
            <a:spLocks noGrp="1"/>
          </p:cNvSpPr>
          <p:nvPr>
            <p:ph type="title"/>
          </p:nvPr>
        </p:nvSpPr>
        <p:spPr/>
        <p:txBody>
          <a:bodyPr/>
          <a:lstStyle/>
          <a:p>
            <a:r>
              <a:rPr lang="en-GB" dirty="0" smtClean="0"/>
              <a:t>What Is Impact?</a:t>
            </a:r>
            <a:endParaRPr lang="en-GB" dirty="0"/>
          </a:p>
        </p:txBody>
      </p:sp>
      <p:sp>
        <p:nvSpPr>
          <p:cNvPr id="3" name="Content Placeholder 2"/>
          <p:cNvSpPr>
            <a:spLocks noGrp="1"/>
          </p:cNvSpPr>
          <p:nvPr>
            <p:ph idx="1"/>
          </p:nvPr>
        </p:nvSpPr>
        <p:spPr/>
        <p:txBody>
          <a:bodyPr/>
          <a:lstStyle/>
          <a:p>
            <a:r>
              <a:rPr lang="en-GB" dirty="0" smtClean="0"/>
              <a:t>Put simply impact is:</a:t>
            </a:r>
          </a:p>
          <a:p>
            <a:pPr lvl="1"/>
            <a:endParaRPr lang="en-GB" dirty="0" smtClean="0"/>
          </a:p>
          <a:p>
            <a:pPr lvl="1"/>
            <a:endParaRPr lang="en-GB" dirty="0"/>
          </a:p>
          <a:p>
            <a:pPr marL="360000" lvl="1" indent="0">
              <a:buNone/>
            </a:pPr>
            <a:r>
              <a:rPr lang="en-GB" dirty="0" smtClean="0">
                <a:solidFill>
                  <a:schemeClr val="bg1"/>
                </a:solidFill>
              </a:rPr>
              <a:t>	The positive effect our research has on the outside world</a:t>
            </a:r>
            <a:endParaRPr lang="en-GB" dirty="0">
              <a:solidFill>
                <a:schemeClr val="bg1"/>
              </a:solidFill>
            </a:endParaRPr>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4</a:t>
            </a:fld>
            <a:endParaRPr lang="en-GB" altLang="en-US"/>
          </a:p>
        </p:txBody>
      </p:sp>
    </p:spTree>
    <p:extLst>
      <p:ext uri="{BB962C8B-B14F-4D97-AF65-F5344CB8AC3E}">
        <p14:creationId xmlns:p14="http://schemas.microsoft.com/office/powerpoint/2010/main" val="92212079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6084168" cy="6858000"/>
          </a:xfrm>
          <a:prstGeom prst="rect">
            <a:avLst/>
          </a:prstGeom>
          <a:solidFill>
            <a:schemeClr val="tx2"/>
          </a:solidFill>
          <a:ln w="38100">
            <a:solidFill>
              <a:schemeClr val="tx2"/>
            </a:solidFill>
          </a:ln>
        </p:spPr>
        <p:txBody>
          <a:bodyPr wrap="square" rtlCol="0" anchor="ctr">
            <a:spAutoFit/>
          </a:bodyPr>
          <a:lstStyle/>
          <a:p>
            <a:pPr algn="ctr"/>
            <a:endParaRPr lang="en-GB" dirty="0">
              <a:solidFill>
                <a:schemeClr val="tx2"/>
              </a:solidFill>
              <a:latin typeface="+mn-lt"/>
            </a:endParaRPr>
          </a:p>
        </p:txBody>
      </p:sp>
      <p:sp>
        <p:nvSpPr>
          <p:cNvPr id="2" name="Slide Number Placeholder 1"/>
          <p:cNvSpPr>
            <a:spLocks noGrp="1"/>
          </p:cNvSpPr>
          <p:nvPr>
            <p:ph type="sldNum" sz="quarter" idx="10"/>
          </p:nvPr>
        </p:nvSpPr>
        <p:spPr/>
        <p:txBody>
          <a:bodyPr/>
          <a:lstStyle/>
          <a:p>
            <a:fld id="{8CAE96E1-FE19-476C-9CF0-3BB4903735D9}" type="slidenum">
              <a:rPr lang="en-GB" altLang="en-US" smtClean="0"/>
              <a:pPr/>
              <a:t>5</a:t>
            </a:fld>
            <a:endParaRPr lang="en-GB" altLang="en-US"/>
          </a:p>
        </p:txBody>
      </p:sp>
      <p:sp>
        <p:nvSpPr>
          <p:cNvPr id="4" name="Title 3"/>
          <p:cNvSpPr>
            <a:spLocks noGrp="1"/>
          </p:cNvSpPr>
          <p:nvPr>
            <p:ph type="title"/>
          </p:nvPr>
        </p:nvSpPr>
        <p:spPr/>
        <p:txBody>
          <a:bodyPr/>
          <a:lstStyle/>
          <a:p>
            <a:r>
              <a:rPr lang="en-GB" dirty="0" smtClean="0"/>
              <a:t>University of Reading Impact</a:t>
            </a:r>
            <a:endParaRPr lang="en-GB" dirty="0"/>
          </a:p>
        </p:txBody>
      </p:sp>
      <p:sp>
        <p:nvSpPr>
          <p:cNvPr id="5" name="Content Placeholder 4"/>
          <p:cNvSpPr>
            <a:spLocks noGrp="1"/>
          </p:cNvSpPr>
          <p:nvPr>
            <p:ph idx="1"/>
          </p:nvPr>
        </p:nvSpPr>
        <p:spPr/>
        <p:txBody>
          <a:bodyPr/>
          <a:lstStyle/>
          <a:p>
            <a:pPr marL="0" indent="0">
              <a:buNone/>
            </a:pPr>
            <a:r>
              <a:rPr lang="en-GB" dirty="0" smtClean="0"/>
              <a:t>Reading research resulted in a British and European Standard. This standard has informed the design of public spaces, including the Olympic Park, to make them more accessible to visually impaired people </a:t>
            </a:r>
            <a:endParaRPr lang="en-GB" dirty="0"/>
          </a:p>
        </p:txBody>
      </p:sp>
      <p:pic>
        <p:nvPicPr>
          <p:cNvPr id="6" name="Picture Placeholder 5"/>
          <p:cNvPicPr>
            <a:picLocks noGrp="1" noChangeAspect="1"/>
          </p:cNvPicPr>
          <p:nvPr>
            <p:ph type="pic" sz="quarter" idx="11"/>
          </p:nvPr>
        </p:nvPicPr>
        <p:blipFill rotWithShape="1">
          <a:blip r:embed="rId3"/>
          <a:srcRect l="1547" t="2631" r="211" b="3027"/>
          <a:stretch/>
        </p:blipFill>
        <p:spPr>
          <a:xfrm>
            <a:off x="35496" y="1700808"/>
            <a:ext cx="5995268" cy="3787800"/>
          </a:xfrm>
          <a:prstGeom prst="rect">
            <a:avLst/>
          </a:prstGeom>
        </p:spPr>
      </p:pic>
      <p:sp>
        <p:nvSpPr>
          <p:cNvPr id="11" name="TextBox 10"/>
          <p:cNvSpPr txBox="1"/>
          <p:nvPr/>
        </p:nvSpPr>
        <p:spPr>
          <a:xfrm>
            <a:off x="0" y="6611779"/>
            <a:ext cx="3610284" cy="246221"/>
          </a:xfrm>
          <a:prstGeom prst="rect">
            <a:avLst/>
          </a:prstGeom>
          <a:noFill/>
        </p:spPr>
        <p:txBody>
          <a:bodyPr wrap="none" rtlCol="0">
            <a:spAutoFit/>
          </a:bodyPr>
          <a:lstStyle/>
          <a:p>
            <a:r>
              <a:rPr lang="en-GB" sz="1000" dirty="0" smtClean="0">
                <a:solidFill>
                  <a:schemeClr val="bg1"/>
                </a:solidFill>
                <a:latin typeface="+mn-lt"/>
              </a:rPr>
              <a:t>Geoff Cook, School of Construction Management Engineering</a:t>
            </a:r>
          </a:p>
        </p:txBody>
      </p:sp>
    </p:spTree>
    <p:extLst>
      <p:ext uri="{BB962C8B-B14F-4D97-AF65-F5344CB8AC3E}">
        <p14:creationId xmlns:p14="http://schemas.microsoft.com/office/powerpoint/2010/main" val="48294286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6084168" cy="6858000"/>
          </a:xfrm>
          <a:prstGeom prst="rect">
            <a:avLst/>
          </a:prstGeom>
          <a:solidFill>
            <a:schemeClr val="tx2"/>
          </a:solidFill>
          <a:ln w="38100">
            <a:solidFill>
              <a:schemeClr val="tx2"/>
            </a:solidFill>
          </a:ln>
        </p:spPr>
        <p:txBody>
          <a:bodyPr wrap="square" rtlCol="0" anchor="ctr">
            <a:spAutoFit/>
          </a:bodyPr>
          <a:lstStyle/>
          <a:p>
            <a:pPr algn="ctr"/>
            <a:endParaRPr lang="en-GB" dirty="0">
              <a:solidFill>
                <a:schemeClr val="tx2"/>
              </a:solidFill>
              <a:latin typeface="+mn-lt"/>
            </a:endParaRPr>
          </a:p>
        </p:txBody>
      </p:sp>
      <p:sp>
        <p:nvSpPr>
          <p:cNvPr id="2" name="Slide Number Placeholder 1"/>
          <p:cNvSpPr>
            <a:spLocks noGrp="1"/>
          </p:cNvSpPr>
          <p:nvPr>
            <p:ph type="sldNum" sz="quarter" idx="10"/>
          </p:nvPr>
        </p:nvSpPr>
        <p:spPr/>
        <p:txBody>
          <a:bodyPr/>
          <a:lstStyle/>
          <a:p>
            <a:fld id="{8CAE96E1-FE19-476C-9CF0-3BB4903735D9}" type="slidenum">
              <a:rPr lang="en-GB" altLang="en-US" smtClean="0"/>
              <a:pPr/>
              <a:t>6</a:t>
            </a:fld>
            <a:endParaRPr lang="en-GB" altLang="en-US"/>
          </a:p>
        </p:txBody>
      </p:sp>
      <p:sp>
        <p:nvSpPr>
          <p:cNvPr id="4" name="Title 3"/>
          <p:cNvSpPr>
            <a:spLocks noGrp="1"/>
          </p:cNvSpPr>
          <p:nvPr>
            <p:ph type="title"/>
          </p:nvPr>
        </p:nvSpPr>
        <p:spPr/>
        <p:txBody>
          <a:bodyPr/>
          <a:lstStyle/>
          <a:p>
            <a:r>
              <a:rPr lang="en-GB" dirty="0" smtClean="0"/>
              <a:t>University of Reading </a:t>
            </a:r>
            <a:r>
              <a:rPr lang="en-GB" dirty="0" err="1" smtClean="0"/>
              <a:t>IMpact</a:t>
            </a:r>
            <a:endParaRPr lang="en-GB" dirty="0"/>
          </a:p>
        </p:txBody>
      </p:sp>
      <p:sp>
        <p:nvSpPr>
          <p:cNvPr id="5" name="Content Placeholder 4"/>
          <p:cNvSpPr>
            <a:spLocks noGrp="1"/>
          </p:cNvSpPr>
          <p:nvPr>
            <p:ph idx="1"/>
          </p:nvPr>
        </p:nvSpPr>
        <p:spPr/>
        <p:txBody>
          <a:bodyPr/>
          <a:lstStyle/>
          <a:p>
            <a:pPr marL="0" indent="0">
              <a:buNone/>
            </a:pPr>
            <a:r>
              <a:rPr lang="en-GB" dirty="0" smtClean="0"/>
              <a:t>Reading research has been incorporated into the DVLA Driver Theory Test. This test is taken by 1.3m people per year and has reduced certain types of road accidents by 18%</a:t>
            </a:r>
            <a:endParaRPr lang="en-GB" dirty="0"/>
          </a:p>
        </p:txBody>
      </p:sp>
      <p:pic>
        <p:nvPicPr>
          <p:cNvPr id="7" name="Picture 2" descr="http://www.driving-instructor-careers.co.uk/media/part-one-hazard-perception.jpg"/>
          <p:cNvPicPr>
            <a:picLocks noGrp="1" noChangeAspect="1" noChangeArrowheads="1"/>
          </p:cNvPicPr>
          <p:nvPr>
            <p:ph type="pic" sz="quarter" idx="11"/>
          </p:nvPr>
        </p:nvPicPr>
        <p:blipFill rotWithShape="1">
          <a:blip r:embed="rId2">
            <a:extLst>
              <a:ext uri="{28A0092B-C50C-407E-A947-70E740481C1C}">
                <a14:useLocalDpi xmlns:a14="http://schemas.microsoft.com/office/drawing/2010/main" val="0"/>
              </a:ext>
            </a:extLst>
          </a:blip>
          <a:srcRect l="55" t="-24763" r="4" b="-24712"/>
          <a:stretch/>
        </p:blipFill>
        <p:spPr bwMode="auto">
          <a:xfrm>
            <a:off x="-11601" y="-27384"/>
            <a:ext cx="6095769" cy="687740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6611779"/>
            <a:ext cx="4004622" cy="246221"/>
          </a:xfrm>
          <a:prstGeom prst="rect">
            <a:avLst/>
          </a:prstGeom>
          <a:noFill/>
        </p:spPr>
        <p:txBody>
          <a:bodyPr wrap="none" rtlCol="0">
            <a:spAutoFit/>
          </a:bodyPr>
          <a:lstStyle/>
          <a:p>
            <a:r>
              <a:rPr lang="en-GB" sz="1000" dirty="0" smtClean="0">
                <a:solidFill>
                  <a:schemeClr val="bg1"/>
                </a:solidFill>
                <a:latin typeface="+mn-lt"/>
              </a:rPr>
              <a:t>Frank McKenna, School of Psychology and Clinical Language Sciences</a:t>
            </a:r>
          </a:p>
        </p:txBody>
      </p:sp>
    </p:spTree>
    <p:extLst>
      <p:ext uri="{BB962C8B-B14F-4D97-AF65-F5344CB8AC3E}">
        <p14:creationId xmlns:p14="http://schemas.microsoft.com/office/powerpoint/2010/main" val="353591626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6084168" cy="6858000"/>
          </a:xfrm>
          <a:prstGeom prst="rect">
            <a:avLst/>
          </a:prstGeom>
          <a:solidFill>
            <a:schemeClr val="tx2"/>
          </a:solidFill>
          <a:ln w="38100">
            <a:solidFill>
              <a:schemeClr val="tx2"/>
            </a:solidFill>
          </a:ln>
        </p:spPr>
        <p:txBody>
          <a:bodyPr wrap="square" rtlCol="0" anchor="ctr">
            <a:spAutoFit/>
          </a:bodyPr>
          <a:lstStyle/>
          <a:p>
            <a:pPr algn="ctr"/>
            <a:endParaRPr lang="en-GB" dirty="0">
              <a:solidFill>
                <a:schemeClr val="tx2"/>
              </a:solidFill>
              <a:latin typeface="+mn-lt"/>
            </a:endParaRPr>
          </a:p>
        </p:txBody>
      </p:sp>
      <p:sp>
        <p:nvSpPr>
          <p:cNvPr id="2" name="Slide Number Placeholder 1"/>
          <p:cNvSpPr>
            <a:spLocks noGrp="1"/>
          </p:cNvSpPr>
          <p:nvPr>
            <p:ph type="sldNum" sz="quarter" idx="10"/>
          </p:nvPr>
        </p:nvSpPr>
        <p:spPr/>
        <p:txBody>
          <a:bodyPr/>
          <a:lstStyle/>
          <a:p>
            <a:fld id="{8CAE96E1-FE19-476C-9CF0-3BB4903735D9}" type="slidenum">
              <a:rPr lang="en-GB" altLang="en-US" smtClean="0"/>
              <a:pPr/>
              <a:t>7</a:t>
            </a:fld>
            <a:endParaRPr lang="en-GB" altLang="en-US"/>
          </a:p>
        </p:txBody>
      </p:sp>
      <p:sp>
        <p:nvSpPr>
          <p:cNvPr id="4" name="Title 3"/>
          <p:cNvSpPr>
            <a:spLocks noGrp="1"/>
          </p:cNvSpPr>
          <p:nvPr>
            <p:ph type="title"/>
          </p:nvPr>
        </p:nvSpPr>
        <p:spPr/>
        <p:txBody>
          <a:bodyPr/>
          <a:lstStyle/>
          <a:p>
            <a:r>
              <a:rPr lang="en-GB" dirty="0" smtClean="0"/>
              <a:t>University of Reading </a:t>
            </a:r>
            <a:r>
              <a:rPr lang="en-GB" dirty="0" err="1" smtClean="0"/>
              <a:t>IMpact</a:t>
            </a:r>
            <a:endParaRPr lang="en-GB" dirty="0"/>
          </a:p>
        </p:txBody>
      </p:sp>
      <p:sp>
        <p:nvSpPr>
          <p:cNvPr id="5" name="Content Placeholder 4"/>
          <p:cNvSpPr>
            <a:spLocks noGrp="1"/>
          </p:cNvSpPr>
          <p:nvPr>
            <p:ph idx="1"/>
          </p:nvPr>
        </p:nvSpPr>
        <p:spPr/>
        <p:txBody>
          <a:bodyPr/>
          <a:lstStyle/>
          <a:p>
            <a:pPr marL="0" indent="0">
              <a:buNone/>
            </a:pPr>
            <a:r>
              <a:rPr lang="en-GB" dirty="0" smtClean="0"/>
              <a:t>A digital model of Ancient Rome was created from Reading research. This model has been used in commercial publications and broadcast work, adopted by tourist organisations and supported learning in several universities</a:t>
            </a:r>
          </a:p>
        </p:txBody>
      </p:sp>
      <p:pic>
        <p:nvPicPr>
          <p:cNvPr id="7" name="Picture 2"/>
          <p:cNvPicPr>
            <a:picLocks noGrp="1" noChangeAspect="1" noChangeArrowheads="1"/>
          </p:cNvPicPr>
          <p:nvPr>
            <p:ph type="pic" sz="quarter" idx="11"/>
          </p:nvPr>
        </p:nvPicPr>
        <p:blipFill rotWithShape="1">
          <a:blip r:embed="rId2" cstate="print">
            <a:extLst>
              <a:ext uri="{28A0092B-C50C-407E-A947-70E740481C1C}">
                <a14:useLocalDpi xmlns:a14="http://schemas.microsoft.com/office/drawing/2010/main" val="0"/>
              </a:ext>
            </a:extLst>
          </a:blip>
          <a:srcRect l="11103" t="54404" r="57733" b="13733"/>
          <a:stretch/>
        </p:blipFill>
        <p:spPr bwMode="auto">
          <a:xfrm>
            <a:off x="-36512" y="1268760"/>
            <a:ext cx="6120680" cy="391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0" y="6611779"/>
            <a:ext cx="2561920" cy="246221"/>
          </a:xfrm>
          <a:prstGeom prst="rect">
            <a:avLst/>
          </a:prstGeom>
          <a:noFill/>
        </p:spPr>
        <p:txBody>
          <a:bodyPr wrap="none" rtlCol="0">
            <a:spAutoFit/>
          </a:bodyPr>
          <a:lstStyle/>
          <a:p>
            <a:r>
              <a:rPr lang="en-GB" sz="1000" dirty="0" smtClean="0">
                <a:solidFill>
                  <a:schemeClr val="bg1"/>
                </a:solidFill>
                <a:latin typeface="+mn-lt"/>
              </a:rPr>
              <a:t>Matthe</a:t>
            </a:r>
            <a:r>
              <a:rPr lang="en-GB" sz="1000" dirty="0" smtClean="0">
                <a:solidFill>
                  <a:schemeClr val="bg1"/>
                </a:solidFill>
              </a:rPr>
              <a:t>w Nicholls, Department of Classics</a:t>
            </a:r>
            <a:endParaRPr lang="en-GB" sz="1000" dirty="0" smtClean="0">
              <a:solidFill>
                <a:schemeClr val="bg1"/>
              </a:solidFill>
              <a:latin typeface="+mn-lt"/>
            </a:endParaRPr>
          </a:p>
        </p:txBody>
      </p:sp>
    </p:spTree>
    <p:extLst>
      <p:ext uri="{BB962C8B-B14F-4D97-AF65-F5344CB8AC3E}">
        <p14:creationId xmlns:p14="http://schemas.microsoft.com/office/powerpoint/2010/main" val="63340396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6084168" cy="6858000"/>
          </a:xfrm>
          <a:prstGeom prst="rect">
            <a:avLst/>
          </a:prstGeom>
          <a:solidFill>
            <a:schemeClr val="tx2"/>
          </a:solidFill>
          <a:ln w="38100">
            <a:solidFill>
              <a:schemeClr val="tx2"/>
            </a:solidFill>
          </a:ln>
        </p:spPr>
        <p:txBody>
          <a:bodyPr wrap="square" rtlCol="0" anchor="ctr">
            <a:spAutoFit/>
          </a:bodyPr>
          <a:lstStyle/>
          <a:p>
            <a:pPr algn="ctr"/>
            <a:endParaRPr lang="en-GB" dirty="0">
              <a:solidFill>
                <a:schemeClr val="tx2"/>
              </a:solidFill>
              <a:latin typeface="+mn-lt"/>
            </a:endParaRPr>
          </a:p>
        </p:txBody>
      </p:sp>
      <p:sp>
        <p:nvSpPr>
          <p:cNvPr id="2" name="Slide Number Placeholder 1"/>
          <p:cNvSpPr>
            <a:spLocks noGrp="1"/>
          </p:cNvSpPr>
          <p:nvPr>
            <p:ph type="sldNum" sz="quarter" idx="10"/>
          </p:nvPr>
        </p:nvSpPr>
        <p:spPr/>
        <p:txBody>
          <a:bodyPr/>
          <a:lstStyle/>
          <a:p>
            <a:fld id="{8CAE96E1-FE19-476C-9CF0-3BB4903735D9}" type="slidenum">
              <a:rPr lang="en-GB" altLang="en-US" smtClean="0"/>
              <a:pPr/>
              <a:t>8</a:t>
            </a:fld>
            <a:endParaRPr lang="en-GB" altLang="en-US"/>
          </a:p>
        </p:txBody>
      </p:sp>
      <p:sp>
        <p:nvSpPr>
          <p:cNvPr id="4" name="Title 3"/>
          <p:cNvSpPr>
            <a:spLocks noGrp="1"/>
          </p:cNvSpPr>
          <p:nvPr>
            <p:ph type="title"/>
          </p:nvPr>
        </p:nvSpPr>
        <p:spPr/>
        <p:txBody>
          <a:bodyPr/>
          <a:lstStyle/>
          <a:p>
            <a:r>
              <a:rPr lang="en-GB" dirty="0" smtClean="0"/>
              <a:t>University of Reading </a:t>
            </a:r>
            <a:r>
              <a:rPr lang="en-GB" dirty="0" err="1" smtClean="0"/>
              <a:t>IMpact</a:t>
            </a:r>
            <a:endParaRPr lang="en-GB" dirty="0"/>
          </a:p>
        </p:txBody>
      </p:sp>
      <p:sp>
        <p:nvSpPr>
          <p:cNvPr id="5" name="Content Placeholder 4"/>
          <p:cNvSpPr>
            <a:spLocks noGrp="1"/>
          </p:cNvSpPr>
          <p:nvPr>
            <p:ph idx="1"/>
          </p:nvPr>
        </p:nvSpPr>
        <p:spPr/>
        <p:txBody>
          <a:bodyPr/>
          <a:lstStyle/>
          <a:p>
            <a:pPr marL="0" indent="0">
              <a:buNone/>
            </a:pPr>
            <a:r>
              <a:rPr lang="en-GB" dirty="0" smtClean="0"/>
              <a:t>Reading research into the role of interpreters in war has been adopted by the Imperial War Museum to exploit the language dimension of its collections, influenced MOD policy and professional interpreter organisations</a:t>
            </a:r>
            <a:endParaRPr lang="en-GB" dirty="0"/>
          </a:p>
        </p:txBody>
      </p:sp>
      <p:sp>
        <p:nvSpPr>
          <p:cNvPr id="9" name="TextBox 8"/>
          <p:cNvSpPr txBox="1"/>
          <p:nvPr/>
        </p:nvSpPr>
        <p:spPr>
          <a:xfrm>
            <a:off x="0" y="6611779"/>
            <a:ext cx="4100803" cy="246221"/>
          </a:xfrm>
          <a:prstGeom prst="rect">
            <a:avLst/>
          </a:prstGeom>
          <a:noFill/>
        </p:spPr>
        <p:txBody>
          <a:bodyPr wrap="none" rtlCol="0">
            <a:spAutoFit/>
          </a:bodyPr>
          <a:lstStyle/>
          <a:p>
            <a:r>
              <a:rPr lang="en-GB" sz="1000" dirty="0" smtClean="0">
                <a:solidFill>
                  <a:schemeClr val="bg1"/>
                </a:solidFill>
                <a:latin typeface="+mn-lt"/>
              </a:rPr>
              <a:t>Hillary </a:t>
            </a:r>
            <a:r>
              <a:rPr lang="en-GB" sz="1000" dirty="0" err="1" smtClean="0">
                <a:solidFill>
                  <a:schemeClr val="bg1"/>
                </a:solidFill>
                <a:latin typeface="+mn-lt"/>
              </a:rPr>
              <a:t>Footit</a:t>
            </a:r>
            <a:r>
              <a:rPr lang="en-GB" sz="1000" dirty="0" smtClean="0">
                <a:solidFill>
                  <a:schemeClr val="bg1"/>
                </a:solidFill>
                <a:latin typeface="+mn-lt"/>
              </a:rPr>
              <a:t>, Department of Modern Languages and European Studies</a:t>
            </a:r>
          </a:p>
        </p:txBody>
      </p:sp>
      <p:pic>
        <p:nvPicPr>
          <p:cNvPr id="10" name="Picture 2"/>
          <p:cNvPicPr>
            <a:picLocks noGrp="1" noChangeAspect="1" noChangeArrowheads="1"/>
          </p:cNvPicPr>
          <p:nvPr>
            <p:ph type="pic" sz="quarter" idx="11"/>
          </p:nvPr>
        </p:nvPicPr>
        <p:blipFill rotWithShape="1">
          <a:blip r:embed="rId2">
            <a:extLst>
              <a:ext uri="{28A0092B-C50C-407E-A947-70E740481C1C}">
                <a14:useLocalDpi xmlns:a14="http://schemas.microsoft.com/office/drawing/2010/main" val="0"/>
              </a:ext>
            </a:extLst>
          </a:blip>
          <a:srcRect l="11449" t="17090" r="57848" b="14769"/>
          <a:stretch/>
        </p:blipFill>
        <p:spPr bwMode="auto">
          <a:xfrm>
            <a:off x="971600" y="425120"/>
            <a:ext cx="4330797" cy="6007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638473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Components of Impact</a:t>
            </a:r>
            <a:endParaRPr lang="en-GB" dirty="0"/>
          </a:p>
        </p:txBody>
      </p:sp>
      <p:sp>
        <p:nvSpPr>
          <p:cNvPr id="3" name="Content Placeholder 2"/>
          <p:cNvSpPr>
            <a:spLocks noGrp="1"/>
          </p:cNvSpPr>
          <p:nvPr>
            <p:ph idx="1"/>
          </p:nvPr>
        </p:nvSpPr>
        <p:spPr/>
        <p:txBody>
          <a:bodyPr/>
          <a:lstStyle/>
          <a:p>
            <a:r>
              <a:rPr lang="en-GB" dirty="0" smtClean="0"/>
              <a:t>The concept of Impact can be broken down into five components:</a:t>
            </a:r>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9</a:t>
            </a:fld>
            <a:endParaRPr lang="en-GB" altLang="en-US"/>
          </a:p>
        </p:txBody>
      </p:sp>
      <p:sp>
        <p:nvSpPr>
          <p:cNvPr id="5" name="Rectangle 4"/>
          <p:cNvSpPr/>
          <p:nvPr/>
        </p:nvSpPr>
        <p:spPr>
          <a:xfrm>
            <a:off x="1191051" y="3182983"/>
            <a:ext cx="1191689" cy="11916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solidFill>
                  <a:prstClr val="white"/>
                </a:solidFill>
              </a:rPr>
              <a:t>Need</a:t>
            </a:r>
            <a:endParaRPr lang="en-GB" sz="1600" b="1" dirty="0">
              <a:solidFill>
                <a:prstClr val="white"/>
              </a:solidFill>
            </a:endParaRPr>
          </a:p>
        </p:txBody>
      </p:sp>
      <p:sp>
        <p:nvSpPr>
          <p:cNvPr id="6" name="Rectangle 5"/>
          <p:cNvSpPr/>
          <p:nvPr/>
        </p:nvSpPr>
        <p:spPr>
          <a:xfrm>
            <a:off x="2584460" y="3182983"/>
            <a:ext cx="1191689" cy="11916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solidFill>
                  <a:prstClr val="white"/>
                </a:solidFill>
              </a:rPr>
              <a:t>Research</a:t>
            </a:r>
            <a:endParaRPr lang="en-GB" sz="1600" b="1" dirty="0">
              <a:solidFill>
                <a:prstClr val="white"/>
              </a:solidFill>
            </a:endParaRPr>
          </a:p>
        </p:txBody>
      </p:sp>
      <p:sp>
        <p:nvSpPr>
          <p:cNvPr id="7" name="Rectangle 6"/>
          <p:cNvSpPr/>
          <p:nvPr/>
        </p:nvSpPr>
        <p:spPr>
          <a:xfrm>
            <a:off x="3977869" y="3182983"/>
            <a:ext cx="1191689" cy="11916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solidFill>
                  <a:prstClr val="white"/>
                </a:solidFill>
              </a:rPr>
              <a:t>Share</a:t>
            </a:r>
            <a:endParaRPr lang="en-GB" sz="1600" b="1" dirty="0">
              <a:solidFill>
                <a:prstClr val="white"/>
              </a:solidFill>
            </a:endParaRPr>
          </a:p>
        </p:txBody>
      </p:sp>
      <p:sp>
        <p:nvSpPr>
          <p:cNvPr id="8" name="Rectangle 7"/>
          <p:cNvSpPr/>
          <p:nvPr/>
        </p:nvSpPr>
        <p:spPr>
          <a:xfrm>
            <a:off x="5371278" y="3182983"/>
            <a:ext cx="1191689" cy="11916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solidFill>
                  <a:prstClr val="white"/>
                </a:solidFill>
              </a:rPr>
              <a:t>Adopt</a:t>
            </a:r>
            <a:endParaRPr lang="en-GB" sz="1600" b="1" dirty="0">
              <a:solidFill>
                <a:prstClr val="white"/>
              </a:solidFill>
            </a:endParaRPr>
          </a:p>
        </p:txBody>
      </p:sp>
      <p:sp>
        <p:nvSpPr>
          <p:cNvPr id="9" name="Rectangle 8"/>
          <p:cNvSpPr/>
          <p:nvPr/>
        </p:nvSpPr>
        <p:spPr>
          <a:xfrm>
            <a:off x="6764687" y="3182983"/>
            <a:ext cx="1191689" cy="11916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solidFill>
                  <a:prstClr val="white"/>
                </a:solidFill>
              </a:rPr>
              <a:t>Benefit</a:t>
            </a:r>
            <a:endParaRPr lang="en-GB" sz="1600" b="1" dirty="0">
              <a:solidFill>
                <a:prstClr val="white"/>
              </a:solidFill>
            </a:endParaRPr>
          </a:p>
        </p:txBody>
      </p:sp>
      <p:cxnSp>
        <p:nvCxnSpPr>
          <p:cNvPr id="10" name="Straight Connector 9"/>
          <p:cNvCxnSpPr/>
          <p:nvPr/>
        </p:nvCxnSpPr>
        <p:spPr>
          <a:xfrm>
            <a:off x="5273030" y="3068960"/>
            <a:ext cx="0" cy="1440160"/>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355874" y="2668850"/>
            <a:ext cx="2585098" cy="400110"/>
          </a:xfrm>
          <a:prstGeom prst="rect">
            <a:avLst/>
          </a:prstGeom>
          <a:noFill/>
          <a:ln w="19050">
            <a:solidFill>
              <a:schemeClr val="accent1"/>
            </a:solidFill>
          </a:ln>
        </p:spPr>
        <p:txBody>
          <a:bodyPr wrap="none" rtlCol="0" anchor="ctr">
            <a:normAutofit/>
          </a:bodyPr>
          <a:lstStyle/>
          <a:p>
            <a:pPr algn="ctr"/>
            <a:r>
              <a:rPr lang="en-GB" dirty="0" smtClean="0">
                <a:solidFill>
                  <a:schemeClr val="tx2"/>
                </a:solidFill>
                <a:latin typeface="+mn-lt"/>
              </a:rPr>
              <a:t>Impact</a:t>
            </a:r>
            <a:endParaRPr lang="en-GB" dirty="0">
              <a:solidFill>
                <a:schemeClr val="tx2"/>
              </a:solidFill>
              <a:latin typeface="+mn-lt"/>
            </a:endParaRPr>
          </a:p>
        </p:txBody>
      </p:sp>
    </p:spTree>
    <p:extLst>
      <p:ext uri="{BB962C8B-B14F-4D97-AF65-F5344CB8AC3E}">
        <p14:creationId xmlns:p14="http://schemas.microsoft.com/office/powerpoint/2010/main" val="7427798"/>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UoR-PP-Template-STANDARD-WIDTH-NO-ANIMATION-v-24">
  <a:themeElements>
    <a:clrScheme name="LIMITLESS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UoR-PP-Template-STANDARD-WIDTH-NO-ANIMATION-v-24</Template>
  <TotalTime>724</TotalTime>
  <Words>795</Words>
  <Application>Microsoft Office PowerPoint</Application>
  <PresentationFormat>On-screen Show (4:3)</PresentationFormat>
  <Paragraphs>152</Paragraphs>
  <Slides>18</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Effra Heavy</vt:lpstr>
      <vt:lpstr>AngsanaUPC</vt:lpstr>
      <vt:lpstr>Effra Bold</vt:lpstr>
      <vt:lpstr>Effra</vt:lpstr>
      <vt:lpstr>Effra Light</vt:lpstr>
      <vt:lpstr>UoR-PP-Template-STANDARD-WIDTH-NO-ANIMATION-v-24</vt:lpstr>
      <vt:lpstr>What Is Impact?</vt:lpstr>
      <vt:lpstr>What is Impact?</vt:lpstr>
      <vt:lpstr>What is Impact?</vt:lpstr>
      <vt:lpstr>What Is Impact?</vt:lpstr>
      <vt:lpstr>University of Reading Impact</vt:lpstr>
      <vt:lpstr>University of Reading IMpact</vt:lpstr>
      <vt:lpstr>University of Reading IMpact</vt:lpstr>
      <vt:lpstr>University of Reading IMpact</vt:lpstr>
      <vt:lpstr>Components of Impact</vt:lpstr>
      <vt:lpstr>Need</vt:lpstr>
      <vt:lpstr>Research</vt:lpstr>
      <vt:lpstr>Share</vt:lpstr>
      <vt:lpstr>Adopt</vt:lpstr>
      <vt:lpstr>Benefit</vt:lpstr>
      <vt:lpstr>Role of Researchers</vt:lpstr>
      <vt:lpstr>Role of Researchers</vt:lpstr>
      <vt:lpstr>Range of Impact</vt:lpstr>
      <vt:lpstr>Further Information</vt:lpstr>
    </vt:vector>
  </TitlesOfParts>
  <Company>University of Reading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Impact</dc:title>
  <dc:creator>IT Services</dc:creator>
  <cp:lastModifiedBy>IT Services</cp:lastModifiedBy>
  <cp:revision>27</cp:revision>
  <cp:lastPrinted>2015-03-13T10:35:26Z</cp:lastPrinted>
  <dcterms:created xsi:type="dcterms:W3CDTF">2015-03-03T08:23:15Z</dcterms:created>
  <dcterms:modified xsi:type="dcterms:W3CDTF">2015-04-09T10:20:13Z</dcterms:modified>
</cp:coreProperties>
</file>