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Lst>
  <p:notesMasterIdLst>
    <p:notesMasterId r:id="rId21"/>
  </p:notesMasterIdLst>
  <p:handoutMasterIdLst>
    <p:handoutMasterId r:id="rId22"/>
  </p:handoutMasterIdLst>
  <p:sldIdLst>
    <p:sldId id="287" r:id="rId2"/>
    <p:sldId id="259" r:id="rId3"/>
    <p:sldId id="267" r:id="rId4"/>
    <p:sldId id="268" r:id="rId5"/>
    <p:sldId id="277" r:id="rId6"/>
    <p:sldId id="286" r:id="rId7"/>
    <p:sldId id="279" r:id="rId8"/>
    <p:sldId id="270" r:id="rId9"/>
    <p:sldId id="272" r:id="rId10"/>
    <p:sldId id="271" r:id="rId11"/>
    <p:sldId id="280" r:id="rId12"/>
    <p:sldId id="281" r:id="rId13"/>
    <p:sldId id="293" r:id="rId14"/>
    <p:sldId id="289" r:id="rId15"/>
    <p:sldId id="290" r:id="rId16"/>
    <p:sldId id="284" r:id="rId17"/>
    <p:sldId id="278" r:id="rId18"/>
    <p:sldId id="294" r:id="rId19"/>
    <p:sldId id="283" r:id="rId20"/>
  </p:sldIdLst>
  <p:sldSz cx="9144000" cy="6858000" type="screen4x3"/>
  <p:notesSz cx="6797675" cy="9926638"/>
  <p:embeddedFontLst>
    <p:embeddedFont>
      <p:font typeface="Effra Heavy" panose="020B0604020202020204" charset="0"/>
      <p:bold r:id="rId23"/>
      <p:boldItalic r:id="rId24"/>
    </p:embeddedFont>
    <p:embeddedFont>
      <p:font typeface="AngsanaUPC" panose="02020603050405020304" pitchFamily="18" charset="-34"/>
      <p:regular r:id="rId25"/>
      <p:bold r:id="rId26"/>
      <p:italic r:id="rId27"/>
      <p:boldItalic r:id="rId28"/>
    </p:embeddedFont>
    <p:embeddedFont>
      <p:font typeface="Effra Bold" panose="020B0604020202020204" charset="0"/>
      <p:bold r:id="rId29"/>
    </p:embeddedFont>
    <p:embeddedFont>
      <p:font typeface="Effra" panose="020B0604020202020204" charset="0"/>
      <p:regular r:id="rId30"/>
      <p:bold r:id="rId31"/>
      <p:italic r:id="rId32"/>
      <p:boldItalic r:id="rId33"/>
    </p:embeddedFont>
    <p:embeddedFont>
      <p:font typeface="Effra Light" panose="020B0604020202020204" charset="0"/>
      <p:regular r:id="rId34"/>
      <p:italic r:id="rId35"/>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99A1"/>
    <a:srgbClr val="BF0071"/>
    <a:srgbClr val="7EAF35"/>
    <a:srgbClr val="F3F3F3"/>
    <a:srgbClr val="F0F0F0"/>
    <a:srgbClr val="EEEEEE"/>
    <a:srgbClr val="FDFDF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7" autoAdjust="0"/>
    <p:restoredTop sz="95990" autoAdjust="0"/>
  </p:normalViewPr>
  <p:slideViewPr>
    <p:cSldViewPr showGuides="1">
      <p:cViewPr>
        <p:scale>
          <a:sx n="75" d="100"/>
          <a:sy n="75" d="100"/>
        </p:scale>
        <p:origin x="-216" y="-1128"/>
      </p:cViewPr>
      <p:guideLst>
        <p:guide orient="horz" pos="2160"/>
        <p:guide pos="2880"/>
      </p:guideLst>
    </p:cSldViewPr>
  </p:slideViewPr>
  <p:notesTextViewPr>
    <p:cViewPr>
      <p:scale>
        <a:sx n="100" d="100"/>
        <a:sy n="100" d="100"/>
      </p:scale>
      <p:origin x="0" y="0"/>
    </p:cViewPr>
  </p:notesTextViewPr>
  <p:notesViewPr>
    <p:cSldViewPr showGuides="1">
      <p:cViewPr varScale="1">
        <p:scale>
          <a:sx n="113" d="100"/>
          <a:sy n="113" d="100"/>
        </p:scale>
        <p:origin x="-1326"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2" y="1"/>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193" tIns="46095" rIns="92193" bIns="46095" numCol="1" anchor="ctr"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3851803" y="1"/>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193" tIns="46095" rIns="92193" bIns="46095" numCol="1" anchor="ctr" anchorCtr="0" compatLnSpc="1">
            <a:prstTxWarp prst="textNoShape">
              <a:avLst/>
            </a:prstTxWarp>
          </a:bodyPr>
          <a:lstStyle>
            <a:lvl1pPr algn="r">
              <a:defRPr sz="12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2" y="9429987"/>
            <a:ext cx="2945873" cy="49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193" tIns="46095" rIns="92193" bIns="46095" numCol="1" anchor="b"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3851803" y="9429987"/>
            <a:ext cx="2945873" cy="49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193" tIns="46095" rIns="92193" bIns="46095"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2" y="1"/>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3" tIns="46095" rIns="92193" bIns="46095" numCol="1" anchor="t"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3850198" y="1"/>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3" tIns="46095" rIns="92193" bIns="46095" numCol="1" anchor="t" anchorCtr="0" compatLnSpc="1">
            <a:prstTxWarp prst="textNoShape">
              <a:avLst/>
            </a:prstTxWarp>
          </a:bodyPr>
          <a:lstStyle>
            <a:lvl1pPr algn="r">
              <a:defRPr sz="12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9448" y="4715794"/>
            <a:ext cx="5438783" cy="446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3" tIns="46095" rIns="92193" bIns="46095" numCol="1" anchor="t" anchorCtr="0" compatLnSpc="1">
            <a:prstTxWarp prst="textNoShape">
              <a:avLst/>
            </a:prstTxWarp>
          </a:bodyPr>
          <a:lstStyle/>
          <a:p>
            <a:pPr lvl="0"/>
            <a:r>
              <a:rPr lang="en-GB" altLang="en-US" dirty="0" smtClean="0"/>
              <a:t>Click to edit Master text styles</a:t>
            </a:r>
          </a:p>
          <a:p>
            <a:pPr lvl="1"/>
            <a:r>
              <a:rPr lang="en-GB" altLang="en-US" dirty="0" smtClean="0"/>
              <a:t>Second level</a:t>
            </a:r>
          </a:p>
          <a:p>
            <a:pPr lvl="2"/>
            <a:r>
              <a:rPr lang="en-GB" altLang="en-US" dirty="0" smtClean="0"/>
              <a:t>Third level</a:t>
            </a:r>
          </a:p>
          <a:p>
            <a:pPr lvl="3"/>
            <a:r>
              <a:rPr lang="en-GB" altLang="en-US" dirty="0" smtClean="0"/>
              <a:t>Fourth level</a:t>
            </a:r>
          </a:p>
          <a:p>
            <a:pPr lvl="4"/>
            <a:r>
              <a:rPr lang="en-GB" altLang="en-US" dirty="0" smtClean="0"/>
              <a:t>Fifth level</a:t>
            </a:r>
          </a:p>
        </p:txBody>
      </p:sp>
      <p:sp>
        <p:nvSpPr>
          <p:cNvPr id="9222" name="Rectangle 6"/>
          <p:cNvSpPr>
            <a:spLocks noGrp="1" noChangeArrowheads="1"/>
          </p:cNvSpPr>
          <p:nvPr>
            <p:ph type="ftr" sz="quarter" idx="4"/>
          </p:nvPr>
        </p:nvSpPr>
        <p:spPr bwMode="auto">
          <a:xfrm>
            <a:off x="2" y="9428391"/>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3" tIns="46095" rIns="92193" bIns="46095" numCol="1" anchor="b"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3850198" y="9428391"/>
            <a:ext cx="2945873" cy="4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3" tIns="46095" rIns="92193" bIns="46095" numCol="1" anchor="b" anchorCtr="0" compatLnSpc="1">
            <a:prstTxWarp prst="textNoShape">
              <a:avLst/>
            </a:prstTxWarp>
          </a:bodyPr>
          <a:lstStyle>
            <a:lvl1pPr algn="r">
              <a:defRPr sz="12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550903792"/>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28228258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184663863"/>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328170634"/>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1"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56056774"/>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1"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044653840"/>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1"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307169246"/>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4037311900"/>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pPr/>
              <a:t>‹#›</a:t>
            </a:fld>
            <a:endParaRPr lang="en-GB" altLang="en-US"/>
          </a:p>
        </p:txBody>
      </p:sp>
    </p:spTree>
    <p:extLst>
      <p:ext uri="{BB962C8B-B14F-4D97-AF65-F5344CB8AC3E}">
        <p14:creationId xmlns:p14="http://schemas.microsoft.com/office/powerpoint/2010/main" val="963104412"/>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84" name="Rectangle 12"/>
          <p:cNvSpPr>
            <a:spLocks noGrp="1" noChangeArrowheads="1"/>
          </p:cNvSpPr>
          <p:nvPr>
            <p:ph type="subTitle" idx="1"/>
          </p:nvPr>
        </p:nvSpPr>
        <p:spPr>
          <a:xfrm>
            <a:off x="424801" y="4653136"/>
            <a:ext cx="7920039"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userDrawn="1"/>
        </p:nvSpPr>
        <p:spPr bwMode="auto">
          <a:xfrm>
            <a:off x="1928501" y="6574295"/>
            <a:ext cx="67691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1"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smtClean="0"/>
              <a:t>Copyright University of Reading</a:t>
            </a:r>
            <a:endParaRPr lang="en-GB" dirty="0"/>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t>Wednesday, 11 June 2014</a:t>
            </a:r>
            <a:endParaRPr lang="en-GB" dirty="0"/>
          </a:p>
        </p:txBody>
      </p:sp>
      <p:sp>
        <p:nvSpPr>
          <p:cNvPr id="19" name="TextBox 18"/>
          <p:cNvSpPr txBox="1"/>
          <p:nvPr userDrawn="1"/>
        </p:nvSpPr>
        <p:spPr>
          <a:xfrm>
            <a:off x="424800" y="6646908"/>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smtClean="0">
                <a:ln>
                  <a:noFill/>
                </a:ln>
                <a:solidFill>
                  <a:schemeClr val="bg2"/>
                </a:solidFill>
                <a:effectLst/>
                <a:uLnTx/>
                <a:uFillTx/>
                <a:latin typeface="Effra"/>
              </a:rPr>
              <a:t>Copyright University of Reading</a:t>
            </a:r>
            <a:endParaRPr kumimoji="0" lang="en-GB" sz="800" b="0" i="0" u="none" strike="noStrike" kern="0" cap="none" spc="0" normalizeH="0" baseline="0" noProof="0" dirty="0">
              <a:ln>
                <a:noFill/>
              </a:ln>
              <a:solidFill>
                <a:schemeClr val="bg2"/>
              </a:solidFill>
              <a:effectLst/>
              <a:uLnTx/>
              <a:uFillTx/>
              <a:latin typeface="Effra"/>
            </a:endParaRP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Tree>
    <p:extLst>
      <p:ext uri="{BB962C8B-B14F-4D97-AF65-F5344CB8AC3E}">
        <p14:creationId xmlns:p14="http://schemas.microsoft.com/office/powerpoint/2010/main" val="269105154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1" y="438151"/>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1" y="6574295"/>
            <a:ext cx="67691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Tree>
    <p:extLst>
      <p:ext uri="{BB962C8B-B14F-4D97-AF65-F5344CB8AC3E}">
        <p14:creationId xmlns:p14="http://schemas.microsoft.com/office/powerpoint/2010/main" val="2498505558"/>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1" y="438151"/>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8" name="TextBox 7"/>
          <p:cNvSpPr txBox="1">
            <a:spLocks noChangeArrowheads="1"/>
          </p:cNvSpPr>
          <p:nvPr userDrawn="1"/>
        </p:nvSpPr>
        <p:spPr bwMode="auto">
          <a:xfrm>
            <a:off x="1928501" y="6574295"/>
            <a:ext cx="67691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644848305"/>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8992143"/>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709214450"/>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52536" y="3841457"/>
            <a:ext cx="10202863"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bg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smtClean="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1689526319"/>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38124" y="3841457"/>
            <a:ext cx="10202863"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tx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smtClean="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3998380634"/>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524751"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smtClean="0"/>
              <a:t>Click to edit Master title style</a:t>
            </a:r>
            <a:endParaRPr lang="en-GB" altLang="en-US" dirty="0" smtClean="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pPr/>
              <a:t>‹#›</a:t>
            </a:fld>
            <a:endParaRPr lang="en-GB" altLang="en-US" dirty="0"/>
          </a:p>
        </p:txBody>
      </p:sp>
      <p:pic>
        <p:nvPicPr>
          <p:cNvPr id="1074" name="Picture 50" descr="Device-win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hidden">
          <a:xfrm>
            <a:off x="7524751" y="438151"/>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hidden">
          <a:xfrm>
            <a:off x="7524751"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1" y="6574295"/>
            <a:ext cx="67691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tx1"/>
                </a:solidFill>
                <a:latin typeface="Effra Light" pitchFamily="34" charset="0"/>
              </a:rPr>
              <a:t>LIMITLESS </a:t>
            </a:r>
            <a:r>
              <a:rPr lang="en-GB" altLang="en-US" sz="1400" dirty="0">
                <a:solidFill>
                  <a:schemeClr val="tx1"/>
                </a:solidFill>
                <a:latin typeface="Effra Heavy" pitchFamily="34" charset="0"/>
              </a:rPr>
              <a:t>POTENTIAL</a:t>
            </a:r>
            <a:r>
              <a:rPr lang="en-GB" altLang="en-US" sz="1400" dirty="0">
                <a:solidFill>
                  <a:schemeClr val="tx1"/>
                </a:solidFill>
                <a:latin typeface="Effra Light" pitchFamily="34" charset="0"/>
              </a:rPr>
              <a:t> | LIMITLESS </a:t>
            </a:r>
            <a:r>
              <a:rPr lang="en-GB" altLang="en-US" sz="1400" dirty="0">
                <a:solidFill>
                  <a:schemeClr val="tx1"/>
                </a:solidFill>
                <a:latin typeface="Effra Heavy" pitchFamily="34" charset="0"/>
              </a:rPr>
              <a:t>OPPORTUNITIES</a:t>
            </a:r>
            <a:r>
              <a:rPr lang="en-GB" altLang="en-US" sz="1400" dirty="0">
                <a:solidFill>
                  <a:schemeClr val="tx1"/>
                </a:solidFill>
                <a:latin typeface="Effra Light" pitchFamily="34" charset="0"/>
              </a:rPr>
              <a:t> | LIMITLESS </a:t>
            </a:r>
            <a:r>
              <a:rPr lang="en-GB" altLang="en-US" sz="1400" dirty="0">
                <a:solidFill>
                  <a:schemeClr val="tx1"/>
                </a:solidFill>
                <a:latin typeface="Effra Heavy" pitchFamily="34" charset="0"/>
              </a:rPr>
              <a:t>IMPACT</a:t>
            </a:r>
          </a:p>
        </p:txBody>
      </p:sp>
    </p:spTree>
  </p:cSld>
  <p:clrMap bg1="lt1" tx1="dk1" bg2="lt2" tx2="dk2" accent1="accent1" accent2="accent2" accent3="accent3" accent4="accent4" accent5="accent5" accent6="accent6" hlink="hlink" folHlink="folHlink"/>
  <p:sldLayoutIdLst>
    <p:sldLayoutId id="2147483699" r:id="rId1"/>
    <p:sldLayoutId id="2147483697" r:id="rId2"/>
    <p:sldLayoutId id="2147483696" r:id="rId3"/>
    <p:sldLayoutId id="2147483698" r:id="rId4"/>
    <p:sldLayoutId id="2147483700" r:id="rId5"/>
    <p:sldLayoutId id="2147483701" r:id="rId6"/>
    <p:sldLayoutId id="2147483702" r:id="rId7"/>
    <p:sldLayoutId id="2147483706" r:id="rId8"/>
    <p:sldLayoutId id="2147483707" r:id="rId9"/>
    <p:sldLayoutId id="2147483708" r:id="rId10"/>
    <p:sldLayoutId id="2147483713" r:id="rId11"/>
    <p:sldLayoutId id="2147483709" r:id="rId12"/>
    <p:sldLayoutId id="2147483710" r:id="rId13"/>
    <p:sldLayoutId id="2147483711" r:id="rId14"/>
    <p:sldLayoutId id="2147483712" r:id="rId15"/>
    <p:sldLayoutId id="2147483714" r:id="rId16"/>
    <p:sldLayoutId id="2147483715" r:id="rId17"/>
    <p:sldLayoutId id="2147483716" r:id="rId18"/>
  </p:sldLayoutIdLst>
  <p:transition>
    <p:fade/>
  </p:transition>
  <p:timing>
    <p:tnLst>
      <p:par>
        <p:cTn id="1" dur="indefinite" restart="never" nodeType="tmRoot"/>
      </p:par>
    </p:tn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www.bbsrc.ac.uk/funding/apply/impact/pathways-to-impact.aspx"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a.atkin@reading.ac.uk" TargetMode="External"/><Relationship Id="rId2" Type="http://schemas.openxmlformats.org/officeDocument/2006/relationships/hyperlink" Target="mailto:impact@reading.ac.uk" TargetMode="External"/><Relationship Id="rId1" Type="http://schemas.openxmlformats.org/officeDocument/2006/relationships/slideLayout" Target="../slideLayouts/slideLayout2.xml"/><Relationship Id="rId4" Type="http://schemas.openxmlformats.org/officeDocument/2006/relationships/hyperlink" Target="http://www.reading.ac.uk/internal/res/contact/res-contact.aspx"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rcuk.ac.uk/ke/impact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rcuk.ac.uk/ke/impacts/" TargetMode="External"/><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Anthony Atkin (Research Impact Manager)</a:t>
            </a:r>
          </a:p>
          <a:p>
            <a:endParaRPr lang="en-US"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1</a:t>
            </a:fld>
            <a:endParaRPr lang="en-GB" altLang="en-US" dirty="0"/>
          </a:p>
        </p:txBody>
      </p:sp>
      <p:sp>
        <p:nvSpPr>
          <p:cNvPr id="4" name="Title 3"/>
          <p:cNvSpPr>
            <a:spLocks noGrp="1"/>
          </p:cNvSpPr>
          <p:nvPr>
            <p:ph type="ctrTitle"/>
          </p:nvPr>
        </p:nvSpPr>
        <p:spPr/>
        <p:txBody>
          <a:bodyPr/>
          <a:lstStyle/>
          <a:p>
            <a:r>
              <a:rPr lang="en-US" dirty="0" smtClean="0"/>
              <a:t>Pathways to impact</a:t>
            </a:r>
            <a:endParaRPr lang="en-US" dirty="0"/>
          </a:p>
        </p:txBody>
      </p:sp>
      <p:sp>
        <p:nvSpPr>
          <p:cNvPr id="5" name="Text Placeholder 4"/>
          <p:cNvSpPr>
            <a:spLocks noGrp="1"/>
          </p:cNvSpPr>
          <p:nvPr>
            <p:ph type="body" sz="quarter" idx="13"/>
          </p:nvPr>
        </p:nvSpPr>
        <p:spPr>
          <a:xfrm>
            <a:off x="417512" y="0"/>
            <a:ext cx="2858344" cy="651662"/>
          </a:xfrm>
        </p:spPr>
        <p:txBody>
          <a:bodyPr/>
          <a:lstStyle/>
          <a:p>
            <a:r>
              <a:rPr lang="en-US" dirty="0" smtClean="0"/>
              <a:t>Research and Enterprise</a:t>
            </a:r>
            <a:endParaRPr lang="en-US" dirty="0"/>
          </a:p>
        </p:txBody>
      </p:sp>
      <p:pic>
        <p:nvPicPr>
          <p:cNvPr id="7" name="Picture Placeholder 6"/>
          <p:cNvPicPr>
            <a:picLocks noGrp="1" noChangeAspect="1"/>
          </p:cNvPicPr>
          <p:nvPr>
            <p:ph type="pic" sz="quarter" idx="16"/>
          </p:nvPr>
        </p:nvPicPr>
        <p:blipFill>
          <a:blip r:embed="rId2"/>
          <a:srcRect t="33333" b="33333"/>
          <a:stretch>
            <a:fillRect/>
          </a:stretch>
        </p:blipFill>
        <p:spPr>
          <a:prstGeom prst="rect">
            <a:avLst/>
          </a:prstGeom>
        </p:spPr>
      </p:pic>
    </p:spTree>
    <p:extLst>
      <p:ext uri="{BB962C8B-B14F-4D97-AF65-F5344CB8AC3E}">
        <p14:creationId xmlns:p14="http://schemas.microsoft.com/office/powerpoint/2010/main" val="1409277916"/>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What?</a:t>
            </a:r>
            <a:endParaRPr lang="en-US" dirty="0"/>
          </a:p>
        </p:txBody>
      </p:sp>
      <p:sp>
        <p:nvSpPr>
          <p:cNvPr id="3" name="Content Placeholder 2"/>
          <p:cNvSpPr>
            <a:spLocks noGrp="1"/>
          </p:cNvSpPr>
          <p:nvPr>
            <p:ph idx="1"/>
          </p:nvPr>
        </p:nvSpPr>
        <p:spPr/>
        <p:txBody>
          <a:bodyPr/>
          <a:lstStyle/>
          <a:p>
            <a:r>
              <a:rPr lang="en-US" dirty="0"/>
              <a:t>What steps will be taken to make this adoption and/or benefit more likely</a:t>
            </a:r>
            <a:r>
              <a:rPr lang="en-US" dirty="0" smtClean="0"/>
              <a:t>?</a:t>
            </a:r>
          </a:p>
          <a:p>
            <a:pPr lvl="1"/>
            <a:r>
              <a:rPr lang="en-US" dirty="0" smtClean="0"/>
              <a:t>EITHER explain what activities you will undertake to better understand the needs of the groups you have identified by</a:t>
            </a:r>
          </a:p>
          <a:p>
            <a:pPr lvl="2"/>
            <a:r>
              <a:rPr lang="en-US" dirty="0" smtClean="0"/>
              <a:t>Developing your network</a:t>
            </a:r>
          </a:p>
          <a:p>
            <a:pPr lvl="2"/>
            <a:r>
              <a:rPr lang="en-US" dirty="0" smtClean="0"/>
              <a:t>Seeking opinions from non-academic stakeholders</a:t>
            </a:r>
          </a:p>
          <a:p>
            <a:pPr lvl="1"/>
            <a:r>
              <a:rPr lang="en-US" dirty="0" smtClean="0"/>
              <a:t>OR explain what activities you will undertake to use your existing networks to achieve impact from the proposed work</a:t>
            </a:r>
          </a:p>
          <a:p>
            <a:pPr lvl="1"/>
            <a:r>
              <a:rPr lang="en-US" dirty="0" smtClean="0"/>
              <a:t>These could include: workshops, trade shows, exhibitions, public engagement events, </a:t>
            </a:r>
            <a:r>
              <a:rPr lang="en-US" dirty="0" err="1" smtClean="0"/>
              <a:t>commercialisation</a:t>
            </a:r>
            <a:r>
              <a:rPr lang="en-US" dirty="0" smtClean="0"/>
              <a:t> activities, market assessments, supply chain analysis.</a:t>
            </a:r>
          </a:p>
          <a:p>
            <a:r>
              <a:rPr lang="en-US" b="1" dirty="0" smtClean="0"/>
              <a:t>Who, How and What should take up ~1 page</a:t>
            </a:r>
          </a:p>
          <a:p>
            <a:pPr lvl="1"/>
            <a:endParaRPr lang="en-US"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10</a:t>
            </a:fld>
            <a:endParaRPr lang="en-GB" altLang="en-US"/>
          </a:p>
        </p:txBody>
      </p:sp>
    </p:spTree>
    <p:extLst>
      <p:ext uri="{BB962C8B-B14F-4D97-AF65-F5344CB8AC3E}">
        <p14:creationId xmlns:p14="http://schemas.microsoft.com/office/powerpoint/2010/main" val="338114565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timelines</a:t>
            </a:r>
            <a:endParaRPr lang="en-US" dirty="0"/>
          </a:p>
        </p:txBody>
      </p:sp>
      <p:sp>
        <p:nvSpPr>
          <p:cNvPr id="3" name="Content Placeholder 2"/>
          <p:cNvSpPr>
            <a:spLocks noGrp="1"/>
          </p:cNvSpPr>
          <p:nvPr>
            <p:ph idx="1"/>
          </p:nvPr>
        </p:nvSpPr>
        <p:spPr/>
        <p:txBody>
          <a:bodyPr/>
          <a:lstStyle/>
          <a:p>
            <a:r>
              <a:rPr lang="en-US" dirty="0" smtClean="0"/>
              <a:t>The proposed activities to engage with non-academic individuals, groups or </a:t>
            </a:r>
            <a:r>
              <a:rPr lang="en-US" dirty="0" err="1" smtClean="0"/>
              <a:t>organisations</a:t>
            </a:r>
            <a:r>
              <a:rPr lang="en-US" dirty="0" smtClean="0"/>
              <a:t> should have associated timelines</a:t>
            </a:r>
          </a:p>
          <a:p>
            <a:r>
              <a:rPr lang="en-US" dirty="0" smtClean="0"/>
              <a:t>These could be in the form of</a:t>
            </a:r>
          </a:p>
          <a:p>
            <a:pPr lvl="1"/>
            <a:r>
              <a:rPr lang="en-US" dirty="0" smtClean="0"/>
              <a:t>Gantt charts</a:t>
            </a:r>
          </a:p>
          <a:p>
            <a:pPr lvl="1"/>
            <a:r>
              <a:rPr lang="en-US" dirty="0" smtClean="0"/>
              <a:t>Tables </a:t>
            </a:r>
          </a:p>
          <a:p>
            <a:pPr lvl="1"/>
            <a:r>
              <a:rPr lang="en-US" dirty="0" smtClean="0"/>
              <a:t>Prose</a:t>
            </a:r>
          </a:p>
          <a:p>
            <a:r>
              <a:rPr lang="en-US" dirty="0" smtClean="0"/>
              <a:t>These should include </a:t>
            </a:r>
          </a:p>
          <a:p>
            <a:pPr lvl="1"/>
            <a:r>
              <a:rPr lang="en-US" dirty="0" smtClean="0"/>
              <a:t>How these will be managed</a:t>
            </a:r>
          </a:p>
          <a:p>
            <a:pPr lvl="1"/>
            <a:r>
              <a:rPr lang="en-US" dirty="0" smtClean="0"/>
              <a:t>Who will be responsible </a:t>
            </a:r>
          </a:p>
          <a:p>
            <a:r>
              <a:rPr lang="en-US" dirty="0" smtClean="0"/>
              <a:t>The timelines should take up ~</a:t>
            </a:r>
            <a:r>
              <a:rPr lang="en-US" b="1" dirty="0" smtClean="0"/>
              <a:t>1/2 a page</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11</a:t>
            </a:fld>
            <a:endParaRPr lang="en-GB" altLang="en-US"/>
          </a:p>
        </p:txBody>
      </p:sp>
    </p:spTree>
    <p:extLst>
      <p:ext uri="{BB962C8B-B14F-4D97-AF65-F5344CB8AC3E}">
        <p14:creationId xmlns:p14="http://schemas.microsoft.com/office/powerpoint/2010/main" val="193289551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Costs</a:t>
            </a:r>
            <a:endParaRPr lang="en-US" dirty="0"/>
          </a:p>
        </p:txBody>
      </p:sp>
      <p:sp>
        <p:nvSpPr>
          <p:cNvPr id="3" name="Content Placeholder 2"/>
          <p:cNvSpPr>
            <a:spLocks noGrp="1"/>
          </p:cNvSpPr>
          <p:nvPr>
            <p:ph idx="1"/>
          </p:nvPr>
        </p:nvSpPr>
        <p:spPr/>
        <p:txBody>
          <a:bodyPr/>
          <a:lstStyle/>
          <a:p>
            <a:r>
              <a:rPr lang="en-US" dirty="0" smtClean="0"/>
              <a:t>The proposed activities should be have appropriate costs associated with them</a:t>
            </a:r>
          </a:p>
          <a:p>
            <a:r>
              <a:rPr lang="en-US" dirty="0" smtClean="0"/>
              <a:t>These could include travel, venue costs, promotional material, website development, </a:t>
            </a:r>
          </a:p>
          <a:p>
            <a:r>
              <a:rPr lang="en-US" dirty="0" smtClean="0"/>
              <a:t>The costs should be:</a:t>
            </a:r>
          </a:p>
          <a:p>
            <a:pPr lvl="1"/>
            <a:r>
              <a:rPr lang="en-US" dirty="0" smtClean="0"/>
              <a:t>Realistic and appropriate</a:t>
            </a:r>
          </a:p>
          <a:p>
            <a:pPr lvl="1"/>
            <a:r>
              <a:rPr lang="en-US" dirty="0" smtClean="0"/>
              <a:t>Supported by quotes</a:t>
            </a:r>
          </a:p>
          <a:p>
            <a:pPr lvl="1"/>
            <a:r>
              <a:rPr lang="en-US" dirty="0" smtClean="0"/>
              <a:t>Link/reference justification for resources section </a:t>
            </a:r>
          </a:p>
          <a:p>
            <a:r>
              <a:rPr lang="en-US" dirty="0" smtClean="0"/>
              <a:t>The costs should be ~</a:t>
            </a:r>
            <a:r>
              <a:rPr lang="en-US" b="1" dirty="0" smtClean="0"/>
              <a:t>1/4</a:t>
            </a:r>
            <a:r>
              <a:rPr lang="en-US" dirty="0" smtClean="0"/>
              <a:t> </a:t>
            </a:r>
            <a:r>
              <a:rPr lang="en-US" dirty="0"/>
              <a:t>of a page</a:t>
            </a:r>
          </a:p>
          <a:p>
            <a:pPr lvl="1"/>
            <a:endParaRPr lang="en-US" dirty="0" smtClean="0"/>
          </a:p>
          <a:p>
            <a:pPr lvl="1"/>
            <a:endParaRPr lang="en-US"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12</a:t>
            </a:fld>
            <a:endParaRPr lang="en-GB" altLang="en-US"/>
          </a:p>
        </p:txBody>
      </p:sp>
    </p:spTree>
    <p:extLst>
      <p:ext uri="{BB962C8B-B14F-4D97-AF65-F5344CB8AC3E}">
        <p14:creationId xmlns:p14="http://schemas.microsoft.com/office/powerpoint/2010/main" val="130093976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CAE96E1-FE19-476C-9CF0-3BB4903735D9}" type="slidenum">
              <a:rPr lang="en-GB" altLang="en-US" smtClean="0"/>
              <a:pPr/>
              <a:t>13</a:t>
            </a:fld>
            <a:endParaRPr lang="en-GB" altLang="en-US"/>
          </a:p>
        </p:txBody>
      </p:sp>
      <p:sp>
        <p:nvSpPr>
          <p:cNvPr id="4" name="Title 3"/>
          <p:cNvSpPr>
            <a:spLocks noGrp="1"/>
          </p:cNvSpPr>
          <p:nvPr>
            <p:ph type="title"/>
          </p:nvPr>
        </p:nvSpPr>
        <p:spPr/>
        <p:txBody>
          <a:bodyPr/>
          <a:lstStyle/>
          <a:p>
            <a:r>
              <a:rPr lang="en-GB" dirty="0" smtClean="0"/>
              <a:t>Examples</a:t>
            </a:r>
            <a:endParaRPr lang="en-GB" dirty="0"/>
          </a:p>
        </p:txBody>
      </p:sp>
      <p:sp>
        <p:nvSpPr>
          <p:cNvPr id="5" name="Content Placeholder 4"/>
          <p:cNvSpPr>
            <a:spLocks noGrp="1"/>
          </p:cNvSpPr>
          <p:nvPr>
            <p:ph idx="1"/>
          </p:nvPr>
        </p:nvSpPr>
        <p:spPr/>
        <p:txBody>
          <a:bodyPr/>
          <a:lstStyle/>
          <a:p>
            <a:r>
              <a:rPr lang="en-GB" dirty="0" smtClean="0"/>
              <a:t>The following slides give real examples of pathways to impact from SAPD and SAGES</a:t>
            </a:r>
            <a:endParaRPr lang="en-GB" dirty="0"/>
          </a:p>
        </p:txBody>
      </p:sp>
      <p:pic>
        <p:nvPicPr>
          <p:cNvPr id="2050" name="Picture 2" descr="Large solitary bee, Anthophora freimuthi, feeding on nectar"/>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6571" r="657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00233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14</a:t>
            </a:fld>
            <a:endParaRPr lang="en-GB"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05"/>
            <a:ext cx="4577839" cy="6474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598" y="9005"/>
            <a:ext cx="4575765" cy="6474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926299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15</a:t>
            </a:fld>
            <a:endParaRPr lang="en-GB"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73" y="-15155"/>
            <a:ext cx="4408542" cy="6252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
            <a:ext cx="4390654" cy="623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403043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pic>
        <p:nvPicPr>
          <p:cNvPr id="5" name="Content Placeholder 4" descr="Screen Shot 2015-03-02 at 11.32.53.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7751" t="48933" r="27106" b="29046"/>
          <a:stretch/>
        </p:blipFill>
        <p:spPr>
          <a:xfrm>
            <a:off x="5481912" y="4767267"/>
            <a:ext cx="3194544" cy="1258797"/>
          </a:xfrm>
        </p:spPr>
      </p:pic>
      <p:sp>
        <p:nvSpPr>
          <p:cNvPr id="4" name="Slide Number Placeholder 3"/>
          <p:cNvSpPr>
            <a:spLocks noGrp="1"/>
          </p:cNvSpPr>
          <p:nvPr>
            <p:ph type="sldNum" sz="quarter" idx="10"/>
          </p:nvPr>
        </p:nvSpPr>
        <p:spPr/>
        <p:txBody>
          <a:bodyPr/>
          <a:lstStyle/>
          <a:p>
            <a:fld id="{DCF6A46F-80AB-49F3-8C7E-9717ED945456}" type="slidenum">
              <a:rPr lang="en-GB" altLang="en-US" smtClean="0"/>
              <a:pPr/>
              <a:t>16</a:t>
            </a:fld>
            <a:endParaRPr lang="en-GB" altLang="en-US"/>
          </a:p>
        </p:txBody>
      </p:sp>
      <p:pic>
        <p:nvPicPr>
          <p:cNvPr id="6" name="Picture 5" descr="Screen Shot 2015-03-02 at 11.32.45.png"/>
          <p:cNvPicPr>
            <a:picLocks noChangeAspect="1"/>
          </p:cNvPicPr>
          <p:nvPr/>
        </p:nvPicPr>
        <p:blipFill rotWithShape="1">
          <a:blip r:embed="rId3">
            <a:extLst>
              <a:ext uri="{28A0092B-C50C-407E-A947-70E740481C1C}">
                <a14:useLocalDpi xmlns:a14="http://schemas.microsoft.com/office/drawing/2010/main" val="0"/>
              </a:ext>
            </a:extLst>
          </a:blip>
          <a:srcRect l="37896" t="18103" r="27280" b="17570"/>
          <a:stretch/>
        </p:blipFill>
        <p:spPr>
          <a:xfrm>
            <a:off x="5481912" y="1052737"/>
            <a:ext cx="3184293" cy="3698697"/>
          </a:xfrm>
          <a:prstGeom prst="rect">
            <a:avLst/>
          </a:prstGeom>
        </p:spPr>
      </p:pic>
      <p:sp>
        <p:nvSpPr>
          <p:cNvPr id="7" name="Rectangle 6"/>
          <p:cNvSpPr/>
          <p:nvPr/>
        </p:nvSpPr>
        <p:spPr>
          <a:xfrm>
            <a:off x="2987824" y="6061959"/>
            <a:ext cx="5453893" cy="461665"/>
          </a:xfrm>
          <a:prstGeom prst="rect">
            <a:avLst/>
          </a:prstGeom>
        </p:spPr>
        <p:txBody>
          <a:bodyPr wrap="square">
            <a:spAutoFit/>
          </a:bodyPr>
          <a:lstStyle/>
          <a:p>
            <a:r>
              <a:rPr lang="en-US" sz="1200" dirty="0">
                <a:hlinkClick r:id="rId4"/>
              </a:rPr>
              <a:t>http://www.bbsrc.ac.uk/funding/apply/impact/pathways-to-</a:t>
            </a:r>
            <a:r>
              <a:rPr lang="en-US" sz="1200" dirty="0" smtClean="0">
                <a:hlinkClick r:id="rId4"/>
              </a:rPr>
              <a:t>impact.aspx</a:t>
            </a:r>
            <a:endParaRPr lang="en-US" sz="1200" dirty="0" smtClean="0"/>
          </a:p>
          <a:p>
            <a:endParaRPr lang="en-US" sz="1200" dirty="0"/>
          </a:p>
        </p:txBody>
      </p:sp>
      <p:sp>
        <p:nvSpPr>
          <p:cNvPr id="8" name="Content Placeholder 2"/>
          <p:cNvSpPr txBox="1">
            <a:spLocks/>
          </p:cNvSpPr>
          <p:nvPr/>
        </p:nvSpPr>
        <p:spPr bwMode="auto">
          <a:xfrm>
            <a:off x="424800" y="2214000"/>
            <a:ext cx="486728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a:lstStyle>
          <a:p>
            <a:r>
              <a:rPr lang="en-US" kern="0" dirty="0" smtClean="0"/>
              <a:t>The Pathways to Impact are graded</a:t>
            </a:r>
          </a:p>
          <a:p>
            <a:pPr lvl="1"/>
            <a:r>
              <a:rPr lang="en-US" kern="0" dirty="0" smtClean="0"/>
              <a:t>Excellent</a:t>
            </a:r>
          </a:p>
          <a:p>
            <a:pPr lvl="1"/>
            <a:r>
              <a:rPr lang="en-US" kern="0" dirty="0" smtClean="0"/>
              <a:t>Satisfactory</a:t>
            </a:r>
          </a:p>
          <a:p>
            <a:pPr lvl="1"/>
            <a:r>
              <a:rPr lang="en-US" kern="0" dirty="0" smtClean="0"/>
              <a:t>Unsatisfactory</a:t>
            </a:r>
          </a:p>
          <a:p>
            <a:r>
              <a:rPr lang="en-US" kern="0" dirty="0" smtClean="0"/>
              <a:t>An grant will only be awarded when a Satisfactory pathway to impact has been received</a:t>
            </a:r>
          </a:p>
          <a:p>
            <a:r>
              <a:rPr lang="en-US" kern="0" dirty="0" smtClean="0"/>
              <a:t>Criteria for BBSRC scoring are included here</a:t>
            </a:r>
            <a:endParaRPr lang="en-US" kern="0" dirty="0"/>
          </a:p>
        </p:txBody>
      </p:sp>
    </p:spTree>
    <p:extLst>
      <p:ext uri="{BB962C8B-B14F-4D97-AF65-F5344CB8AC3E}">
        <p14:creationId xmlns:p14="http://schemas.microsoft.com/office/powerpoint/2010/main" val="109773902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not include…</a:t>
            </a:r>
            <a:endParaRPr lang="en-US" dirty="0"/>
          </a:p>
        </p:txBody>
      </p:sp>
      <p:sp>
        <p:nvSpPr>
          <p:cNvPr id="3" name="Content Placeholder 2"/>
          <p:cNvSpPr>
            <a:spLocks noGrp="1"/>
          </p:cNvSpPr>
          <p:nvPr>
            <p:ph idx="1"/>
          </p:nvPr>
        </p:nvSpPr>
        <p:spPr/>
        <p:txBody>
          <a:bodyPr/>
          <a:lstStyle/>
          <a:p>
            <a:r>
              <a:rPr lang="en-US" dirty="0" smtClean="0"/>
              <a:t>Generic statements such as </a:t>
            </a:r>
            <a:r>
              <a:rPr lang="en-US" i="1" dirty="0" smtClean="0"/>
              <a:t>“The Press Office will ensure the communication of our research to the public” </a:t>
            </a:r>
            <a:r>
              <a:rPr lang="en-US" dirty="0" smtClean="0"/>
              <a:t>, these are not specific enough</a:t>
            </a:r>
          </a:p>
          <a:p>
            <a:r>
              <a:rPr lang="en-US" dirty="0" smtClean="0"/>
              <a:t>References to grants you will apply for in the future e.g. follow on funding/further RCUK funding/industrial funding, the referee wants to know what you are going to do in this grant to make impact more likely</a:t>
            </a:r>
          </a:p>
          <a:p>
            <a:r>
              <a:rPr lang="en-US" dirty="0" smtClean="0"/>
              <a:t>Extensive track records in impact (</a:t>
            </a:r>
            <a:r>
              <a:rPr lang="en-US" i="1" dirty="0" smtClean="0"/>
              <a:t>“don’t you know who I am?”</a:t>
            </a:r>
            <a:r>
              <a:rPr lang="en-US" dirty="0" smtClean="0"/>
              <a:t>): generic statements about how you have been successful in the past do not significantly strengthen pathways to impact unless it is clear that this experience will be used directly in the proposed case</a:t>
            </a:r>
          </a:p>
          <a:p>
            <a:r>
              <a:rPr lang="en-US" dirty="0" smtClean="0"/>
              <a:t>References to academic beneficiaries, publications in high-quality journals, academic conferences; these belong in the Academic Beneficiaries Section</a:t>
            </a:r>
          </a:p>
          <a:p>
            <a:pPr lvl="1"/>
            <a:endParaRPr lang="en-US" dirty="0" smtClean="0"/>
          </a:p>
          <a:p>
            <a:pPr lvl="1"/>
            <a:endParaRPr lang="en-US" dirty="0" smtClean="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17</a:t>
            </a:fld>
            <a:endParaRPr lang="en-GB" altLang="en-US"/>
          </a:p>
        </p:txBody>
      </p:sp>
    </p:spTree>
    <p:extLst>
      <p:ext uri="{BB962C8B-B14F-4D97-AF65-F5344CB8AC3E}">
        <p14:creationId xmlns:p14="http://schemas.microsoft.com/office/powerpoint/2010/main" val="56791031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Impact Summary</a:t>
            </a:r>
            <a:endParaRPr lang="en-GB" dirty="0"/>
          </a:p>
        </p:txBody>
      </p:sp>
      <p:sp>
        <p:nvSpPr>
          <p:cNvPr id="3" name="Content Placeholder 2"/>
          <p:cNvSpPr>
            <a:spLocks noGrp="1"/>
          </p:cNvSpPr>
          <p:nvPr>
            <p:ph idx="1"/>
          </p:nvPr>
        </p:nvSpPr>
        <p:spPr/>
        <p:txBody>
          <a:bodyPr/>
          <a:lstStyle/>
          <a:p>
            <a:r>
              <a:rPr lang="en-GB" dirty="0" smtClean="0"/>
              <a:t>Within the </a:t>
            </a:r>
            <a:r>
              <a:rPr lang="en-GB" dirty="0" err="1" smtClean="0"/>
              <a:t>JeS</a:t>
            </a:r>
            <a:r>
              <a:rPr lang="en-GB" dirty="0" smtClean="0"/>
              <a:t> form there is an Impact Summary section</a:t>
            </a:r>
          </a:p>
          <a:p>
            <a:pPr lvl="1"/>
            <a:r>
              <a:rPr lang="en-GB" dirty="0" smtClean="0"/>
              <a:t>This section is the public-facing impact section</a:t>
            </a:r>
          </a:p>
          <a:p>
            <a:pPr lvl="1"/>
            <a:r>
              <a:rPr lang="en-GB" dirty="0" smtClean="0"/>
              <a:t>Here you should identify the broad areas of impact and the potential beneficiaries for a lay-audience (the Who and the How)</a:t>
            </a:r>
          </a:p>
          <a:p>
            <a:pPr lvl="1"/>
            <a:r>
              <a:rPr lang="en-GB" dirty="0" smtClean="0"/>
              <a:t>This section should not include what you will do to make impact more likely</a:t>
            </a:r>
          </a:p>
          <a:p>
            <a:pPr lvl="1"/>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18</a:t>
            </a:fld>
            <a:endParaRPr lang="en-GB" altLang="en-US"/>
          </a:p>
        </p:txBody>
      </p:sp>
    </p:spTree>
    <p:extLst>
      <p:ext uri="{BB962C8B-B14F-4D97-AF65-F5344CB8AC3E}">
        <p14:creationId xmlns:p14="http://schemas.microsoft.com/office/powerpoint/2010/main" val="297016569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Contacts</a:t>
            </a:r>
            <a:endParaRPr lang="en-US" dirty="0"/>
          </a:p>
        </p:txBody>
      </p:sp>
      <p:sp>
        <p:nvSpPr>
          <p:cNvPr id="3" name="Content Placeholder 2"/>
          <p:cNvSpPr>
            <a:spLocks noGrp="1"/>
          </p:cNvSpPr>
          <p:nvPr>
            <p:ph idx="1"/>
          </p:nvPr>
        </p:nvSpPr>
        <p:spPr/>
        <p:txBody>
          <a:bodyPr/>
          <a:lstStyle/>
          <a:p>
            <a:r>
              <a:rPr lang="en-US" dirty="0" smtClean="0"/>
              <a:t>For further advice contact</a:t>
            </a:r>
          </a:p>
          <a:p>
            <a:pPr lvl="1"/>
            <a:r>
              <a:rPr lang="en-US" dirty="0" smtClean="0"/>
              <a:t>Anthony Atkin (Research Impact Manager) </a:t>
            </a:r>
          </a:p>
          <a:p>
            <a:pPr lvl="2"/>
            <a:r>
              <a:rPr lang="en-US" dirty="0" smtClean="0">
                <a:hlinkClick r:id="rId2"/>
              </a:rPr>
              <a:t>impact@reading.ac.uk</a:t>
            </a:r>
            <a:r>
              <a:rPr lang="en-US" dirty="0" smtClean="0"/>
              <a:t>, </a:t>
            </a:r>
          </a:p>
          <a:p>
            <a:pPr lvl="2"/>
            <a:r>
              <a:rPr lang="en-US" dirty="0" smtClean="0">
                <a:hlinkClick r:id="rId3"/>
              </a:rPr>
              <a:t>a.atkin@reading.ac.uk</a:t>
            </a:r>
            <a:r>
              <a:rPr lang="en-US" dirty="0" smtClean="0"/>
              <a:t>, </a:t>
            </a:r>
          </a:p>
          <a:p>
            <a:pPr lvl="2"/>
            <a:r>
              <a:rPr lang="en-US" dirty="0" err="1" smtClean="0"/>
              <a:t>extn</a:t>
            </a:r>
            <a:r>
              <a:rPr lang="en-US" dirty="0" smtClean="0"/>
              <a:t> 7411</a:t>
            </a:r>
          </a:p>
          <a:p>
            <a:pPr lvl="1"/>
            <a:r>
              <a:rPr lang="en-US" dirty="0" smtClean="0"/>
              <a:t>Research and Enterprise Development Managers </a:t>
            </a:r>
          </a:p>
          <a:p>
            <a:pPr lvl="2"/>
            <a:r>
              <a:rPr lang="en-US" dirty="0">
                <a:hlinkClick r:id="rId4"/>
              </a:rPr>
              <a:t>http://</a:t>
            </a:r>
            <a:r>
              <a:rPr lang="en-US" dirty="0" smtClean="0">
                <a:hlinkClick r:id="rId4"/>
              </a:rPr>
              <a:t>www.reading.ac.uk/internal/res/contact/res-contact.aspx</a:t>
            </a:r>
            <a:endParaRPr lang="en-US" dirty="0" smtClean="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19</a:t>
            </a:fld>
            <a:endParaRPr lang="en-GB" altLang="en-US"/>
          </a:p>
        </p:txBody>
      </p:sp>
    </p:spTree>
    <p:extLst>
      <p:ext uri="{BB962C8B-B14F-4D97-AF65-F5344CB8AC3E}">
        <p14:creationId xmlns:p14="http://schemas.microsoft.com/office/powerpoint/2010/main" val="377533675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it?</a:t>
            </a:r>
            <a:endParaRPr lang="en-GB" dirty="0"/>
          </a:p>
        </p:txBody>
      </p:sp>
      <p:sp>
        <p:nvSpPr>
          <p:cNvPr id="3" name="Content Placeholder 2"/>
          <p:cNvSpPr>
            <a:spLocks noGrp="1"/>
          </p:cNvSpPr>
          <p:nvPr>
            <p:ph idx="1"/>
          </p:nvPr>
        </p:nvSpPr>
        <p:spPr/>
        <p:txBody>
          <a:bodyPr/>
          <a:lstStyle/>
          <a:p>
            <a:r>
              <a:rPr lang="en-GB" dirty="0" smtClean="0"/>
              <a:t>The Pathway to Impact is part of Research Council UK* grant applications</a:t>
            </a:r>
          </a:p>
          <a:p>
            <a:endParaRPr lang="en-GB" dirty="0" smtClean="0"/>
          </a:p>
          <a:p>
            <a:r>
              <a:rPr lang="en-GB" dirty="0" smtClean="0"/>
              <a:t>It is a two-page document which should outline the steps that will be taken to make impact more likely from the proposed researc</a:t>
            </a:r>
            <a:r>
              <a:rPr lang="en-GB" dirty="0"/>
              <a:t>h</a:t>
            </a:r>
            <a:endParaRPr lang="en-GB" dirty="0" smtClean="0"/>
          </a:p>
          <a:p>
            <a:endParaRPr lang="en-GB" dirty="0" smtClean="0"/>
          </a:p>
          <a:p>
            <a:r>
              <a:rPr lang="en-GB" dirty="0" smtClean="0"/>
              <a:t>Other funders also require statements on impact in their application process</a:t>
            </a:r>
          </a:p>
          <a:p>
            <a:pPr marL="0" indent="0">
              <a:buNone/>
            </a:pPr>
            <a:endParaRPr lang="en-GB" dirty="0" smtClean="0"/>
          </a:p>
          <a:p>
            <a:pPr marL="0" indent="0">
              <a:buNone/>
            </a:pPr>
            <a:endParaRPr lang="en-GB" sz="1000" dirty="0" smtClean="0"/>
          </a:p>
          <a:p>
            <a:pPr marL="0" indent="0">
              <a:buNone/>
            </a:pPr>
            <a:endParaRPr lang="en-GB" sz="1000" dirty="0"/>
          </a:p>
          <a:p>
            <a:pPr marL="0" indent="0">
              <a:buNone/>
            </a:pPr>
            <a:endParaRPr lang="en-GB" sz="1000" dirty="0" smtClean="0"/>
          </a:p>
          <a:p>
            <a:pPr marL="0" indent="0">
              <a:buNone/>
            </a:pPr>
            <a:endParaRPr lang="en-GB" sz="1000" dirty="0"/>
          </a:p>
          <a:p>
            <a:pPr marL="0" indent="0">
              <a:buNone/>
            </a:pPr>
            <a:r>
              <a:rPr lang="en-GB" sz="1000" dirty="0" smtClean="0"/>
              <a:t>*AHRC, BBSRC, EPSRC</a:t>
            </a:r>
            <a:r>
              <a:rPr lang="en-GB" sz="1000" dirty="0"/>
              <a:t>, ESRC, </a:t>
            </a:r>
            <a:r>
              <a:rPr lang="en-GB" sz="1000" dirty="0" smtClean="0"/>
              <a:t>MRC</a:t>
            </a:r>
            <a:r>
              <a:rPr lang="en-GB" sz="1000" dirty="0"/>
              <a:t>, </a:t>
            </a:r>
            <a:r>
              <a:rPr lang="en-GB" sz="1000" dirty="0" smtClean="0"/>
              <a:t>NERC, STFC. </a:t>
            </a:r>
            <a:endParaRPr lang="en-GB" sz="1000"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a:t>
            </a:fld>
            <a:endParaRPr lang="en-GB" altLang="en-US"/>
          </a:p>
        </p:txBody>
      </p:sp>
    </p:spTree>
    <p:extLst>
      <p:ext uri="{BB962C8B-B14F-4D97-AF65-F5344CB8AC3E}">
        <p14:creationId xmlns:p14="http://schemas.microsoft.com/office/powerpoint/2010/main" val="149355959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it important?</a:t>
            </a:r>
            <a:endParaRPr lang="en-US" dirty="0"/>
          </a:p>
        </p:txBody>
      </p:sp>
      <p:sp>
        <p:nvSpPr>
          <p:cNvPr id="3" name="Content Placeholder 2"/>
          <p:cNvSpPr>
            <a:spLocks noGrp="1"/>
          </p:cNvSpPr>
          <p:nvPr>
            <p:ph idx="1"/>
          </p:nvPr>
        </p:nvSpPr>
        <p:spPr/>
        <p:txBody>
          <a:bodyPr/>
          <a:lstStyle/>
          <a:p>
            <a:r>
              <a:rPr lang="en-GB" dirty="0" smtClean="0"/>
              <a:t>The Pathway to Impact viewed as important Research Councils UK:</a:t>
            </a:r>
          </a:p>
          <a:p>
            <a:endParaRPr lang="en-GB" dirty="0" smtClean="0"/>
          </a:p>
          <a:p>
            <a:pPr lvl="1"/>
            <a:r>
              <a:rPr lang="en-GB" i="1" dirty="0" smtClean="0"/>
              <a:t>“A </a:t>
            </a:r>
            <a:r>
              <a:rPr lang="en-GB" i="1" dirty="0"/>
              <a:t>clearly thought through and acceptable Pathways to Impact is an essential component of a research proposal and a condition of </a:t>
            </a:r>
            <a:r>
              <a:rPr lang="en-GB" i="1" dirty="0" smtClean="0"/>
              <a:t>funding”. </a:t>
            </a:r>
          </a:p>
          <a:p>
            <a:pPr lvl="1"/>
            <a:r>
              <a:rPr lang="en-GB" i="1" dirty="0" smtClean="0"/>
              <a:t>“Grants </a:t>
            </a:r>
            <a:r>
              <a:rPr lang="en-GB" i="1" dirty="0"/>
              <a:t>will not be allowed to start until a clearly thought through and acceptable Pathways to Impact statement is </a:t>
            </a:r>
            <a:r>
              <a:rPr lang="en-GB" i="1" dirty="0" smtClean="0"/>
              <a:t>received.”</a:t>
            </a:r>
            <a:endParaRPr lang="en-GB" i="1" dirty="0"/>
          </a:p>
          <a:p>
            <a:pPr lvl="1"/>
            <a:r>
              <a:rPr lang="en-GB" dirty="0">
                <a:hlinkClick r:id="rId2"/>
              </a:rPr>
              <a:t>http://www.rcuk.ac.uk/ke/impacts</a:t>
            </a:r>
            <a:r>
              <a:rPr lang="en-GB" dirty="0" smtClean="0">
                <a:hlinkClick r:id="rId2"/>
              </a:rPr>
              <a:t>/</a:t>
            </a:r>
            <a:endParaRPr lang="en-GB" dirty="0" smtClean="0"/>
          </a:p>
          <a:p>
            <a:endParaRPr lang="en-US"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3</a:t>
            </a:fld>
            <a:endParaRPr lang="en-GB" altLang="en-US"/>
          </a:p>
        </p:txBody>
      </p:sp>
    </p:spTree>
    <p:extLst>
      <p:ext uri="{BB962C8B-B14F-4D97-AF65-F5344CB8AC3E}">
        <p14:creationId xmlns:p14="http://schemas.microsoft.com/office/powerpoint/2010/main" val="78570387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Should it Include?</a:t>
            </a:r>
            <a:endParaRPr lang="en-US" dirty="0"/>
          </a:p>
        </p:txBody>
      </p:sp>
      <p:sp>
        <p:nvSpPr>
          <p:cNvPr id="3" name="Content Placeholder 2"/>
          <p:cNvSpPr>
            <a:spLocks noGrp="1"/>
          </p:cNvSpPr>
          <p:nvPr>
            <p:ph idx="1"/>
          </p:nvPr>
        </p:nvSpPr>
        <p:spPr/>
        <p:txBody>
          <a:bodyPr/>
          <a:lstStyle/>
          <a:p>
            <a:r>
              <a:rPr lang="en-US" dirty="0" smtClean="0"/>
              <a:t>The Pathways to Impact should include answers to the following questions:</a:t>
            </a:r>
          </a:p>
          <a:p>
            <a:pPr lvl="1"/>
            <a:r>
              <a:rPr lang="en-US" dirty="0" smtClean="0"/>
              <a:t>Who could adopt or benefit from the proposed research?</a:t>
            </a:r>
          </a:p>
          <a:p>
            <a:pPr lvl="1"/>
            <a:r>
              <a:rPr lang="en-US" dirty="0" smtClean="0"/>
              <a:t>How could they benefit from the proposed research?</a:t>
            </a:r>
          </a:p>
          <a:p>
            <a:pPr lvl="1"/>
            <a:r>
              <a:rPr lang="en-US" dirty="0" smtClean="0"/>
              <a:t>What steps will be taken by you to make this adoption and/or benefit more likely?</a:t>
            </a:r>
          </a:p>
          <a:p>
            <a:pPr lvl="1"/>
            <a:endParaRPr lang="en-US" dirty="0" smtClean="0"/>
          </a:p>
          <a:p>
            <a:r>
              <a:rPr lang="en-US" dirty="0" smtClean="0"/>
              <a:t>The Pathways to Impact should be detailed and specific to the project and include</a:t>
            </a:r>
          </a:p>
          <a:p>
            <a:pPr lvl="1"/>
            <a:r>
              <a:rPr lang="en-US" dirty="0"/>
              <a:t>Detailed milestones and deliverables</a:t>
            </a:r>
          </a:p>
          <a:p>
            <a:pPr lvl="1"/>
            <a:r>
              <a:rPr lang="en-US" dirty="0"/>
              <a:t>Details of </a:t>
            </a:r>
            <a:r>
              <a:rPr lang="en-US" dirty="0" smtClean="0"/>
              <a:t>costs for the proposed activities</a:t>
            </a:r>
          </a:p>
          <a:p>
            <a:pPr lvl="1"/>
            <a:endParaRPr lang="en-US" b="1" dirty="0" smtClean="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4</a:t>
            </a:fld>
            <a:endParaRPr lang="en-GB" altLang="en-US"/>
          </a:p>
        </p:txBody>
      </p:sp>
    </p:spTree>
    <p:extLst>
      <p:ext uri="{BB962C8B-B14F-4D97-AF65-F5344CB8AC3E}">
        <p14:creationId xmlns:p14="http://schemas.microsoft.com/office/powerpoint/2010/main" val="193547373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CAE96E1-FE19-476C-9CF0-3BB4903735D9}" type="slidenum">
              <a:rPr lang="en-GB" altLang="en-US" smtClean="0"/>
              <a:pPr/>
              <a:t>5</a:t>
            </a:fld>
            <a:endParaRPr lang="en-GB" altLang="en-US"/>
          </a:p>
        </p:txBody>
      </p:sp>
      <p:sp>
        <p:nvSpPr>
          <p:cNvPr id="4" name="Title 3"/>
          <p:cNvSpPr>
            <a:spLocks noGrp="1"/>
          </p:cNvSpPr>
          <p:nvPr>
            <p:ph type="title"/>
          </p:nvPr>
        </p:nvSpPr>
        <p:spPr/>
        <p:txBody>
          <a:bodyPr/>
          <a:lstStyle/>
          <a:p>
            <a:r>
              <a:rPr lang="en-US" sz="2800" dirty="0" smtClean="0"/>
              <a:t>Structuring your Pathways to Impact</a:t>
            </a:r>
            <a:endParaRPr lang="en-US" sz="2800" dirty="0"/>
          </a:p>
        </p:txBody>
      </p:sp>
      <p:pic>
        <p:nvPicPr>
          <p:cNvPr id="1026" name="Picture 2" descr="A word cloud highlighting terms such as 'engagement', 'dialogue' and 'workshop'"/>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2578" r="257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641840" y="5367699"/>
            <a:ext cx="2502160" cy="276999"/>
          </a:xfrm>
          <a:prstGeom prst="rect">
            <a:avLst/>
          </a:prstGeom>
        </p:spPr>
        <p:txBody>
          <a:bodyPr wrap="none">
            <a:spAutoFit/>
          </a:bodyPr>
          <a:lstStyle/>
          <a:p>
            <a:r>
              <a:rPr lang="en-GB" sz="1200" dirty="0">
                <a:hlinkClick r:id="rId3"/>
              </a:rPr>
              <a:t>http://www.rcuk.ac.uk/ke/impacts</a:t>
            </a:r>
            <a:r>
              <a:rPr lang="en-GB" sz="1200" dirty="0" smtClean="0">
                <a:hlinkClick r:id="rId3"/>
              </a:rPr>
              <a:t>/</a:t>
            </a:r>
            <a:r>
              <a:rPr lang="en-GB" sz="1200" dirty="0" smtClean="0"/>
              <a:t> </a:t>
            </a:r>
            <a:endParaRPr lang="en-GB" sz="1200" dirty="0"/>
          </a:p>
        </p:txBody>
      </p:sp>
    </p:spTree>
    <p:extLst>
      <p:ext uri="{BB962C8B-B14F-4D97-AF65-F5344CB8AC3E}">
        <p14:creationId xmlns:p14="http://schemas.microsoft.com/office/powerpoint/2010/main" val="104169876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Suggested Structure</a:t>
            </a:r>
            <a:endParaRPr lang="en-US" dirty="0"/>
          </a:p>
        </p:txBody>
      </p:sp>
      <p:sp>
        <p:nvSpPr>
          <p:cNvPr id="3" name="Content Placeholder 2"/>
          <p:cNvSpPr>
            <a:spLocks noGrp="1"/>
          </p:cNvSpPr>
          <p:nvPr>
            <p:ph idx="1"/>
          </p:nvPr>
        </p:nvSpPr>
        <p:spPr/>
        <p:txBody>
          <a:bodyPr/>
          <a:lstStyle/>
          <a:p>
            <a:r>
              <a:rPr lang="en-US" dirty="0" smtClean="0"/>
              <a:t>A suggested structure for the Pathway to Impact is as follows:</a:t>
            </a:r>
          </a:p>
          <a:p>
            <a:pPr marL="817200" lvl="1" indent="-457200">
              <a:buFont typeface="+mj-lt"/>
              <a:buAutoNum type="arabicPeriod"/>
            </a:pPr>
            <a:r>
              <a:rPr lang="en-US" b="1" dirty="0" smtClean="0"/>
              <a:t>Context.</a:t>
            </a:r>
            <a:r>
              <a:rPr lang="en-US" dirty="0" smtClean="0"/>
              <a:t> Restate the proposed research</a:t>
            </a:r>
          </a:p>
          <a:p>
            <a:pPr marL="817200" lvl="1" indent="-457200">
              <a:buFont typeface="+mj-lt"/>
              <a:buAutoNum type="arabicPeriod"/>
            </a:pPr>
            <a:r>
              <a:rPr lang="en-US" b="1" dirty="0" smtClean="0"/>
              <a:t>Who</a:t>
            </a:r>
            <a:r>
              <a:rPr lang="en-US" b="1" dirty="0"/>
              <a:t>?</a:t>
            </a:r>
            <a:r>
              <a:rPr lang="en-US" dirty="0"/>
              <a:t> Who could adopt or benefit from the proposed </a:t>
            </a:r>
            <a:r>
              <a:rPr lang="en-US" dirty="0" smtClean="0"/>
              <a:t>research?</a:t>
            </a:r>
          </a:p>
          <a:p>
            <a:pPr marL="817200" lvl="1" indent="-457200">
              <a:buFont typeface="+mj-lt"/>
              <a:buAutoNum type="arabicPeriod"/>
            </a:pPr>
            <a:r>
              <a:rPr lang="en-US" b="1" dirty="0" smtClean="0"/>
              <a:t>How</a:t>
            </a:r>
            <a:r>
              <a:rPr lang="en-US" b="1" dirty="0"/>
              <a:t>? </a:t>
            </a:r>
            <a:r>
              <a:rPr lang="en-US" dirty="0"/>
              <a:t>How could they benefit from the proposed research?</a:t>
            </a:r>
          </a:p>
          <a:p>
            <a:pPr marL="817200" lvl="1" indent="-457200">
              <a:buFont typeface="+mj-lt"/>
              <a:buAutoNum type="arabicPeriod"/>
            </a:pPr>
            <a:r>
              <a:rPr lang="en-US" b="1" dirty="0"/>
              <a:t>What?</a:t>
            </a:r>
            <a:r>
              <a:rPr lang="en-US" dirty="0"/>
              <a:t> What steps will be taken to make this adoption and/or benefit more likely?</a:t>
            </a:r>
          </a:p>
          <a:p>
            <a:pPr marL="817200" lvl="1" indent="-457200">
              <a:buFont typeface="+mj-lt"/>
              <a:buAutoNum type="arabicPeriod"/>
            </a:pPr>
            <a:r>
              <a:rPr lang="en-US" b="1" dirty="0" smtClean="0"/>
              <a:t>Timelines</a:t>
            </a:r>
          </a:p>
          <a:p>
            <a:pPr marL="817200" lvl="1" indent="-457200">
              <a:buFont typeface="+mj-lt"/>
              <a:buAutoNum type="arabicPeriod"/>
            </a:pPr>
            <a:r>
              <a:rPr lang="en-US" b="1" dirty="0" smtClean="0"/>
              <a:t>Costs</a:t>
            </a:r>
          </a:p>
          <a:p>
            <a:endParaRPr lang="en-US" dirty="0" smtClean="0"/>
          </a:p>
          <a:p>
            <a:r>
              <a:rPr lang="en-US" dirty="0" smtClean="0"/>
              <a:t>The following slides describe each section individually</a:t>
            </a:r>
            <a:endParaRPr lang="en-US"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6</a:t>
            </a:fld>
            <a:endParaRPr lang="en-GB" altLang="en-US"/>
          </a:p>
        </p:txBody>
      </p:sp>
    </p:spTree>
    <p:extLst>
      <p:ext uri="{BB962C8B-B14F-4D97-AF65-F5344CB8AC3E}">
        <p14:creationId xmlns:p14="http://schemas.microsoft.com/office/powerpoint/2010/main" val="123730004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Context</a:t>
            </a:r>
            <a:endParaRPr lang="en-US" dirty="0"/>
          </a:p>
        </p:txBody>
      </p:sp>
      <p:sp>
        <p:nvSpPr>
          <p:cNvPr id="3" name="Content Placeholder 2"/>
          <p:cNvSpPr>
            <a:spLocks noGrp="1"/>
          </p:cNvSpPr>
          <p:nvPr>
            <p:ph idx="1"/>
          </p:nvPr>
        </p:nvSpPr>
        <p:spPr/>
        <p:txBody>
          <a:bodyPr/>
          <a:lstStyle/>
          <a:p>
            <a:r>
              <a:rPr lang="en-US" dirty="0" smtClean="0"/>
              <a:t>Restate the context of the grant and the research proposed</a:t>
            </a:r>
          </a:p>
          <a:p>
            <a:pPr lvl="1"/>
            <a:r>
              <a:rPr lang="en-US" dirty="0" smtClean="0"/>
              <a:t>The Pathways to Impact is a separate attachment to the grant and is read separately by reviewers and panel members</a:t>
            </a:r>
          </a:p>
          <a:p>
            <a:pPr lvl="1"/>
            <a:r>
              <a:rPr lang="en-US" dirty="0" smtClean="0"/>
              <a:t>Take the opportunity to briefly outline your proposal in order to influence the reviewer</a:t>
            </a:r>
          </a:p>
          <a:p>
            <a:r>
              <a:rPr lang="en-US" dirty="0" smtClean="0"/>
              <a:t>The following items could be included to provide this context:</a:t>
            </a:r>
          </a:p>
          <a:p>
            <a:pPr lvl="1"/>
            <a:r>
              <a:rPr lang="en-US" dirty="0" smtClean="0"/>
              <a:t>Grant title (</a:t>
            </a:r>
            <a:r>
              <a:rPr lang="en-US" b="1" dirty="0" smtClean="0"/>
              <a:t>1 line</a:t>
            </a:r>
            <a:r>
              <a:rPr lang="en-US" dirty="0" smtClean="0"/>
              <a:t>)</a:t>
            </a:r>
          </a:p>
          <a:p>
            <a:pPr lvl="1"/>
            <a:r>
              <a:rPr lang="en-US" dirty="0" smtClean="0"/>
              <a:t>Funding scheme information (</a:t>
            </a:r>
            <a:r>
              <a:rPr lang="en-US" b="1" dirty="0" smtClean="0"/>
              <a:t>1 line</a:t>
            </a:r>
            <a:r>
              <a:rPr lang="en-US" dirty="0" smtClean="0"/>
              <a:t>)</a:t>
            </a:r>
          </a:p>
          <a:p>
            <a:pPr lvl="1"/>
            <a:r>
              <a:rPr lang="en-US" dirty="0" smtClean="0"/>
              <a:t>Applicant names (</a:t>
            </a:r>
            <a:r>
              <a:rPr lang="en-US" b="1" dirty="0" smtClean="0"/>
              <a:t>1 line</a:t>
            </a:r>
            <a:r>
              <a:rPr lang="en-US" dirty="0" smtClean="0"/>
              <a:t>)</a:t>
            </a:r>
          </a:p>
          <a:p>
            <a:pPr lvl="1"/>
            <a:r>
              <a:rPr lang="en-US" dirty="0" smtClean="0"/>
              <a:t>Summary of the proposed research and why it is important (</a:t>
            </a:r>
            <a:r>
              <a:rPr lang="en-US" b="1" dirty="0" smtClean="0"/>
              <a:t>max 5 lines</a:t>
            </a:r>
            <a:r>
              <a:rPr lang="en-US" dirty="0" smtClean="0"/>
              <a:t>)</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7</a:t>
            </a:fld>
            <a:endParaRPr lang="en-GB" altLang="en-US"/>
          </a:p>
        </p:txBody>
      </p:sp>
    </p:spTree>
    <p:extLst>
      <p:ext uri="{BB962C8B-B14F-4D97-AF65-F5344CB8AC3E}">
        <p14:creationId xmlns:p14="http://schemas.microsoft.com/office/powerpoint/2010/main" val="16988766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Who?</a:t>
            </a:r>
            <a:endParaRPr lang="en-US" dirty="0"/>
          </a:p>
        </p:txBody>
      </p:sp>
      <p:sp>
        <p:nvSpPr>
          <p:cNvPr id="3" name="Content Placeholder 2"/>
          <p:cNvSpPr>
            <a:spLocks noGrp="1"/>
          </p:cNvSpPr>
          <p:nvPr>
            <p:ph idx="1"/>
          </p:nvPr>
        </p:nvSpPr>
        <p:spPr/>
        <p:txBody>
          <a:bodyPr/>
          <a:lstStyle/>
          <a:p>
            <a:r>
              <a:rPr lang="en-US" dirty="0"/>
              <a:t>Who could </a:t>
            </a:r>
            <a:r>
              <a:rPr lang="en-US" dirty="0" smtClean="0"/>
              <a:t>adopt, be influenced by, </a:t>
            </a:r>
            <a:r>
              <a:rPr lang="en-US" dirty="0"/>
              <a:t>or benefit from the proposed research</a:t>
            </a:r>
            <a:r>
              <a:rPr lang="en-US" dirty="0" smtClean="0"/>
              <a:t>?</a:t>
            </a:r>
          </a:p>
          <a:p>
            <a:pPr lvl="1"/>
            <a:r>
              <a:rPr lang="en-US" dirty="0" smtClean="0"/>
              <a:t>These should be non-academic individuals, groups or </a:t>
            </a:r>
            <a:r>
              <a:rPr lang="en-US" dirty="0" err="1" smtClean="0"/>
              <a:t>organisations</a:t>
            </a:r>
            <a:endParaRPr lang="en-US" dirty="0" smtClean="0"/>
          </a:p>
          <a:p>
            <a:pPr lvl="1"/>
            <a:r>
              <a:rPr lang="en-US" dirty="0"/>
              <a:t>There may be multiple groups or </a:t>
            </a:r>
            <a:r>
              <a:rPr lang="en-US" dirty="0" err="1"/>
              <a:t>organisations</a:t>
            </a:r>
            <a:r>
              <a:rPr lang="en-US" dirty="0"/>
              <a:t> within the same field that could adopt/be </a:t>
            </a:r>
            <a:r>
              <a:rPr lang="en-US" dirty="0" smtClean="0"/>
              <a:t>influenced/benefit</a:t>
            </a:r>
          </a:p>
          <a:p>
            <a:pPr lvl="1"/>
            <a:r>
              <a:rPr lang="en-US" dirty="0" smtClean="0"/>
              <a:t>They should be defined in as much detail as possible</a:t>
            </a:r>
          </a:p>
          <a:p>
            <a:pPr lvl="2"/>
            <a:r>
              <a:rPr lang="en-US" dirty="0" smtClean="0"/>
              <a:t>Name of </a:t>
            </a:r>
            <a:r>
              <a:rPr lang="en-US" dirty="0" err="1" smtClean="0"/>
              <a:t>organisation</a:t>
            </a:r>
            <a:endParaRPr lang="en-US" dirty="0" smtClean="0"/>
          </a:p>
          <a:p>
            <a:pPr lvl="2"/>
            <a:r>
              <a:rPr lang="en-US" dirty="0" smtClean="0"/>
              <a:t>Name of contact</a:t>
            </a:r>
          </a:p>
          <a:p>
            <a:pPr lvl="2"/>
            <a:r>
              <a:rPr lang="en-US" dirty="0" smtClean="0"/>
              <a:t>Position of contact</a:t>
            </a:r>
          </a:p>
          <a:p>
            <a:pPr lvl="2"/>
            <a:endParaRPr lang="en-US" dirty="0" smtClean="0"/>
          </a:p>
          <a:p>
            <a:pPr marL="360000" lvl="1" indent="0">
              <a:buNone/>
            </a:pPr>
            <a:endParaRPr lang="en-US"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8</a:t>
            </a:fld>
            <a:endParaRPr lang="en-GB" altLang="en-US"/>
          </a:p>
        </p:txBody>
      </p:sp>
    </p:spTree>
    <p:extLst>
      <p:ext uri="{BB962C8B-B14F-4D97-AF65-F5344CB8AC3E}">
        <p14:creationId xmlns:p14="http://schemas.microsoft.com/office/powerpoint/2010/main" val="244563946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How?</a:t>
            </a:r>
            <a:endParaRPr lang="en-US" dirty="0"/>
          </a:p>
        </p:txBody>
      </p:sp>
      <p:sp>
        <p:nvSpPr>
          <p:cNvPr id="3" name="Content Placeholder 2"/>
          <p:cNvSpPr>
            <a:spLocks noGrp="1"/>
          </p:cNvSpPr>
          <p:nvPr>
            <p:ph idx="1"/>
          </p:nvPr>
        </p:nvSpPr>
        <p:spPr/>
        <p:txBody>
          <a:bodyPr/>
          <a:lstStyle/>
          <a:p>
            <a:pPr marL="180000" lvl="1">
              <a:buClr>
                <a:schemeClr val="accent1"/>
              </a:buClr>
              <a:buFont typeface="Arial" charset="0"/>
              <a:buChar char="•"/>
            </a:pPr>
            <a:r>
              <a:rPr lang="en-US" dirty="0"/>
              <a:t>How could they benefit from the proposed research?</a:t>
            </a:r>
          </a:p>
          <a:p>
            <a:pPr lvl="1"/>
            <a:r>
              <a:rPr lang="en-US" dirty="0" smtClean="0"/>
              <a:t>Explain how the identified individuals, groups or </a:t>
            </a:r>
            <a:r>
              <a:rPr lang="en-US" dirty="0" err="1" smtClean="0"/>
              <a:t>organisations</a:t>
            </a:r>
            <a:r>
              <a:rPr lang="en-US" dirty="0" smtClean="0"/>
              <a:t> will benefit from the research</a:t>
            </a:r>
          </a:p>
          <a:p>
            <a:pPr lvl="1"/>
            <a:r>
              <a:rPr lang="en-US" dirty="0" smtClean="0"/>
              <a:t>These benefits could be to the initial adopters and/or to the customers/clients/stakeholders that the adopters interact with</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9</a:t>
            </a:fld>
            <a:endParaRPr lang="en-GB" altLang="en-US"/>
          </a:p>
        </p:txBody>
      </p:sp>
    </p:spTree>
    <p:extLst>
      <p:ext uri="{BB962C8B-B14F-4D97-AF65-F5344CB8AC3E}">
        <p14:creationId xmlns:p14="http://schemas.microsoft.com/office/powerpoint/2010/main" val="384497545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RCUK Pathways to Impact2">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RCUK Pathways to Impact2</Template>
  <TotalTime>1505</TotalTime>
  <Words>985</Words>
  <Application>Microsoft Office PowerPoint</Application>
  <PresentationFormat>On-screen Show (4:3)</PresentationFormat>
  <Paragraphs>136</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Effra Heavy</vt:lpstr>
      <vt:lpstr>AngsanaUPC</vt:lpstr>
      <vt:lpstr>Effra Bold</vt:lpstr>
      <vt:lpstr>Effra</vt:lpstr>
      <vt:lpstr>Effra Light</vt:lpstr>
      <vt:lpstr>RCUK Pathways to Impact2</vt:lpstr>
      <vt:lpstr>Pathways to impact</vt:lpstr>
      <vt:lpstr>What is it?</vt:lpstr>
      <vt:lpstr>Why is it important?</vt:lpstr>
      <vt:lpstr>What Should it Include?</vt:lpstr>
      <vt:lpstr>Structuring your Pathways to Impact</vt:lpstr>
      <vt:lpstr>Suggested Structure</vt:lpstr>
      <vt:lpstr>1. Context</vt:lpstr>
      <vt:lpstr>2. Who?</vt:lpstr>
      <vt:lpstr>3. How?</vt:lpstr>
      <vt:lpstr>4. What?</vt:lpstr>
      <vt:lpstr>5. timelines</vt:lpstr>
      <vt:lpstr>6. Costs</vt:lpstr>
      <vt:lpstr>Examples</vt:lpstr>
      <vt:lpstr>PowerPoint Presentation</vt:lpstr>
      <vt:lpstr>PowerPoint Presentation</vt:lpstr>
      <vt:lpstr>Assessment</vt:lpstr>
      <vt:lpstr>Do not include…</vt:lpstr>
      <vt:lpstr>Impact Summary</vt:lpstr>
      <vt:lpstr>Contacts</vt:lpstr>
    </vt:vector>
  </TitlesOfParts>
  <Company>University of Reading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RCUK Pathways to impact</dc:title>
  <dc:creator>IT Services</dc:creator>
  <cp:lastModifiedBy>IT Services</cp:lastModifiedBy>
  <cp:revision>24</cp:revision>
  <cp:lastPrinted>2015-03-25T08:57:07Z</cp:lastPrinted>
  <dcterms:created xsi:type="dcterms:W3CDTF">2015-03-13T10:38:48Z</dcterms:created>
  <dcterms:modified xsi:type="dcterms:W3CDTF">2015-04-09T10:26:25Z</dcterms:modified>
</cp:coreProperties>
</file>