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Lst>
  <p:notesMasterIdLst>
    <p:notesMasterId r:id="rId13"/>
  </p:notesMasterIdLst>
  <p:handoutMasterIdLst>
    <p:handoutMasterId r:id="rId14"/>
  </p:handoutMasterIdLst>
  <p:sldIdLst>
    <p:sldId id="265" r:id="rId2"/>
    <p:sldId id="283" r:id="rId3"/>
    <p:sldId id="293" r:id="rId4"/>
    <p:sldId id="284" r:id="rId5"/>
    <p:sldId id="285" r:id="rId6"/>
    <p:sldId id="286" r:id="rId7"/>
    <p:sldId id="287" r:id="rId8"/>
    <p:sldId id="288" r:id="rId9"/>
    <p:sldId id="289" r:id="rId10"/>
    <p:sldId id="294" r:id="rId11"/>
    <p:sldId id="282" r:id="rId12"/>
  </p:sldIdLst>
  <p:sldSz cx="9144000" cy="6858000" type="screen4x3"/>
  <p:notesSz cx="6797675" cy="9926638"/>
  <p:embeddedFontLst>
    <p:embeddedFont>
      <p:font typeface="AngsanaUPC" panose="02020603050405020304" pitchFamily="18" charset="-34"/>
      <p:regular r:id="rId15"/>
      <p:bold r:id="rId16"/>
      <p:italic r:id="rId17"/>
      <p:boldItalic r:id="rId18"/>
    </p:embeddedFont>
    <p:embeddedFont>
      <p:font typeface="Effra" panose="020B0604020202020204" charset="0"/>
      <p:regular r:id="rId19"/>
      <p:bold r:id="rId20"/>
      <p:italic r:id="rId21"/>
      <p:boldItalic r:id="rId22"/>
    </p:embeddedFont>
    <p:embeddedFont>
      <p:font typeface="Effra Heavy" panose="020B0604020202020204" charset="0"/>
      <p:bold r:id="rId23"/>
      <p:boldItalic r:id="rId24"/>
    </p:embeddedFont>
    <p:embeddedFont>
      <p:font typeface="Effra Light" panose="020B0604020202020204" charset="0"/>
      <p:regular r:id="rId25"/>
      <p:italic r:id="rId26"/>
    </p:embeddedFont>
    <p:embeddedFont>
      <p:font typeface="Effra Bold" panose="020B0604020202020204" charset="0"/>
      <p:bold r:id="rId27"/>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99A1"/>
    <a:srgbClr val="BF0071"/>
    <a:srgbClr val="7EAF35"/>
    <a:srgbClr val="F3F3F3"/>
    <a:srgbClr val="F0F0F0"/>
    <a:srgbClr val="EEEEEE"/>
    <a:srgbClr val="FDF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4" autoAdjust="0"/>
    <p:restoredTop sz="95990" autoAdjust="0"/>
  </p:normalViewPr>
  <p:slideViewPr>
    <p:cSldViewPr showGuides="1">
      <p:cViewPr varScale="1">
        <p:scale>
          <a:sx n="85" d="100"/>
          <a:sy n="85" d="100"/>
        </p:scale>
        <p:origin x="1104" y="96"/>
      </p:cViewPr>
      <p:guideLst>
        <p:guide orient="horz" pos="2160"/>
        <p:guide pos="288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2"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51803"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2"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51803"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50198"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48" y="4715794"/>
            <a:ext cx="5438783" cy="446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9222" name="Rectangle 6"/>
          <p:cNvSpPr>
            <a:spLocks noGrp="1" noChangeArrowheads="1"/>
          </p:cNvSpPr>
          <p:nvPr>
            <p:ph type="ftr" sz="quarter" idx="4"/>
          </p:nvPr>
        </p:nvSpPr>
        <p:spPr bwMode="auto">
          <a:xfrm>
            <a:off x="2" y="942839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50198" y="942839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smtClean="0"/>
              <a:t>Copyright University of Reading</a:t>
            </a:r>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Tree>
    <p:extLst>
      <p:ext uri="{BB962C8B-B14F-4D97-AF65-F5344CB8AC3E}">
        <p14:creationId xmlns:p14="http://schemas.microsoft.com/office/powerpoint/2010/main" val="2691051544"/>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Tree>
    <p:extLst>
      <p:ext uri="{BB962C8B-B14F-4D97-AF65-F5344CB8AC3E}">
        <p14:creationId xmlns:p14="http://schemas.microsoft.com/office/powerpoint/2010/main" val="249850555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4484830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smtClean="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168952631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Heavy"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IMPACT</a:t>
            </a:r>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705" r:id="rId3"/>
    <p:sldLayoutId id="2147483696" r:id="rId4"/>
    <p:sldLayoutId id="2147483698" r:id="rId5"/>
    <p:sldLayoutId id="2147483700" r:id="rId6"/>
    <p:sldLayoutId id="2147483701" r:id="rId7"/>
    <p:sldLayoutId id="2147483702" r:id="rId8"/>
    <p:sldLayoutId id="2147483706" r:id="rId9"/>
    <p:sldLayoutId id="2147483707" r:id="rId10"/>
    <p:sldLayoutId id="2147483708" r:id="rId11"/>
    <p:sldLayoutId id="2147483713" r:id="rId12"/>
    <p:sldLayoutId id="2147483709" r:id="rId13"/>
    <p:sldLayoutId id="2147483710" r:id="rId14"/>
    <p:sldLayoutId id="2147483711" r:id="rId15"/>
    <p:sldLayoutId id="2147483712" r:id="rId16"/>
    <p:sldLayoutId id="2147483714" r:id="rId17"/>
    <p:sldLayoutId id="2147483715" r:id="rId18"/>
    <p:sldLayoutId id="2147483716" r:id="rId19"/>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epsrc.ac.uk/newsevents/casestudies/" TargetMode="External"/><Relationship Id="rId2" Type="http://schemas.openxmlformats.org/officeDocument/2006/relationships/hyperlink" Target="http://www.ahrc.ac.uk/What-We-Do/Strengthen-research-impact/Inform-public-policy/Case-studies/Pages/Case-studies.aspx" TargetMode="External"/><Relationship Id="rId1" Type="http://schemas.openxmlformats.org/officeDocument/2006/relationships/slideLayout" Target="../slideLayouts/slideLayout2.xml"/><Relationship Id="rId6" Type="http://schemas.openxmlformats.org/officeDocument/2006/relationships/hyperlink" Target="http://impact.ref.ac.uk/CaseStudies/" TargetMode="External"/><Relationship Id="rId5" Type="http://schemas.openxmlformats.org/officeDocument/2006/relationships/hyperlink" Target="http://results.ref.ac.uk/DownloadSubmissions/SelectUoa" TargetMode="External"/><Relationship Id="rId4" Type="http://schemas.openxmlformats.org/officeDocument/2006/relationships/hyperlink" Target="http://www.nerc.ac.uk/innovation/together/benefi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impact@reading.ac.uk" TargetMode="External"/><Relationship Id="rId2" Type="http://schemas.openxmlformats.org/officeDocument/2006/relationships/hyperlink" Target="mailto:a.atkin@reading.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Impact and the </a:t>
            </a:r>
            <a:r>
              <a:rPr lang="en-GB" dirty="0" smtClean="0"/>
              <a:t>Physical Sciences</a:t>
            </a:r>
            <a:endParaRPr lang="en-GB" dirty="0"/>
          </a:p>
        </p:txBody>
      </p:sp>
      <p:sp>
        <p:nvSpPr>
          <p:cNvPr id="3" name="Subtitle 2"/>
          <p:cNvSpPr>
            <a:spLocks noGrp="1"/>
          </p:cNvSpPr>
          <p:nvPr>
            <p:ph type="subTitle" idx="1"/>
          </p:nvPr>
        </p:nvSpPr>
        <p:spPr/>
        <p:txBody>
          <a:bodyPr/>
          <a:lstStyle/>
          <a:p>
            <a:r>
              <a:rPr lang="en-GB" dirty="0" smtClean="0"/>
              <a:t>Anthony Atkin (Research Impact Manager)</a:t>
            </a:r>
            <a:endParaRPr lang="en-GB" dirty="0"/>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5" name="Text Placeholder 4"/>
          <p:cNvSpPr>
            <a:spLocks noGrp="1"/>
          </p:cNvSpPr>
          <p:nvPr>
            <p:ph type="body" sz="quarter" idx="13"/>
          </p:nvPr>
        </p:nvSpPr>
        <p:spPr>
          <a:xfrm>
            <a:off x="417512" y="0"/>
            <a:ext cx="2858344" cy="651662"/>
          </a:xfrm>
        </p:spPr>
        <p:txBody>
          <a:bodyPr/>
          <a:lstStyle/>
          <a:p>
            <a:r>
              <a:rPr lang="en-GB" dirty="0" smtClean="0"/>
              <a:t>Research and Enterprise</a:t>
            </a:r>
            <a:endParaRPr lang="en-GB" dirty="0"/>
          </a:p>
        </p:txBody>
      </p:sp>
      <p:pic>
        <p:nvPicPr>
          <p:cNvPr id="2054" name="Picture 6" descr="data-assimilation-home"/>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rcRect t="22727" b="2272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6704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 Impact Examples</a:t>
            </a:r>
            <a:endParaRPr lang="en-GB" dirty="0"/>
          </a:p>
        </p:txBody>
      </p:sp>
      <p:sp>
        <p:nvSpPr>
          <p:cNvPr id="3" name="Content Placeholder 2"/>
          <p:cNvSpPr>
            <a:spLocks noGrp="1"/>
          </p:cNvSpPr>
          <p:nvPr>
            <p:ph idx="1"/>
          </p:nvPr>
        </p:nvSpPr>
        <p:spPr/>
        <p:txBody>
          <a:bodyPr/>
          <a:lstStyle/>
          <a:p>
            <a:r>
              <a:rPr lang="en-GB" dirty="0" smtClean="0"/>
              <a:t>The following links give real examples of impact:</a:t>
            </a:r>
            <a:endParaRPr lang="en-GB" dirty="0" smtClean="0">
              <a:hlinkClick r:id="rId2"/>
            </a:endParaRPr>
          </a:p>
          <a:p>
            <a:pPr lvl="1"/>
            <a:r>
              <a:rPr lang="en-GB" dirty="0"/>
              <a:t>EPSRC: </a:t>
            </a:r>
            <a:r>
              <a:rPr lang="en-GB" dirty="0">
                <a:hlinkClick r:id="rId3"/>
              </a:rPr>
              <a:t>http://www.epsrc.ac.uk/newsevents/casestudies</a:t>
            </a:r>
            <a:r>
              <a:rPr lang="en-GB" dirty="0" smtClean="0">
                <a:hlinkClick r:id="rId3"/>
              </a:rPr>
              <a:t>/</a:t>
            </a:r>
            <a:endParaRPr lang="en-GB" dirty="0" smtClean="0"/>
          </a:p>
          <a:p>
            <a:pPr lvl="1"/>
            <a:r>
              <a:rPr lang="en-GB" dirty="0"/>
              <a:t>NERC: </a:t>
            </a:r>
            <a:r>
              <a:rPr lang="en-GB" dirty="0">
                <a:hlinkClick r:id="rId4"/>
              </a:rPr>
              <a:t>http://www.nerc.ac.uk/innovation/together/benefits</a:t>
            </a:r>
            <a:r>
              <a:rPr lang="en-GB" dirty="0" smtClean="0">
                <a:hlinkClick r:id="rId4"/>
              </a:rPr>
              <a:t>/</a:t>
            </a:r>
            <a:r>
              <a:rPr lang="en-GB" dirty="0" smtClean="0"/>
              <a:t> </a:t>
            </a:r>
            <a:endParaRPr lang="en-GB" dirty="0"/>
          </a:p>
          <a:p>
            <a:pPr lvl="1"/>
            <a:r>
              <a:rPr lang="en-GB" dirty="0"/>
              <a:t>REF: </a:t>
            </a:r>
            <a:r>
              <a:rPr lang="en-GB" dirty="0">
                <a:hlinkClick r:id="rId5"/>
              </a:rPr>
              <a:t>http://</a:t>
            </a:r>
            <a:r>
              <a:rPr lang="en-GB" dirty="0" smtClean="0">
                <a:hlinkClick r:id="rId5"/>
              </a:rPr>
              <a:t>results.ref.ac.uk/DownloadSubmissions/SelectUoa</a:t>
            </a:r>
            <a:endParaRPr lang="en-GB" dirty="0" smtClean="0"/>
          </a:p>
          <a:p>
            <a:pPr lvl="1"/>
            <a:r>
              <a:rPr lang="en-GB" dirty="0" err="1" smtClean="0"/>
              <a:t>UoR</a:t>
            </a:r>
            <a:r>
              <a:rPr lang="en-GB" dirty="0" smtClean="0"/>
              <a:t>: INSERT LINK</a:t>
            </a:r>
          </a:p>
          <a:p>
            <a:pPr lvl="1"/>
            <a:endParaRPr lang="en-GB" dirty="0" smtClean="0"/>
          </a:p>
          <a:p>
            <a:r>
              <a:rPr lang="en-GB" dirty="0" smtClean="0"/>
              <a:t>There is also a searchable database of REF case studies available at the following link:</a:t>
            </a:r>
          </a:p>
          <a:p>
            <a:pPr lvl="1"/>
            <a:r>
              <a:rPr lang="en-GB" dirty="0">
                <a:hlinkClick r:id="rId6"/>
              </a:rPr>
              <a:t>http://impact.ref.ac.uk/CaseStudies</a:t>
            </a:r>
            <a:r>
              <a:rPr lang="en-GB" dirty="0" smtClean="0">
                <a:hlinkClick r:id="rId6"/>
              </a:rPr>
              <a:t>/</a:t>
            </a:r>
            <a:endParaRPr lang="en-GB" dirty="0" smtClean="0"/>
          </a:p>
          <a:p>
            <a:pPr lvl="1"/>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10</a:t>
            </a:fld>
            <a:endParaRPr lang="en-GB" altLang="en-US"/>
          </a:p>
        </p:txBody>
      </p:sp>
    </p:spTree>
    <p:extLst>
      <p:ext uri="{BB962C8B-B14F-4D97-AF65-F5344CB8AC3E}">
        <p14:creationId xmlns:p14="http://schemas.microsoft.com/office/powerpoint/2010/main" val="16557544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Information</a:t>
            </a:r>
            <a:endParaRPr lang="en-GB" dirty="0"/>
          </a:p>
        </p:txBody>
      </p:sp>
      <p:sp>
        <p:nvSpPr>
          <p:cNvPr id="3" name="Content Placeholder 2"/>
          <p:cNvSpPr>
            <a:spLocks noGrp="1"/>
          </p:cNvSpPr>
          <p:nvPr>
            <p:ph idx="1"/>
          </p:nvPr>
        </p:nvSpPr>
        <p:spPr/>
        <p:txBody>
          <a:bodyPr/>
          <a:lstStyle/>
          <a:p>
            <a:r>
              <a:rPr lang="en-GB" dirty="0" smtClean="0"/>
              <a:t>For further information contact:</a:t>
            </a:r>
          </a:p>
          <a:p>
            <a:pPr lvl="1"/>
            <a:r>
              <a:rPr lang="en-GB" dirty="0" smtClean="0"/>
              <a:t>Anthony Atkin (Research Impact Manager)</a:t>
            </a:r>
          </a:p>
          <a:p>
            <a:pPr lvl="2"/>
            <a:r>
              <a:rPr lang="en-GB" dirty="0" smtClean="0">
                <a:hlinkClick r:id="rId2"/>
              </a:rPr>
              <a:t>a.atkin@reading.ac.uk</a:t>
            </a:r>
            <a:endParaRPr lang="en-GB" dirty="0" smtClean="0"/>
          </a:p>
          <a:p>
            <a:pPr lvl="2"/>
            <a:r>
              <a:rPr lang="en-GB" dirty="0" smtClean="0">
                <a:hlinkClick r:id="rId3"/>
              </a:rPr>
              <a:t>impact@reading.ac.uk</a:t>
            </a:r>
            <a:endParaRPr lang="en-GB" dirty="0" smtClean="0"/>
          </a:p>
          <a:p>
            <a:pPr lvl="2"/>
            <a:r>
              <a:rPr lang="en-GB" dirty="0" smtClean="0"/>
              <a:t>0118 378 7411</a:t>
            </a:r>
          </a:p>
          <a:p>
            <a:pPr lvl="1"/>
            <a:endParaRPr lang="en-GB" dirty="0" smtClean="0"/>
          </a:p>
          <a:p>
            <a:endParaRPr lang="en-GB" dirty="0" smtClean="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11</a:t>
            </a:fld>
            <a:endParaRPr lang="en-GB" altLang="en-US"/>
          </a:p>
        </p:txBody>
      </p:sp>
    </p:spTree>
    <p:extLst>
      <p:ext uri="{BB962C8B-B14F-4D97-AF65-F5344CB8AC3E}">
        <p14:creationId xmlns:p14="http://schemas.microsoft.com/office/powerpoint/2010/main" val="11686356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Categories of Impact</a:t>
            </a:r>
            <a:endParaRPr lang="en-GB" dirty="0"/>
          </a:p>
        </p:txBody>
      </p:sp>
      <p:sp>
        <p:nvSpPr>
          <p:cNvPr id="3" name="Content Placeholder 2"/>
          <p:cNvSpPr>
            <a:spLocks noGrp="1"/>
          </p:cNvSpPr>
          <p:nvPr>
            <p:ph idx="1"/>
          </p:nvPr>
        </p:nvSpPr>
        <p:spPr/>
        <p:txBody>
          <a:bodyPr/>
          <a:lstStyle/>
          <a:p>
            <a:r>
              <a:rPr lang="en-GB" dirty="0" smtClean="0"/>
              <a:t>Research in the </a:t>
            </a:r>
            <a:r>
              <a:rPr lang="en-GB" dirty="0" smtClean="0"/>
              <a:t>Physical Sciences </a:t>
            </a:r>
            <a:r>
              <a:rPr lang="en-GB" dirty="0" smtClean="0"/>
              <a:t>can have an impact on a number of areas including impacts on:</a:t>
            </a:r>
          </a:p>
          <a:p>
            <a:pPr lvl="1"/>
            <a:r>
              <a:rPr lang="en-GB" dirty="0" smtClean="0"/>
              <a:t>The economy</a:t>
            </a:r>
          </a:p>
          <a:p>
            <a:pPr lvl="1"/>
            <a:r>
              <a:rPr lang="en-GB" dirty="0" smtClean="0"/>
              <a:t>Public policy and service</a:t>
            </a:r>
          </a:p>
          <a:p>
            <a:pPr lvl="1"/>
            <a:r>
              <a:rPr lang="en-GB" dirty="0" smtClean="0"/>
              <a:t>Society, culture and creativity</a:t>
            </a:r>
          </a:p>
          <a:p>
            <a:pPr lvl="1"/>
            <a:r>
              <a:rPr lang="en-GB" dirty="0" smtClean="0"/>
              <a:t>Health</a:t>
            </a:r>
          </a:p>
          <a:p>
            <a:pPr lvl="1"/>
            <a:r>
              <a:rPr lang="en-GB" dirty="0" smtClean="0"/>
              <a:t>Practitioners and professional services</a:t>
            </a:r>
          </a:p>
          <a:p>
            <a:pPr lvl="1"/>
            <a:r>
              <a:rPr lang="en-GB" dirty="0" smtClean="0"/>
              <a:t>The environment</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a:t>
            </a:fld>
            <a:endParaRPr lang="en-GB" altLang="en-US"/>
          </a:p>
        </p:txBody>
      </p:sp>
    </p:spTree>
    <p:extLst>
      <p:ext uri="{BB962C8B-B14F-4D97-AF65-F5344CB8AC3E}">
        <p14:creationId xmlns:p14="http://schemas.microsoft.com/office/powerpoint/2010/main" val="30562027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CAE96E1-FE19-476C-9CF0-3BB4903735D9}" type="slidenum">
              <a:rPr lang="en-GB" altLang="en-US" smtClean="0"/>
              <a:pPr/>
              <a:t>3</a:t>
            </a:fld>
            <a:endParaRPr lang="en-GB" altLang="en-US"/>
          </a:p>
        </p:txBody>
      </p:sp>
      <p:sp>
        <p:nvSpPr>
          <p:cNvPr id="4" name="Title 3"/>
          <p:cNvSpPr>
            <a:spLocks noGrp="1"/>
          </p:cNvSpPr>
          <p:nvPr>
            <p:ph type="title"/>
          </p:nvPr>
        </p:nvSpPr>
        <p:spPr/>
        <p:txBody>
          <a:bodyPr/>
          <a:lstStyle/>
          <a:p>
            <a:r>
              <a:rPr lang="en-GB" dirty="0" smtClean="0"/>
              <a:t>Physical Sciences</a:t>
            </a:r>
            <a:endParaRPr lang="en-GB" dirty="0"/>
          </a:p>
        </p:txBody>
      </p:sp>
      <p:sp>
        <p:nvSpPr>
          <p:cNvPr id="5" name="Content Placeholder 4"/>
          <p:cNvSpPr>
            <a:spLocks noGrp="1"/>
          </p:cNvSpPr>
          <p:nvPr>
            <p:ph idx="1"/>
          </p:nvPr>
        </p:nvSpPr>
        <p:spPr/>
        <p:txBody>
          <a:bodyPr/>
          <a:lstStyle/>
          <a:p>
            <a:r>
              <a:rPr lang="en-GB" dirty="0" smtClean="0"/>
              <a:t>The following slides give examples of impacts for the </a:t>
            </a:r>
            <a:r>
              <a:rPr lang="en-GB" dirty="0" smtClean="0"/>
              <a:t>Physical Sciences </a:t>
            </a:r>
            <a:r>
              <a:rPr lang="en-GB" dirty="0" smtClean="0"/>
              <a:t>for each category of Impact</a:t>
            </a:r>
          </a:p>
          <a:p>
            <a:r>
              <a:rPr lang="en-GB" i="1" dirty="0" smtClean="0"/>
              <a:t>Exercise: identify from the following lists  impacts relevant to your research</a:t>
            </a:r>
            <a:endParaRPr lang="en-GB" i="1" dirty="0"/>
          </a:p>
        </p:txBody>
      </p:sp>
      <p:pic>
        <p:nvPicPr>
          <p:cNvPr id="1026" name="Picture 2" descr="View of molecular structure"/>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1148" r="114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87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Economy</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smtClean="0">
                <a:solidFill>
                  <a:schemeClr val="bg1"/>
                </a:solidFill>
              </a:rPr>
              <a:t>Impacts </a:t>
            </a:r>
            <a:r>
              <a:rPr lang="en-GB" sz="1600" dirty="0">
                <a:solidFill>
                  <a:schemeClr val="bg1"/>
                </a:solidFill>
              </a:rPr>
              <a:t>where the beneficiaries may include businesses, either new or established, or other types of organisation which undertake activity that may create wealth</a:t>
            </a:r>
            <a:endParaRPr lang="en-GB" dirty="0" smtClean="0">
              <a:solidFill>
                <a:schemeClr val="bg1"/>
              </a:solidFill>
            </a:endParaRPr>
          </a:p>
          <a:p>
            <a:pPr lvl="1"/>
            <a:endParaRPr lang="en-GB"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4</a:t>
            </a:fld>
            <a:endParaRPr lang="en-GB" altLang="en-US"/>
          </a:p>
        </p:txBody>
      </p:sp>
      <p:sp>
        <p:nvSpPr>
          <p:cNvPr id="8" name="Rectangle 7"/>
          <p:cNvSpPr/>
          <p:nvPr/>
        </p:nvSpPr>
        <p:spPr>
          <a:xfrm>
            <a:off x="3059832" y="2204864"/>
            <a:ext cx="5796136" cy="4385816"/>
          </a:xfrm>
          <a:prstGeom prst="rect">
            <a:avLst/>
          </a:prstGeom>
        </p:spPr>
        <p:txBody>
          <a:bodyPr wrap="square">
            <a:spAutoFit/>
          </a:bodyPr>
          <a:lstStyle/>
          <a:p>
            <a:pPr marL="171450" indent="-171450">
              <a:buFont typeface="Arial" panose="020B0604020202020204" pitchFamily="34" charset="0"/>
              <a:buChar char="•"/>
            </a:pPr>
            <a:r>
              <a:rPr lang="en-GB" sz="1400" dirty="0"/>
              <a:t>The performance of an existing business has been improved through the introduction of new, or the improvement of existing, products, processes or services; the adoption of new, updated or enhanced technical standards and/or protocols; or the enhancement of strategy, operations or management </a:t>
            </a:r>
            <a:r>
              <a:rPr lang="en-GB" sz="1400" dirty="0" smtClean="0"/>
              <a:t>practices</a:t>
            </a:r>
          </a:p>
          <a:p>
            <a:pPr marL="171450" indent="-171450">
              <a:buFont typeface="Arial" panose="020B0604020202020204" pitchFamily="34" charset="0"/>
              <a:buChar char="•"/>
            </a:pPr>
            <a:r>
              <a:rPr lang="en-GB" sz="1400" dirty="0"/>
              <a:t>A spin-out or new business has been created, established its viability, or generated revenue or </a:t>
            </a:r>
            <a:r>
              <a:rPr lang="en-GB" sz="1400" dirty="0" smtClean="0"/>
              <a:t>profits</a:t>
            </a:r>
          </a:p>
          <a:p>
            <a:pPr marL="171450" indent="-171450">
              <a:buFont typeface="Arial" panose="020B0604020202020204" pitchFamily="34" charset="0"/>
              <a:buChar char="•"/>
            </a:pPr>
            <a:r>
              <a:rPr lang="en-GB" sz="1400" dirty="0"/>
              <a:t>A new business sector or activity has been </a:t>
            </a:r>
            <a:r>
              <a:rPr lang="en-GB" sz="1400" dirty="0" smtClean="0"/>
              <a:t>created</a:t>
            </a:r>
          </a:p>
          <a:p>
            <a:pPr marL="171450" indent="-171450">
              <a:buFont typeface="Arial" panose="020B0604020202020204" pitchFamily="34" charset="0"/>
              <a:buChar char="•"/>
            </a:pPr>
            <a:r>
              <a:rPr lang="en-GB" sz="1400" dirty="0"/>
              <a:t>A business or sector has adopted a new or significantly changed technology or process, including through acquisition and/or joint </a:t>
            </a:r>
            <a:r>
              <a:rPr lang="en-GB" sz="1400" dirty="0" smtClean="0"/>
              <a:t>venture</a:t>
            </a:r>
          </a:p>
          <a:p>
            <a:pPr marL="171450" indent="-171450">
              <a:buFont typeface="Arial" panose="020B0604020202020204" pitchFamily="34" charset="0"/>
              <a:buChar char="•"/>
            </a:pPr>
            <a:r>
              <a:rPr lang="en-GB" sz="1400" dirty="0"/>
              <a:t>Performance has been improved, or new or changed technologies or processes adopted, in companies or other organisations through highly skilled people having taken up specialist roles that draw on their research, or through the provision of consultancy or training that draws on their </a:t>
            </a:r>
            <a:r>
              <a:rPr lang="en-GB" sz="1400" dirty="0" smtClean="0"/>
              <a:t>research</a:t>
            </a:r>
          </a:p>
          <a:p>
            <a:pPr marL="171450" indent="-171450">
              <a:buFont typeface="Arial" panose="020B0604020202020204" pitchFamily="34" charset="0"/>
              <a:buChar char="•"/>
            </a:pPr>
            <a:r>
              <a:rPr lang="en-GB" sz="1400" dirty="0"/>
              <a:t>Potential future losses have been mitigated by improved methods of risk assessment and management in safety or security critical situations</a:t>
            </a:r>
          </a:p>
          <a:p>
            <a:pPr marL="171450" indent="-171450">
              <a:buFont typeface="Arial" panose="020B0604020202020204" pitchFamily="34" charset="0"/>
              <a:buChar char="•"/>
            </a:pPr>
            <a:endParaRPr lang="en-GB" sz="1300" dirty="0"/>
          </a:p>
        </p:txBody>
      </p:sp>
      <p:sp>
        <p:nvSpPr>
          <p:cNvPr id="9" name="TextBox 8"/>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10" name="Rectangle 9"/>
          <p:cNvSpPr/>
          <p:nvPr/>
        </p:nvSpPr>
        <p:spPr>
          <a:xfrm>
            <a:off x="3311860" y="6351131"/>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21237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policy and service</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a:solidFill>
                  <a:schemeClr val="bg1"/>
                </a:solidFill>
              </a:rPr>
              <a:t>Impacts where the beneficiaries may include government, non-governmental organisations (NGOs), charities and public sector organisations and society, either as a whole or groups of individuals in society</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5</a:t>
            </a:fld>
            <a:endParaRPr lang="en-GB" altLang="en-US"/>
          </a:p>
        </p:txBody>
      </p:sp>
      <p:sp>
        <p:nvSpPr>
          <p:cNvPr id="8" name="Rectangle 7"/>
          <p:cNvSpPr/>
          <p:nvPr/>
        </p:nvSpPr>
        <p:spPr>
          <a:xfrm>
            <a:off x="3059832" y="2204864"/>
            <a:ext cx="5796136" cy="3108543"/>
          </a:xfrm>
          <a:prstGeom prst="rect">
            <a:avLst/>
          </a:prstGeom>
        </p:spPr>
        <p:txBody>
          <a:bodyPr wrap="square">
            <a:spAutoFit/>
          </a:bodyPr>
          <a:lstStyle/>
          <a:p>
            <a:pPr marL="285750" indent="-285750">
              <a:buFont typeface="Arial" panose="020B0604020202020204" pitchFamily="34" charset="0"/>
              <a:buChar char="•"/>
            </a:pPr>
            <a:r>
              <a:rPr lang="en-GB" sz="1400" dirty="0"/>
              <a:t>A policy has been implemented (including those realised through changes to legislation) or the delivery of a public service has </a:t>
            </a:r>
            <a:r>
              <a:rPr lang="en-GB" sz="1400" dirty="0" smtClean="0"/>
              <a:t>changed</a:t>
            </a:r>
          </a:p>
          <a:p>
            <a:pPr marL="285750" indent="-285750">
              <a:buFont typeface="Arial" panose="020B0604020202020204" pitchFamily="34" charset="0"/>
              <a:buChar char="•"/>
            </a:pPr>
            <a:r>
              <a:rPr lang="en-GB" sz="1400" dirty="0"/>
              <a:t>(Sections </a:t>
            </a:r>
            <a:r>
              <a:rPr lang="en-GB" sz="1400" dirty="0" smtClean="0"/>
              <a:t>of) </a:t>
            </a:r>
            <a:r>
              <a:rPr lang="en-GB" sz="1400" dirty="0"/>
              <a:t>the public have benefited from public service </a:t>
            </a:r>
            <a:r>
              <a:rPr lang="en-GB" sz="1400" dirty="0" smtClean="0"/>
              <a:t>improvements</a:t>
            </a:r>
          </a:p>
          <a:p>
            <a:pPr marL="285750" indent="-285750">
              <a:buFont typeface="Arial" panose="020B0604020202020204" pitchFamily="34" charset="0"/>
              <a:buChar char="•"/>
            </a:pPr>
            <a:r>
              <a:rPr lang="en-GB" sz="1400" dirty="0"/>
              <a:t>In delivering a public service, a new technology or process has been adopted or an existing technology or process </a:t>
            </a:r>
            <a:r>
              <a:rPr lang="en-GB" sz="1400" dirty="0" smtClean="0"/>
              <a:t>improved</a:t>
            </a:r>
          </a:p>
          <a:p>
            <a:pPr marL="285750" indent="-285750">
              <a:buFont typeface="Arial" panose="020B0604020202020204" pitchFamily="34" charset="0"/>
              <a:buChar char="•"/>
            </a:pPr>
            <a:r>
              <a:rPr lang="en-GB" sz="1400" dirty="0"/>
              <a:t>Policy debate has been stimulated or informed by research </a:t>
            </a:r>
            <a:r>
              <a:rPr lang="en-GB" sz="1400" dirty="0" smtClean="0"/>
              <a:t>evidence</a:t>
            </a:r>
          </a:p>
          <a:p>
            <a:pPr marL="285750" indent="-285750">
              <a:buFont typeface="Arial" panose="020B0604020202020204" pitchFamily="34" charset="0"/>
              <a:buChar char="•"/>
            </a:pPr>
            <a:r>
              <a:rPr lang="en-GB" sz="1400" dirty="0"/>
              <a:t>Policy decisions or changes to legislation, regulations or guidelines have been informed by research </a:t>
            </a:r>
            <a:r>
              <a:rPr lang="en-GB" sz="1400" dirty="0" smtClean="0"/>
              <a:t>evidence</a:t>
            </a:r>
          </a:p>
          <a:p>
            <a:pPr marL="285750" indent="-285750">
              <a:buFont typeface="Arial" panose="020B0604020202020204" pitchFamily="34" charset="0"/>
              <a:buChar char="•"/>
            </a:pPr>
            <a:r>
              <a:rPr lang="en-GB" sz="1400" dirty="0"/>
              <a:t>Changes to education or the school curriculum have been informed by </a:t>
            </a:r>
            <a:r>
              <a:rPr lang="en-GB" sz="1400" dirty="0" smtClean="0"/>
              <a:t>research</a:t>
            </a:r>
          </a:p>
          <a:p>
            <a:pPr marL="285750" indent="-285750">
              <a:buFont typeface="Arial" panose="020B0604020202020204" pitchFamily="34" charset="0"/>
              <a:buChar char="•"/>
            </a:pPr>
            <a:r>
              <a:rPr lang="en-GB" sz="1400" dirty="0"/>
              <a:t>Risks to the security of nation states have green </a:t>
            </a:r>
            <a:r>
              <a:rPr lang="en-GB" sz="1400" dirty="0" smtClean="0"/>
              <a:t>reduced</a:t>
            </a:r>
          </a:p>
          <a:p>
            <a:pPr marL="285750" indent="-285750">
              <a:buFont typeface="Arial" panose="020B0604020202020204" pitchFamily="34" charset="0"/>
              <a:buChar char="•"/>
            </a:pPr>
            <a:r>
              <a:rPr lang="en-GB" sz="1400" dirty="0"/>
              <a:t>The development of policies and services of benefit to the developing world has been informed by research</a:t>
            </a:r>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7" name="Rectangle 6"/>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158677627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Society, culture and creativity</a:t>
            </a:r>
            <a:endParaRPr lang="en-GB" sz="3600"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dirty="0" smtClean="0">
              <a:solidFill>
                <a:schemeClr val="bg1"/>
              </a:solidFill>
            </a:endParaRPr>
          </a:p>
          <a:p>
            <a:r>
              <a:rPr lang="en-GB" sz="1600" dirty="0">
                <a:solidFill>
                  <a:schemeClr val="bg1"/>
                </a:solidFill>
              </a:rPr>
              <a:t>Impacts where the beneficiaries may include individuals, groups of individuals, organisations or communities whose knowledge, behaviours, creative practices and other activity have been influenced</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6</a:t>
            </a:fld>
            <a:endParaRPr lang="en-GB" altLang="en-US"/>
          </a:p>
        </p:txBody>
      </p:sp>
      <p:sp>
        <p:nvSpPr>
          <p:cNvPr id="8" name="Rectangle 7"/>
          <p:cNvSpPr/>
          <p:nvPr/>
        </p:nvSpPr>
        <p:spPr>
          <a:xfrm>
            <a:off x="3059832" y="2204864"/>
            <a:ext cx="5796136" cy="2246769"/>
          </a:xfrm>
          <a:prstGeom prst="rect">
            <a:avLst/>
          </a:prstGeom>
        </p:spPr>
        <p:txBody>
          <a:bodyPr wrap="square">
            <a:spAutoFit/>
          </a:bodyPr>
          <a:lstStyle/>
          <a:p>
            <a:pPr marL="285750" indent="-285750">
              <a:buFont typeface="Arial" panose="020B0604020202020204" pitchFamily="34" charset="0"/>
              <a:buChar char="•"/>
            </a:pPr>
            <a:r>
              <a:rPr lang="en-GB" sz="1400" dirty="0"/>
              <a:t>Public discourse has been stimulated or informed by </a:t>
            </a:r>
            <a:r>
              <a:rPr lang="en-GB" sz="1400" dirty="0" smtClean="0"/>
              <a:t>research</a:t>
            </a:r>
          </a:p>
          <a:p>
            <a:pPr marL="285750" indent="-285750">
              <a:buFont typeface="Arial" panose="020B0604020202020204" pitchFamily="34" charset="0"/>
              <a:buChar char="•"/>
            </a:pPr>
            <a:r>
              <a:rPr lang="en-GB" sz="1400" dirty="0"/>
              <a:t>Public interest and engagement in science and engineering has been stimulated, including through the enhancement of science and engineering-related education in </a:t>
            </a:r>
            <a:r>
              <a:rPr lang="en-GB" sz="1400" dirty="0" smtClean="0"/>
              <a:t>schools</a:t>
            </a:r>
          </a:p>
          <a:p>
            <a:pPr marL="285750" indent="-285750">
              <a:buFont typeface="Arial" panose="020B0604020202020204" pitchFamily="34" charset="0"/>
              <a:buChar char="•"/>
            </a:pPr>
            <a:r>
              <a:rPr lang="en-GB" sz="1400" dirty="0"/>
              <a:t>The awareness, attitudes or understanding of (sections of) the public have been informed, and their ability to make informed decisions on issues improved by engaging them with </a:t>
            </a:r>
            <a:r>
              <a:rPr lang="en-GB" sz="1400" dirty="0" smtClean="0"/>
              <a:t>research</a:t>
            </a:r>
          </a:p>
          <a:p>
            <a:pPr marL="285750" indent="-285750">
              <a:buFont typeface="Arial" panose="020B0604020202020204" pitchFamily="34" charset="0"/>
              <a:buChar char="•"/>
            </a:pPr>
            <a:r>
              <a:rPr lang="en-GB" sz="1400" dirty="0"/>
              <a:t>The work of an NGO , charitable or other organisation has been influenced by the </a:t>
            </a:r>
            <a:r>
              <a:rPr lang="en-GB" sz="1400" dirty="0" smtClean="0"/>
              <a:t>research</a:t>
            </a:r>
          </a:p>
          <a:p>
            <a:pPr marL="285750" indent="-285750">
              <a:buFont typeface="Arial" panose="020B0604020202020204" pitchFamily="34" charset="0"/>
              <a:buChar char="•"/>
            </a:pPr>
            <a:r>
              <a:rPr lang="en-GB" sz="1400" dirty="0"/>
              <a:t>Research has contributed to community regeneration</a:t>
            </a:r>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7" name="Rectangle 6"/>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5663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a:solidFill>
                  <a:schemeClr val="bg1"/>
                </a:solidFill>
              </a:rPr>
              <a:t>Impacts where the beneficiaries may include individuals (including groups of individuals) whose health outcomes have been improved or whose quality of life has been enhanced (or potential harm mitigated) through the application of enhanced healthcare for individuals or public health activities</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7</a:t>
            </a:fld>
            <a:endParaRPr lang="en-GB" altLang="en-US"/>
          </a:p>
        </p:txBody>
      </p:sp>
      <p:sp>
        <p:nvSpPr>
          <p:cNvPr id="8" name="Rectangle 7"/>
          <p:cNvSpPr/>
          <p:nvPr/>
        </p:nvSpPr>
        <p:spPr>
          <a:xfrm>
            <a:off x="3059832" y="2204864"/>
            <a:ext cx="5796136" cy="3323987"/>
          </a:xfrm>
          <a:prstGeom prst="rect">
            <a:avLst/>
          </a:prstGeom>
        </p:spPr>
        <p:txBody>
          <a:bodyPr wrap="square">
            <a:spAutoFit/>
          </a:bodyPr>
          <a:lstStyle/>
          <a:p>
            <a:pPr marL="285750" indent="-285750">
              <a:buFont typeface="Arial" panose="020B0604020202020204" pitchFamily="34" charset="0"/>
              <a:buChar char="•"/>
            </a:pPr>
            <a:r>
              <a:rPr lang="en-GB" sz="1400" dirty="0"/>
              <a:t>A new drug, treatment or therapy, diagnostic or medical technology has been developed, trialled with patients, or </a:t>
            </a:r>
            <a:r>
              <a:rPr lang="en-GB" sz="1400" dirty="0" smtClean="0"/>
              <a:t>adopted</a:t>
            </a:r>
          </a:p>
          <a:p>
            <a:pPr marL="285750" indent="-285750">
              <a:buFont typeface="Arial" panose="020B0604020202020204" pitchFamily="34" charset="0"/>
              <a:buChar char="•"/>
            </a:pPr>
            <a:r>
              <a:rPr lang="en-GB" sz="1400" dirty="0"/>
              <a:t>Patient health outcomes have improved through, for example, the availability of new drug, treatment or therapy, diagnostic or medical technology, changes to patient care practices, or changes to clinical or healthcare </a:t>
            </a:r>
            <a:r>
              <a:rPr lang="en-GB" sz="1400" dirty="0" smtClean="0"/>
              <a:t>guidelines</a:t>
            </a:r>
          </a:p>
          <a:p>
            <a:pPr marL="285750" indent="-285750">
              <a:buFont typeface="Arial" panose="020B0604020202020204" pitchFamily="34" charset="0"/>
              <a:buChar char="•"/>
            </a:pPr>
            <a:r>
              <a:rPr lang="en-GB" sz="1400" dirty="0"/>
              <a:t>Public health and quality of life has been enhanced through, for example, enhanced public awareness of a health risk, enhanced disease prevention or, in developing countries, improved water quality or access to </a:t>
            </a:r>
            <a:r>
              <a:rPr lang="en-GB" sz="1400" dirty="0" smtClean="0"/>
              <a:t>healthcare</a:t>
            </a:r>
          </a:p>
          <a:p>
            <a:pPr marL="285750" indent="-285750">
              <a:buFont typeface="Arial" panose="020B0604020202020204" pitchFamily="34" charset="0"/>
              <a:buChar char="•"/>
            </a:pPr>
            <a:r>
              <a:rPr lang="en-GB" sz="1400" dirty="0"/>
              <a:t>Decisions by a health service or regulatory authority have been informed by </a:t>
            </a:r>
            <a:r>
              <a:rPr lang="en-GB" sz="1400" dirty="0" smtClean="0"/>
              <a:t>research</a:t>
            </a:r>
          </a:p>
          <a:p>
            <a:pPr marL="285750" indent="-285750">
              <a:buFont typeface="Arial" panose="020B0604020202020204" pitchFamily="34" charset="0"/>
              <a:buChar char="•"/>
            </a:pPr>
            <a:r>
              <a:rPr lang="en-GB" sz="1400" dirty="0"/>
              <a:t>The costs of treatment or healthcare have </a:t>
            </a:r>
            <a:r>
              <a:rPr lang="en-GB" sz="1400" dirty="0" smtClean="0"/>
              <a:t>reduced</a:t>
            </a:r>
          </a:p>
          <a:p>
            <a:pPr marL="285750" indent="-285750">
              <a:buFont typeface="Arial" panose="020B0604020202020204" pitchFamily="34" charset="0"/>
              <a:buChar char="•"/>
            </a:pPr>
            <a:r>
              <a:rPr lang="en-GB" sz="1400" dirty="0"/>
              <a:t>Quality of life in a developed or developing county has been improved by new products or processes</a:t>
            </a:r>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9" name="Rectangle 8"/>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5663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Practitioners and Professional Services</a:t>
            </a:r>
            <a:endParaRPr lang="en-GB" sz="2800"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a:solidFill>
                  <a:schemeClr val="bg1"/>
                </a:solidFill>
              </a:rPr>
              <a:t>Impacts where beneficiaries may include organisations or individuals involved in the development of and delivery of professional services</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8</a:t>
            </a:fld>
            <a:endParaRPr lang="en-GB" altLang="en-US"/>
          </a:p>
        </p:txBody>
      </p:sp>
      <p:sp>
        <p:nvSpPr>
          <p:cNvPr id="8" name="Rectangle 7"/>
          <p:cNvSpPr/>
          <p:nvPr/>
        </p:nvSpPr>
        <p:spPr>
          <a:xfrm>
            <a:off x="3059832" y="2204864"/>
            <a:ext cx="5796136" cy="2893100"/>
          </a:xfrm>
          <a:prstGeom prst="rect">
            <a:avLst/>
          </a:prstGeom>
        </p:spPr>
        <p:txBody>
          <a:bodyPr wrap="square">
            <a:spAutoFit/>
          </a:bodyPr>
          <a:lstStyle/>
          <a:p>
            <a:pPr marL="285750" indent="-285750">
              <a:buFont typeface="Arial" panose="020B0604020202020204" pitchFamily="34" charset="0"/>
              <a:buChar char="•"/>
            </a:pPr>
            <a:r>
              <a:rPr lang="en-GB" sz="1400" dirty="0"/>
              <a:t>Changes to professional standards, guidelines or training have been informed by </a:t>
            </a:r>
            <a:r>
              <a:rPr lang="en-GB" sz="1400" dirty="0" smtClean="0"/>
              <a:t>research</a:t>
            </a:r>
          </a:p>
          <a:p>
            <a:pPr marL="285750" indent="-285750">
              <a:buFont typeface="Arial" panose="020B0604020202020204" pitchFamily="34" charset="0"/>
              <a:buChar char="•"/>
            </a:pPr>
            <a:r>
              <a:rPr lang="en-GB" sz="1400" dirty="0"/>
              <a:t>Practitioners/professionals/lawyers have used research findings in the conduct of their </a:t>
            </a:r>
            <a:r>
              <a:rPr lang="en-GB" sz="1400" dirty="0" smtClean="0"/>
              <a:t>work</a:t>
            </a:r>
          </a:p>
          <a:p>
            <a:pPr marL="285750" indent="-285750">
              <a:buFont typeface="Arial" panose="020B0604020202020204" pitchFamily="34" charset="0"/>
              <a:buChar char="•"/>
            </a:pPr>
            <a:r>
              <a:rPr lang="en-GB" sz="1400" dirty="0"/>
              <a:t>The quality or efficiency or productivity or a professional service has </a:t>
            </a:r>
            <a:r>
              <a:rPr lang="en-GB" sz="1400" dirty="0" smtClean="0"/>
              <a:t>improved</a:t>
            </a:r>
          </a:p>
          <a:p>
            <a:pPr marL="285750" indent="-285750">
              <a:buFont typeface="Arial" panose="020B0604020202020204" pitchFamily="34" charset="0"/>
              <a:buChar char="•"/>
            </a:pPr>
            <a:r>
              <a:rPr lang="en-GB" sz="1400" dirty="0"/>
              <a:t>Professional bodies and learned societies have used research to define best </a:t>
            </a:r>
            <a:r>
              <a:rPr lang="en-GB" sz="1400" dirty="0" smtClean="0"/>
              <a:t>practice</a:t>
            </a:r>
          </a:p>
          <a:p>
            <a:pPr marL="285750" indent="-285750">
              <a:buFont typeface="Arial" panose="020B0604020202020204" pitchFamily="34" charset="0"/>
              <a:buChar char="•"/>
            </a:pPr>
            <a:r>
              <a:rPr lang="en-GB" sz="1400" dirty="0"/>
              <a:t>Practices have changed, or new or improved processes have been adopted, in companies or other organisations, through the provision of training or </a:t>
            </a:r>
            <a:r>
              <a:rPr lang="en-GB" sz="1400" dirty="0" smtClean="0"/>
              <a:t>consultancy</a:t>
            </a:r>
          </a:p>
          <a:p>
            <a:pPr marL="285750" indent="-285750">
              <a:buFont typeface="Arial" panose="020B0604020202020204" pitchFamily="34" charset="0"/>
              <a:buChar char="•"/>
            </a:pPr>
            <a:r>
              <a:rPr lang="en-GB" sz="1400" dirty="0"/>
              <a:t>Expert and legal work or forensic methods have been informed by research</a:t>
            </a:r>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7" name="Rectangle 6"/>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56638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environment</a:t>
            </a:r>
            <a:endParaRPr lang="en-GB" dirty="0"/>
          </a:p>
        </p:txBody>
      </p:sp>
      <p:sp>
        <p:nvSpPr>
          <p:cNvPr id="3" name="Content Placeholder 2"/>
          <p:cNvSpPr>
            <a:spLocks noGrp="1"/>
          </p:cNvSpPr>
          <p:nvPr>
            <p:ph idx="1"/>
          </p:nvPr>
        </p:nvSpPr>
        <p:spPr>
          <a:xfrm>
            <a:off x="424800" y="2214000"/>
            <a:ext cx="2491016" cy="3960000"/>
          </a:xfrm>
          <a:solidFill>
            <a:srgbClr val="C00000"/>
          </a:solidFill>
        </p:spPr>
        <p:txBody>
          <a:bodyPr/>
          <a:lstStyle/>
          <a:p>
            <a:endParaRPr lang="en-GB" sz="1600" dirty="0" smtClean="0">
              <a:solidFill>
                <a:schemeClr val="bg1"/>
              </a:solidFill>
            </a:endParaRPr>
          </a:p>
          <a:p>
            <a:r>
              <a:rPr lang="en-GB" sz="1600" dirty="0">
                <a:solidFill>
                  <a:schemeClr val="bg1"/>
                </a:solidFill>
              </a:rPr>
              <a:t>Impacts where the key beneficiaries are the natural environment and/or the built environment, together with societies, individuals or groups of individuals who benefit as a result</a:t>
            </a:r>
            <a:endParaRPr lang="en-GB" sz="1600" b="1" dirty="0" smtClean="0">
              <a:solidFill>
                <a:schemeClr val="bg1"/>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9</a:t>
            </a:fld>
            <a:endParaRPr lang="en-GB" altLang="en-US"/>
          </a:p>
        </p:txBody>
      </p:sp>
      <p:sp>
        <p:nvSpPr>
          <p:cNvPr id="8" name="Rectangle 7"/>
          <p:cNvSpPr/>
          <p:nvPr/>
        </p:nvSpPr>
        <p:spPr>
          <a:xfrm>
            <a:off x="3059832" y="2204864"/>
            <a:ext cx="5796136" cy="3539430"/>
          </a:xfrm>
          <a:prstGeom prst="rect">
            <a:avLst/>
          </a:prstGeom>
        </p:spPr>
        <p:txBody>
          <a:bodyPr wrap="square">
            <a:spAutoFit/>
          </a:bodyPr>
          <a:lstStyle/>
          <a:p>
            <a:pPr marL="171450" indent="-171450">
              <a:buFont typeface="Arial" panose="020B0604020202020204" pitchFamily="34" charset="0"/>
              <a:buChar char="•"/>
            </a:pPr>
            <a:r>
              <a:rPr lang="en-GB" sz="1400" dirty="0"/>
              <a:t>The environment has been improved through the introduction of new products(s), process(</a:t>
            </a:r>
            <a:r>
              <a:rPr lang="en-GB" sz="1400" dirty="0" err="1"/>
              <a:t>es</a:t>
            </a:r>
            <a:r>
              <a:rPr lang="en-GB" sz="1400" dirty="0"/>
              <a:t>) or service(s); the improvement of existing products(s), process(</a:t>
            </a:r>
            <a:r>
              <a:rPr lang="en-GB" sz="1400" dirty="0" err="1"/>
              <a:t>es</a:t>
            </a:r>
            <a:r>
              <a:rPr lang="en-GB" sz="1400" dirty="0"/>
              <a:t>) or service(s); or the enhancement of strategy, operations or management </a:t>
            </a:r>
            <a:r>
              <a:rPr lang="en-GB" sz="1400" dirty="0" smtClean="0"/>
              <a:t>practices</a:t>
            </a:r>
          </a:p>
          <a:p>
            <a:pPr marL="171450" indent="-171450">
              <a:buFont typeface="Arial" panose="020B0604020202020204" pitchFamily="34" charset="0"/>
              <a:buChar char="•"/>
            </a:pPr>
            <a:r>
              <a:rPr lang="en-GB" sz="1400" dirty="0"/>
              <a:t>New methods, models, monitoring or techniques have been developed that have led to changes or </a:t>
            </a:r>
            <a:r>
              <a:rPr lang="en-GB" sz="1400" dirty="0" smtClean="0"/>
              <a:t>benefits</a:t>
            </a:r>
          </a:p>
          <a:p>
            <a:pPr marL="171450" indent="-171450">
              <a:buFont typeface="Arial" panose="020B0604020202020204" pitchFamily="34" charset="0"/>
              <a:buChar char="•"/>
            </a:pPr>
            <a:r>
              <a:rPr lang="en-GB" sz="1400" dirty="0"/>
              <a:t>Policy debate on the environment, environmental policy decisions or planning decisions have been stimulated or informed by research and research </a:t>
            </a:r>
            <a:r>
              <a:rPr lang="en-GB" sz="1400" dirty="0" smtClean="0"/>
              <a:t>evidence</a:t>
            </a:r>
          </a:p>
          <a:p>
            <a:pPr marL="171450" indent="-171450">
              <a:buFont typeface="Arial" panose="020B0604020202020204" pitchFamily="34" charset="0"/>
              <a:buChar char="•"/>
            </a:pPr>
            <a:r>
              <a:rPr lang="en-GB" sz="1400" dirty="0"/>
              <a:t>The management or conservation of natural resources, including energy, water and food have been influenced or </a:t>
            </a:r>
            <a:r>
              <a:rPr lang="en-GB" sz="1400" dirty="0" smtClean="0"/>
              <a:t>changed</a:t>
            </a:r>
          </a:p>
          <a:p>
            <a:pPr marL="171450" indent="-171450">
              <a:buFont typeface="Arial" panose="020B0604020202020204" pitchFamily="34" charset="0"/>
              <a:buChar char="•"/>
            </a:pPr>
            <a:r>
              <a:rPr lang="en-GB" sz="1400" dirty="0"/>
              <a:t>The management of an environmental risk or hazard has </a:t>
            </a:r>
            <a:r>
              <a:rPr lang="en-GB" sz="1400" dirty="0" smtClean="0"/>
              <a:t>changed</a:t>
            </a:r>
          </a:p>
          <a:p>
            <a:pPr marL="171450" indent="-171450">
              <a:buFont typeface="Arial" panose="020B0604020202020204" pitchFamily="34" charset="0"/>
              <a:buChar char="•"/>
            </a:pPr>
            <a:r>
              <a:rPr lang="en-GB" sz="1400" dirty="0"/>
              <a:t>The operations of a business or public service have been changed to achieve environmental (green) </a:t>
            </a:r>
            <a:r>
              <a:rPr lang="en-GB" sz="1400" dirty="0" smtClean="0"/>
              <a:t>objectives</a:t>
            </a:r>
          </a:p>
          <a:p>
            <a:pPr marL="171450" indent="-171450">
              <a:buFont typeface="Arial" panose="020B0604020202020204" pitchFamily="34" charset="0"/>
              <a:buChar char="•"/>
            </a:pPr>
            <a:r>
              <a:rPr lang="en-GB" sz="1400" dirty="0"/>
              <a:t>Direct intervention, based on research evidence, has led to reduction in carbon dioxide or other environmentally damaging emissions</a:t>
            </a:r>
            <a:endParaRPr lang="en-GB" sz="1300" b="1" dirty="0"/>
          </a:p>
        </p:txBody>
      </p:sp>
      <p:sp>
        <p:nvSpPr>
          <p:cNvPr id="6" name="TextBox 5"/>
          <p:cNvSpPr txBox="1"/>
          <p:nvPr/>
        </p:nvSpPr>
        <p:spPr>
          <a:xfrm>
            <a:off x="395536" y="918757"/>
            <a:ext cx="2520280" cy="338554"/>
          </a:xfrm>
          <a:prstGeom prst="rect">
            <a:avLst/>
          </a:prstGeom>
          <a:solidFill>
            <a:srgbClr val="C00000"/>
          </a:solidFill>
        </p:spPr>
        <p:txBody>
          <a:bodyPr wrap="square" rtlCol="0">
            <a:spAutoFit/>
          </a:bodyPr>
          <a:lstStyle/>
          <a:p>
            <a:r>
              <a:rPr lang="en-GB" sz="1600" b="1" i="1" dirty="0" smtClean="0">
                <a:solidFill>
                  <a:schemeClr val="bg1"/>
                </a:solidFill>
                <a:latin typeface="+mn-lt"/>
              </a:rPr>
              <a:t>Impacts on…</a:t>
            </a:r>
          </a:p>
        </p:txBody>
      </p:sp>
      <p:sp>
        <p:nvSpPr>
          <p:cNvPr id="7" name="Rectangle 6"/>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456638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oR-PP-Template-STANDARD-WIDTH-NO-ANIMATION-v-24">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UoR-PP-Template-STANDARD-WIDTH-NO-ANIMATION-v-24</Template>
  <TotalTime>1062</TotalTime>
  <Words>1135</Words>
  <Application>Microsoft Office PowerPoint</Application>
  <PresentationFormat>On-screen Show (4:3)</PresentationFormat>
  <Paragraphs>108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AngsanaUPC</vt:lpstr>
      <vt:lpstr>Effra</vt:lpstr>
      <vt:lpstr>Effra Heavy</vt:lpstr>
      <vt:lpstr>Effra Light</vt:lpstr>
      <vt:lpstr>Effra Bold</vt:lpstr>
      <vt:lpstr>Arial</vt:lpstr>
      <vt:lpstr>UoR-PP-Template-STANDARD-WIDTH-NO-ANIMATION-v-24</vt:lpstr>
      <vt:lpstr>Impact and the Physical Sciences</vt:lpstr>
      <vt:lpstr>Categories of Impact</vt:lpstr>
      <vt:lpstr>Physical Sciences</vt:lpstr>
      <vt:lpstr>The Economy</vt:lpstr>
      <vt:lpstr>Public policy and service</vt:lpstr>
      <vt:lpstr>Society, culture and creativity</vt:lpstr>
      <vt:lpstr>Health</vt:lpstr>
      <vt:lpstr>Practitioners and Professional Services</vt:lpstr>
      <vt:lpstr>The environment</vt:lpstr>
      <vt:lpstr>Real Impact Examples</vt:lpstr>
      <vt:lpstr>Further Information</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Impact</dc:title>
  <dc:creator>IT Services</dc:creator>
  <cp:lastModifiedBy>Tracey Elizabeth Duncombe</cp:lastModifiedBy>
  <cp:revision>35</cp:revision>
  <cp:lastPrinted>2015-03-26T09:26:52Z</cp:lastPrinted>
  <dcterms:created xsi:type="dcterms:W3CDTF">2015-03-03T08:23:15Z</dcterms:created>
  <dcterms:modified xsi:type="dcterms:W3CDTF">2016-08-05T09:18:49Z</dcterms:modified>
</cp:coreProperties>
</file>