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1"/>
  </p:sldMasterIdLst>
  <p:notesMasterIdLst>
    <p:notesMasterId r:id="rId13"/>
  </p:notesMasterIdLst>
  <p:handoutMasterIdLst>
    <p:handoutMasterId r:id="rId14"/>
  </p:handoutMasterIdLst>
  <p:sldIdLst>
    <p:sldId id="265" r:id="rId2"/>
    <p:sldId id="283" r:id="rId3"/>
    <p:sldId id="293" r:id="rId4"/>
    <p:sldId id="284" r:id="rId5"/>
    <p:sldId id="285" r:id="rId6"/>
    <p:sldId id="286" r:id="rId7"/>
    <p:sldId id="287" r:id="rId8"/>
    <p:sldId id="288" r:id="rId9"/>
    <p:sldId id="289" r:id="rId10"/>
    <p:sldId id="294" r:id="rId11"/>
    <p:sldId id="282" r:id="rId12"/>
  </p:sldIdLst>
  <p:sldSz cx="9144000" cy="6858000" type="screen4x3"/>
  <p:notesSz cx="6797675" cy="9926638"/>
  <p:embeddedFontLst>
    <p:embeddedFont>
      <p:font typeface="Effra Heavy" panose="020B0604020202020204" charset="0"/>
      <p:bold r:id="rId15"/>
      <p:boldItalic r:id="rId16"/>
    </p:embeddedFont>
    <p:embeddedFont>
      <p:font typeface="AngsanaUPC" panose="02020603050405020304" pitchFamily="18" charset="-34"/>
      <p:regular r:id="rId17"/>
      <p:bold r:id="rId18"/>
      <p:italic r:id="rId19"/>
      <p:boldItalic r:id="rId20"/>
    </p:embeddedFont>
    <p:embeddedFont>
      <p:font typeface="Effra Bold" panose="020B0604020202020204" charset="0"/>
      <p:bold r:id="rId21"/>
    </p:embeddedFont>
    <p:embeddedFont>
      <p:font typeface="Effra" panose="020B0604020202020204" charset="0"/>
      <p:regular r:id="rId22"/>
      <p:bold r:id="rId23"/>
      <p:italic r:id="rId24"/>
      <p:boldItalic r:id="rId25"/>
    </p:embeddedFont>
    <p:embeddedFont>
      <p:font typeface="Effra Light" panose="020B0604020202020204" charset="0"/>
      <p:regular r:id="rId26"/>
      <p:italic r:id="rId27"/>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99A1"/>
    <a:srgbClr val="BF0071"/>
    <a:srgbClr val="7EAF35"/>
    <a:srgbClr val="F3F3F3"/>
    <a:srgbClr val="F0F0F0"/>
    <a:srgbClr val="EEEEEE"/>
    <a:srgbClr val="FDFD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4" autoAdjust="0"/>
    <p:restoredTop sz="95990" autoAdjust="0"/>
  </p:normalViewPr>
  <p:slideViewPr>
    <p:cSldViewPr showGuides="1">
      <p:cViewPr>
        <p:scale>
          <a:sx n="75" d="100"/>
          <a:sy n="75" d="100"/>
        </p:scale>
        <p:origin x="-1260" y="-234"/>
      </p:cViewPr>
      <p:guideLst>
        <p:guide orient="horz" pos="2160"/>
        <p:guide pos="2880"/>
      </p:guideLst>
    </p:cSldViewPr>
  </p:slideViewPr>
  <p:notesTextViewPr>
    <p:cViewPr>
      <p:scale>
        <a:sx n="100" d="100"/>
        <a:sy n="100" d="100"/>
      </p:scale>
      <p:origin x="0" y="0"/>
    </p:cViewPr>
  </p:notesTextViewPr>
  <p:notesViewPr>
    <p:cSldViewPr showGuides="1">
      <p:cViewPr varScale="1">
        <p:scale>
          <a:sx n="113" d="100"/>
          <a:sy n="113" d="100"/>
        </p:scale>
        <p:origin x="-132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2" y="1"/>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51803" y="1"/>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2" y="9429987"/>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51803" y="9429987"/>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1"/>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50198" y="1"/>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448" y="4715794"/>
            <a:ext cx="5438783" cy="4466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9222" name="Rectangle 6"/>
          <p:cNvSpPr>
            <a:spLocks noGrp="1" noChangeArrowheads="1"/>
          </p:cNvSpPr>
          <p:nvPr>
            <p:ph type="ftr" sz="quarter" idx="4"/>
          </p:nvPr>
        </p:nvSpPr>
        <p:spPr bwMode="auto">
          <a:xfrm>
            <a:off x="2" y="9428391"/>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50198" y="9428391"/>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tx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smtClean="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399838063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30716924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403731190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pPr/>
              <a:t>‹#›</a:t>
            </a:fld>
            <a:endParaRPr lang="en-GB" altLang="en-US"/>
          </a:p>
        </p:txBody>
      </p:sp>
    </p:spTree>
    <p:extLst>
      <p:ext uri="{BB962C8B-B14F-4D97-AF65-F5344CB8AC3E}">
        <p14:creationId xmlns:p14="http://schemas.microsoft.com/office/powerpoint/2010/main" val="96310441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bwMode="hidden">
          <a:xfrm>
            <a:off x="0" y="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a:p>
        </p:txBody>
      </p:sp>
      <p:sp>
        <p:nvSpPr>
          <p:cNvPr id="3083"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3084" name="Rectangle 12"/>
          <p:cNvSpPr>
            <a:spLocks noGrp="1" noChangeArrowheads="1"/>
          </p:cNvSpPr>
          <p:nvPr>
            <p:ph type="subTitle" idx="1"/>
          </p:nvPr>
        </p:nvSpPr>
        <p:spPr>
          <a:xfrm>
            <a:off x="424800" y="4653136"/>
            <a:ext cx="8280000"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smtClean="0"/>
              <a:t>Wednesday, 11 June 2014</a:t>
            </a:r>
            <a:endParaRPr lang="en-GB" dirty="0"/>
          </a:p>
        </p:txBody>
      </p:sp>
      <p:pic>
        <p:nvPicPr>
          <p:cNvPr id="32" name="Picture 5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3"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8"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smtClean="0"/>
              <a:t>Click icon to add picture. Visit www.reading.ac.uk/imagebank for more.</a:t>
            </a:r>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smtClean="0">
                <a:ln>
                  <a:noFill/>
                </a:ln>
                <a:solidFill>
                  <a:schemeClr val="bg2"/>
                </a:solidFill>
                <a:effectLst/>
                <a:uLnTx/>
                <a:uFillTx/>
                <a:latin typeface="Effra"/>
              </a:rPr>
              <a:t>Copyright University of Reading</a:t>
            </a:r>
            <a:endParaRPr kumimoji="0" lang="en-GB" sz="800" b="0" i="0" u="none" strike="noStrike" kern="0" cap="none" spc="0" normalizeH="0" baseline="0" noProof="0" dirty="0">
              <a:ln>
                <a:noFill/>
              </a:ln>
              <a:solidFill>
                <a:schemeClr val="bg2"/>
              </a:solidFill>
              <a:effectLst/>
              <a:uLnTx/>
              <a:uFillTx/>
              <a:latin typeface="Effra"/>
            </a:endParaRPr>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r>
              <a:rPr lang="en-GB" smtClean="0"/>
              <a:t>Copyright University of Reading</a:t>
            </a:r>
            <a:endParaRPr lang="en-GB" dirty="0"/>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smtClean="0"/>
              <a:t>Wednesday, 11 June 2014</a:t>
            </a:r>
            <a:endParaRPr lang="en-GB" dirty="0"/>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smtClean="0">
                <a:ln>
                  <a:noFill/>
                </a:ln>
                <a:solidFill>
                  <a:schemeClr val="bg2"/>
                </a:solidFill>
                <a:effectLst/>
                <a:uLnTx/>
                <a:uFillTx/>
                <a:latin typeface="Effra"/>
              </a:rPr>
              <a:t>Copyright University of Reading</a:t>
            </a:r>
            <a:endParaRPr kumimoji="0" lang="en-GB" sz="800" b="0" i="0" u="none" strike="noStrike" kern="0" cap="none" spc="0" normalizeH="0" baseline="0" noProof="0" dirty="0">
              <a:ln>
                <a:noFill/>
              </a:ln>
              <a:solidFill>
                <a:schemeClr val="bg2"/>
              </a:solidFill>
              <a:effectLst/>
              <a:uLnTx/>
              <a:uFillTx/>
              <a:latin typeface="Effra"/>
            </a:endParaRP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smtClean="0"/>
              <a:t>Click icon to add picture. Visit www.reading.ac.uk/imagebank for more.</a:t>
            </a:r>
          </a:p>
        </p:txBody>
      </p:sp>
    </p:spTree>
    <p:extLst>
      <p:ext uri="{BB962C8B-B14F-4D97-AF65-F5344CB8AC3E}">
        <p14:creationId xmlns:p14="http://schemas.microsoft.com/office/powerpoint/2010/main" val="2691051544"/>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Tree>
    <p:extLst>
      <p:ext uri="{BB962C8B-B14F-4D97-AF65-F5344CB8AC3E}">
        <p14:creationId xmlns:p14="http://schemas.microsoft.com/office/powerpoint/2010/main" val="249850555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64484830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bg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smtClean="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168952631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pPr/>
              <a:t>‹#›</a:t>
            </a:fld>
            <a:endParaRPr lang="en-GB" altLang="en-US" dirty="0"/>
          </a:p>
        </p:txBody>
      </p:sp>
      <p:pic>
        <p:nvPicPr>
          <p:cNvPr id="1074" name="Picture 50" descr="Device-win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tx1"/>
                </a:solidFill>
                <a:latin typeface="Effra Light" pitchFamily="34" charset="0"/>
              </a:rPr>
              <a:t>LIMITLESS </a:t>
            </a:r>
            <a:r>
              <a:rPr lang="en-GB" altLang="en-US" sz="1400" dirty="0">
                <a:solidFill>
                  <a:schemeClr val="tx1"/>
                </a:solidFill>
                <a:latin typeface="Effra Heavy" pitchFamily="34" charset="0"/>
              </a:rPr>
              <a:t>POTENTIAL</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OPPORTUNITIES</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IMPACT</a:t>
            </a:r>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705" r:id="rId3"/>
    <p:sldLayoutId id="2147483696" r:id="rId4"/>
    <p:sldLayoutId id="2147483698" r:id="rId5"/>
    <p:sldLayoutId id="2147483700" r:id="rId6"/>
    <p:sldLayoutId id="2147483701" r:id="rId7"/>
    <p:sldLayoutId id="2147483702" r:id="rId8"/>
    <p:sldLayoutId id="2147483706" r:id="rId9"/>
    <p:sldLayoutId id="2147483707" r:id="rId10"/>
    <p:sldLayoutId id="2147483708" r:id="rId11"/>
    <p:sldLayoutId id="2147483713" r:id="rId12"/>
    <p:sldLayoutId id="2147483709" r:id="rId13"/>
    <p:sldLayoutId id="2147483710" r:id="rId14"/>
    <p:sldLayoutId id="2147483711" r:id="rId15"/>
    <p:sldLayoutId id="2147483712" r:id="rId16"/>
    <p:sldLayoutId id="2147483714" r:id="rId17"/>
    <p:sldLayoutId id="2147483715" r:id="rId18"/>
    <p:sldLayoutId id="2147483716" r:id="rId19"/>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www.esrc.ac.uk/news-and-events/features-casestudies/index.aspx" TargetMode="External"/><Relationship Id="rId2" Type="http://schemas.openxmlformats.org/officeDocument/2006/relationships/hyperlink" Target="http://www.ahrc.ac.uk/What-We-Do/Strengthen-research-impact/Inform-public-policy/Case-studies/Pages/Case-studies.aspx" TargetMode="External"/><Relationship Id="rId1" Type="http://schemas.openxmlformats.org/officeDocument/2006/relationships/slideLayout" Target="../slideLayouts/slideLayout2.xml"/><Relationship Id="rId5" Type="http://schemas.openxmlformats.org/officeDocument/2006/relationships/hyperlink" Target="http://impact.ref.ac.uk/CaseStudies/" TargetMode="External"/><Relationship Id="rId4" Type="http://schemas.openxmlformats.org/officeDocument/2006/relationships/hyperlink" Target="http://results.ref.ac.uk/DownloadSubmissions/SelectUo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impact@reading.ac.uk" TargetMode="External"/><Relationship Id="rId2" Type="http://schemas.openxmlformats.org/officeDocument/2006/relationships/hyperlink" Target="mailto:a.atkin@reading.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Impact and the Social Sciences</a:t>
            </a:r>
            <a:endParaRPr lang="en-GB" dirty="0"/>
          </a:p>
        </p:txBody>
      </p:sp>
      <p:sp>
        <p:nvSpPr>
          <p:cNvPr id="3" name="Subtitle 2"/>
          <p:cNvSpPr>
            <a:spLocks noGrp="1"/>
          </p:cNvSpPr>
          <p:nvPr>
            <p:ph type="subTitle" idx="1"/>
          </p:nvPr>
        </p:nvSpPr>
        <p:spPr/>
        <p:txBody>
          <a:bodyPr/>
          <a:lstStyle/>
          <a:p>
            <a:r>
              <a:rPr lang="en-GB" dirty="0" smtClean="0"/>
              <a:t>Anthony Atkin (Research Impact Manager)</a:t>
            </a:r>
            <a:endParaRPr lang="en-GB" dirty="0"/>
          </a:p>
        </p:txBody>
      </p:sp>
      <p:sp>
        <p:nvSpPr>
          <p:cNvPr id="4" name="Slide Number Placeholder 3"/>
          <p:cNvSpPr>
            <a:spLocks noGrp="1"/>
          </p:cNvSpPr>
          <p:nvPr>
            <p:ph type="sldNum" sz="quarter" idx="4"/>
          </p:nvPr>
        </p:nvSpPr>
        <p:spPr/>
        <p:txBody>
          <a:bodyPr/>
          <a:lstStyle/>
          <a:p>
            <a:fld id="{44C01B32-D1A0-401C-8867-70456BBB1E87}" type="slidenum">
              <a:rPr lang="en-GB" altLang="en-US" smtClean="0"/>
              <a:pPr/>
              <a:t>1</a:t>
            </a:fld>
            <a:endParaRPr lang="en-GB" altLang="en-US" dirty="0"/>
          </a:p>
        </p:txBody>
      </p:sp>
      <p:sp>
        <p:nvSpPr>
          <p:cNvPr id="5" name="Text Placeholder 4"/>
          <p:cNvSpPr>
            <a:spLocks noGrp="1"/>
          </p:cNvSpPr>
          <p:nvPr>
            <p:ph type="body" sz="quarter" idx="13"/>
          </p:nvPr>
        </p:nvSpPr>
        <p:spPr>
          <a:xfrm>
            <a:off x="417512" y="0"/>
            <a:ext cx="2858344" cy="651662"/>
          </a:xfrm>
        </p:spPr>
        <p:txBody>
          <a:bodyPr/>
          <a:lstStyle/>
          <a:p>
            <a:r>
              <a:rPr lang="en-GB" dirty="0" smtClean="0"/>
              <a:t>Research and Enterprise</a:t>
            </a:r>
            <a:endParaRPr lang="en-GB" dirty="0"/>
          </a:p>
        </p:txBody>
      </p:sp>
      <p:pic>
        <p:nvPicPr>
          <p:cNvPr id="1028" name="Picture 4" descr="L19 at Dawn"/>
          <p:cNvPicPr>
            <a:picLocks noGrp="1" noChangeAspect="1" noChangeArrowheads="1"/>
          </p:cNvPicPr>
          <p:nvPr>
            <p:ph type="pic" sz="quarter" idx="16"/>
          </p:nvPr>
        </p:nvPicPr>
        <p:blipFill>
          <a:blip r:embed="rId2">
            <a:extLst>
              <a:ext uri="{28A0092B-C50C-407E-A947-70E740481C1C}">
                <a14:useLocalDpi xmlns:a14="http://schemas.microsoft.com/office/drawing/2010/main" val="0"/>
              </a:ext>
            </a:extLst>
          </a:blip>
          <a:srcRect t="12500" b="1250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6704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Real Impact Examples</a:t>
            </a:r>
            <a:endParaRPr lang="en-GB" dirty="0"/>
          </a:p>
        </p:txBody>
      </p:sp>
      <p:sp>
        <p:nvSpPr>
          <p:cNvPr id="3" name="Content Placeholder 2"/>
          <p:cNvSpPr>
            <a:spLocks noGrp="1"/>
          </p:cNvSpPr>
          <p:nvPr>
            <p:ph idx="1"/>
          </p:nvPr>
        </p:nvSpPr>
        <p:spPr/>
        <p:txBody>
          <a:bodyPr/>
          <a:lstStyle/>
          <a:p>
            <a:r>
              <a:rPr lang="en-GB" dirty="0" smtClean="0"/>
              <a:t>The following links give real examples of impact:</a:t>
            </a:r>
            <a:endParaRPr lang="en-GB" dirty="0" smtClean="0">
              <a:hlinkClick r:id="rId2"/>
            </a:endParaRPr>
          </a:p>
          <a:p>
            <a:pPr lvl="1"/>
            <a:r>
              <a:rPr lang="en-GB" dirty="0" smtClean="0"/>
              <a:t>ESRC</a:t>
            </a:r>
            <a:r>
              <a:rPr lang="en-GB" dirty="0"/>
              <a:t>: </a:t>
            </a:r>
            <a:r>
              <a:rPr lang="en-GB" dirty="0">
                <a:hlinkClick r:id="rId3"/>
              </a:rPr>
              <a:t>http://</a:t>
            </a:r>
            <a:r>
              <a:rPr lang="en-GB" dirty="0" smtClean="0">
                <a:hlinkClick r:id="rId3"/>
              </a:rPr>
              <a:t>www.esrc.ac.uk/news-and-events/features-casestudies/index.aspx</a:t>
            </a:r>
            <a:endParaRPr lang="en-GB" dirty="0" smtClean="0"/>
          </a:p>
          <a:p>
            <a:pPr lvl="1"/>
            <a:r>
              <a:rPr lang="en-GB" dirty="0" smtClean="0"/>
              <a:t>REF</a:t>
            </a:r>
            <a:r>
              <a:rPr lang="en-GB" dirty="0"/>
              <a:t>: </a:t>
            </a:r>
            <a:r>
              <a:rPr lang="en-GB" dirty="0">
                <a:hlinkClick r:id="rId4"/>
              </a:rPr>
              <a:t>http://</a:t>
            </a:r>
            <a:r>
              <a:rPr lang="en-GB" dirty="0" smtClean="0">
                <a:hlinkClick r:id="rId4"/>
              </a:rPr>
              <a:t>results.ref.ac.uk/DownloadSubmissions/SelectUoa</a:t>
            </a:r>
            <a:endParaRPr lang="en-GB" dirty="0" smtClean="0"/>
          </a:p>
          <a:p>
            <a:pPr lvl="1"/>
            <a:r>
              <a:rPr lang="en-GB" dirty="0" err="1" smtClean="0"/>
              <a:t>UoR</a:t>
            </a:r>
            <a:r>
              <a:rPr lang="en-GB" dirty="0" smtClean="0"/>
              <a:t>: INSERT LINK</a:t>
            </a:r>
          </a:p>
          <a:p>
            <a:pPr lvl="1"/>
            <a:endParaRPr lang="en-GB" dirty="0" smtClean="0"/>
          </a:p>
          <a:p>
            <a:r>
              <a:rPr lang="en-GB" dirty="0" smtClean="0"/>
              <a:t>There is also a searchable database of REF case studies available at the following link:</a:t>
            </a:r>
          </a:p>
          <a:p>
            <a:pPr lvl="1"/>
            <a:r>
              <a:rPr lang="en-GB" dirty="0">
                <a:hlinkClick r:id="rId5"/>
              </a:rPr>
              <a:t>http://impact.ref.ac.uk/CaseStudies</a:t>
            </a:r>
            <a:r>
              <a:rPr lang="en-GB" dirty="0" smtClean="0">
                <a:hlinkClick r:id="rId5"/>
              </a:rPr>
              <a:t>/</a:t>
            </a:r>
            <a:endParaRPr lang="en-GB" dirty="0" smtClean="0"/>
          </a:p>
          <a:p>
            <a:pPr lvl="1"/>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10</a:t>
            </a:fld>
            <a:endParaRPr lang="en-GB" altLang="en-US"/>
          </a:p>
        </p:txBody>
      </p:sp>
    </p:spTree>
    <p:extLst>
      <p:ext uri="{BB962C8B-B14F-4D97-AF65-F5344CB8AC3E}">
        <p14:creationId xmlns:p14="http://schemas.microsoft.com/office/powerpoint/2010/main" val="16530766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Information</a:t>
            </a:r>
            <a:endParaRPr lang="en-GB" dirty="0"/>
          </a:p>
        </p:txBody>
      </p:sp>
      <p:sp>
        <p:nvSpPr>
          <p:cNvPr id="3" name="Content Placeholder 2"/>
          <p:cNvSpPr>
            <a:spLocks noGrp="1"/>
          </p:cNvSpPr>
          <p:nvPr>
            <p:ph idx="1"/>
          </p:nvPr>
        </p:nvSpPr>
        <p:spPr/>
        <p:txBody>
          <a:bodyPr/>
          <a:lstStyle/>
          <a:p>
            <a:r>
              <a:rPr lang="en-GB" dirty="0" smtClean="0"/>
              <a:t>For further information contact:</a:t>
            </a:r>
          </a:p>
          <a:p>
            <a:pPr lvl="1"/>
            <a:r>
              <a:rPr lang="en-GB" dirty="0" smtClean="0"/>
              <a:t>Anthony Atkin (Research Impact Manager)</a:t>
            </a:r>
          </a:p>
          <a:p>
            <a:pPr lvl="2"/>
            <a:r>
              <a:rPr lang="en-GB" dirty="0" smtClean="0">
                <a:hlinkClick r:id="rId2"/>
              </a:rPr>
              <a:t>a.atkin@reading.ac.uk</a:t>
            </a:r>
            <a:endParaRPr lang="en-GB" dirty="0" smtClean="0"/>
          </a:p>
          <a:p>
            <a:pPr lvl="2"/>
            <a:r>
              <a:rPr lang="en-GB" dirty="0" smtClean="0">
                <a:hlinkClick r:id="rId3"/>
              </a:rPr>
              <a:t>impact@reading.ac.uk</a:t>
            </a:r>
            <a:endParaRPr lang="en-GB" dirty="0" smtClean="0"/>
          </a:p>
          <a:p>
            <a:pPr lvl="2"/>
            <a:r>
              <a:rPr lang="en-GB" dirty="0" smtClean="0"/>
              <a:t>0118 378 7411</a:t>
            </a:r>
          </a:p>
          <a:p>
            <a:pPr lvl="1"/>
            <a:endParaRPr lang="en-GB" dirty="0" smtClean="0"/>
          </a:p>
          <a:p>
            <a:endParaRPr lang="en-GB" dirty="0" smtClean="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11</a:t>
            </a:fld>
            <a:endParaRPr lang="en-GB" altLang="en-US"/>
          </a:p>
        </p:txBody>
      </p:sp>
    </p:spTree>
    <p:extLst>
      <p:ext uri="{BB962C8B-B14F-4D97-AF65-F5344CB8AC3E}">
        <p14:creationId xmlns:p14="http://schemas.microsoft.com/office/powerpoint/2010/main" val="11686356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Categories of Impact</a:t>
            </a:r>
            <a:endParaRPr lang="en-GB" dirty="0"/>
          </a:p>
        </p:txBody>
      </p:sp>
      <p:sp>
        <p:nvSpPr>
          <p:cNvPr id="3" name="Content Placeholder 2"/>
          <p:cNvSpPr>
            <a:spLocks noGrp="1"/>
          </p:cNvSpPr>
          <p:nvPr>
            <p:ph idx="1"/>
          </p:nvPr>
        </p:nvSpPr>
        <p:spPr/>
        <p:txBody>
          <a:bodyPr/>
          <a:lstStyle/>
          <a:p>
            <a:r>
              <a:rPr lang="en-GB" dirty="0" smtClean="0"/>
              <a:t>Research in the Social Sciences can have an impact on a number of areas including impacts on:</a:t>
            </a:r>
          </a:p>
          <a:p>
            <a:pPr lvl="1"/>
            <a:r>
              <a:rPr lang="en-GB" dirty="0" smtClean="0"/>
              <a:t>Creativity, culture and society</a:t>
            </a:r>
          </a:p>
          <a:p>
            <a:pPr lvl="1"/>
            <a:r>
              <a:rPr lang="en-GB" dirty="0" smtClean="0"/>
              <a:t>The economy, commerce, organisations</a:t>
            </a:r>
          </a:p>
          <a:p>
            <a:pPr lvl="1"/>
            <a:r>
              <a:rPr lang="en-GB" dirty="0" smtClean="0"/>
              <a:t>The environment</a:t>
            </a:r>
          </a:p>
          <a:p>
            <a:pPr lvl="1"/>
            <a:r>
              <a:rPr lang="en-GB" dirty="0" smtClean="0"/>
              <a:t>Health and welfare</a:t>
            </a:r>
          </a:p>
          <a:p>
            <a:pPr lvl="1"/>
            <a:r>
              <a:rPr lang="en-GB" dirty="0" smtClean="0"/>
              <a:t>Practitioners and professional services</a:t>
            </a:r>
          </a:p>
          <a:p>
            <a:pPr lvl="1"/>
            <a:r>
              <a:rPr lang="en-GB" dirty="0" smtClean="0"/>
              <a:t>Public policy, law and services</a:t>
            </a:r>
          </a:p>
          <a:p>
            <a:pPr lvl="1"/>
            <a:endParaRPr lang="en-GB" dirty="0" smtClean="0"/>
          </a:p>
          <a:p>
            <a:pPr marL="0" indent="0">
              <a:buNone/>
            </a:pPr>
            <a:endParaRPr lang="en-GB" dirty="0" smtClean="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a:t>
            </a:fld>
            <a:endParaRPr lang="en-GB" altLang="en-US"/>
          </a:p>
        </p:txBody>
      </p:sp>
    </p:spTree>
    <p:extLst>
      <p:ext uri="{BB962C8B-B14F-4D97-AF65-F5344CB8AC3E}">
        <p14:creationId xmlns:p14="http://schemas.microsoft.com/office/powerpoint/2010/main" val="305620275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Social sciences</a:t>
            </a:r>
            <a:endParaRPr lang="en-GB" dirty="0"/>
          </a:p>
        </p:txBody>
      </p:sp>
      <p:sp>
        <p:nvSpPr>
          <p:cNvPr id="5" name="Content Placeholder 4"/>
          <p:cNvSpPr>
            <a:spLocks noGrp="1"/>
          </p:cNvSpPr>
          <p:nvPr>
            <p:ph idx="1"/>
          </p:nvPr>
        </p:nvSpPr>
        <p:spPr/>
        <p:txBody>
          <a:bodyPr/>
          <a:lstStyle/>
          <a:p>
            <a:r>
              <a:rPr lang="en-GB" dirty="0" smtClean="0"/>
              <a:t>The following slides give examples of impacts for the Social Sciences for each category of Impact</a:t>
            </a:r>
          </a:p>
          <a:p>
            <a:r>
              <a:rPr lang="en-GB" i="1" dirty="0" smtClean="0"/>
              <a:t>Exercise: identify from the following lists  impacts relevant to your research</a:t>
            </a:r>
            <a:endParaRPr lang="en-GB" i="1" dirty="0"/>
          </a:p>
        </p:txBody>
      </p:sp>
      <p:sp>
        <p:nvSpPr>
          <p:cNvPr id="2" name="Slide Number Placeholder 1"/>
          <p:cNvSpPr>
            <a:spLocks noGrp="1"/>
          </p:cNvSpPr>
          <p:nvPr>
            <p:ph type="sldNum" sz="quarter" idx="10"/>
          </p:nvPr>
        </p:nvSpPr>
        <p:spPr/>
        <p:txBody>
          <a:bodyPr/>
          <a:lstStyle/>
          <a:p>
            <a:fld id="{8CAE96E1-FE19-476C-9CF0-3BB4903735D9}" type="slidenum">
              <a:rPr lang="en-GB" altLang="en-US" smtClean="0"/>
              <a:pPr/>
              <a:t>3</a:t>
            </a:fld>
            <a:endParaRPr lang="en-GB" altLang="en-US"/>
          </a:p>
        </p:txBody>
      </p:sp>
      <p:sp>
        <p:nvSpPr>
          <p:cNvPr id="6" name="AutoShape 4" descr="Image result for law reading un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714873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Creativity, Culture and Society</a:t>
            </a:r>
            <a:endParaRPr lang="en-GB" sz="3600" dirty="0"/>
          </a:p>
        </p:txBody>
      </p:sp>
      <p:sp>
        <p:nvSpPr>
          <p:cNvPr id="3" name="Content Placeholder 2"/>
          <p:cNvSpPr>
            <a:spLocks noGrp="1"/>
          </p:cNvSpPr>
          <p:nvPr>
            <p:ph idx="1"/>
          </p:nvPr>
        </p:nvSpPr>
        <p:spPr>
          <a:xfrm>
            <a:off x="424800" y="2214000"/>
            <a:ext cx="2491016" cy="3960000"/>
          </a:xfrm>
          <a:solidFill>
            <a:srgbClr val="C00000"/>
          </a:solidFill>
        </p:spPr>
        <p:txBody>
          <a:bodyPr/>
          <a:lstStyle/>
          <a:p>
            <a:endParaRPr lang="en-GB" sz="1600" dirty="0" smtClean="0">
              <a:solidFill>
                <a:schemeClr val="bg1"/>
              </a:solidFill>
            </a:endParaRPr>
          </a:p>
          <a:p>
            <a:r>
              <a:rPr lang="en-GB" sz="1600" dirty="0">
                <a:solidFill>
                  <a:schemeClr val="bg1"/>
                </a:solidFill>
              </a:rPr>
              <a:t>Impacts where the beneficiaries are individuals, groups of individuals, organisations or communities whose knowledge behaviours, practices, rights or duties have been influenced</a:t>
            </a:r>
            <a:endParaRPr lang="en-GB" dirty="0" smtClean="0">
              <a:solidFill>
                <a:schemeClr val="bg1"/>
              </a:solidFill>
            </a:endParaRPr>
          </a:p>
          <a:p>
            <a:pPr lvl="1"/>
            <a:endParaRPr lang="en-GB" dirty="0" smtClean="0">
              <a:solidFill>
                <a:schemeClr val="bg1"/>
              </a:solidFill>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4</a:t>
            </a:fld>
            <a:endParaRPr lang="en-GB" altLang="en-US"/>
          </a:p>
        </p:txBody>
      </p:sp>
      <p:sp>
        <p:nvSpPr>
          <p:cNvPr id="8" name="Rectangle 7"/>
          <p:cNvSpPr/>
          <p:nvPr/>
        </p:nvSpPr>
        <p:spPr>
          <a:xfrm>
            <a:off x="3059832" y="2204864"/>
            <a:ext cx="5796136" cy="3539430"/>
          </a:xfrm>
          <a:prstGeom prst="rect">
            <a:avLst/>
          </a:prstGeom>
        </p:spPr>
        <p:txBody>
          <a:bodyPr wrap="square">
            <a:spAutoFit/>
          </a:bodyPr>
          <a:lstStyle/>
          <a:p>
            <a:pPr marL="171450" indent="-171450">
              <a:buFont typeface="Arial" panose="020B0604020202020204" pitchFamily="34" charset="0"/>
              <a:buChar char="•"/>
            </a:pPr>
            <a:r>
              <a:rPr lang="en-GB" sz="1400" dirty="0"/>
              <a:t>Enhancements to heritage preservation, conservation and presentation; the latter including museum and gallery </a:t>
            </a:r>
            <a:r>
              <a:rPr lang="en-GB" sz="1400" dirty="0" smtClean="0"/>
              <a:t>exhibitions</a:t>
            </a:r>
          </a:p>
          <a:p>
            <a:pPr marL="171450" indent="-171450">
              <a:buFont typeface="Arial" panose="020B0604020202020204" pitchFamily="34" charset="0"/>
              <a:buChar char="•"/>
            </a:pPr>
            <a:r>
              <a:rPr lang="en-GB" sz="1400" dirty="0"/>
              <a:t>Production of cultural artefacts, including for example, films novels and TV </a:t>
            </a:r>
            <a:r>
              <a:rPr lang="en-GB" sz="1400" dirty="0" smtClean="0"/>
              <a:t>programmes</a:t>
            </a:r>
          </a:p>
          <a:p>
            <a:pPr marL="171450" indent="-171450">
              <a:buFont typeface="Arial" panose="020B0604020202020204" pitchFamily="34" charset="0"/>
              <a:buChar char="•"/>
            </a:pPr>
            <a:r>
              <a:rPr lang="en-GB" sz="1400" dirty="0"/>
              <a:t>Public or potential debate has been shaped or informed; this may include activity that has challenged established norms, modes of thought or </a:t>
            </a:r>
            <a:r>
              <a:rPr lang="en-GB" sz="1400" dirty="0" smtClean="0"/>
              <a:t>practices</a:t>
            </a:r>
          </a:p>
          <a:p>
            <a:pPr marL="171450" indent="-171450">
              <a:buFont typeface="Arial" panose="020B0604020202020204" pitchFamily="34" charset="0"/>
              <a:buChar char="•"/>
            </a:pPr>
            <a:r>
              <a:rPr lang="en-GB" sz="1400" dirty="0"/>
              <a:t>Improved social welfare, equality, social inclusion; improved access to justice and other opportunities (including employment and education</a:t>
            </a:r>
            <a:r>
              <a:rPr lang="en-GB" sz="1400" dirty="0" smtClean="0"/>
              <a:t>)</a:t>
            </a:r>
          </a:p>
          <a:p>
            <a:pPr marL="171450" indent="-171450">
              <a:buFont typeface="Arial" panose="020B0604020202020204" pitchFamily="34" charset="0"/>
              <a:buChar char="•"/>
            </a:pPr>
            <a:r>
              <a:rPr lang="en-GB" sz="1400" dirty="0"/>
              <a:t>Improvements to legal and other frameworks for securing intellectual property </a:t>
            </a:r>
            <a:r>
              <a:rPr lang="en-GB" sz="1400" dirty="0" smtClean="0"/>
              <a:t>rights</a:t>
            </a:r>
          </a:p>
          <a:p>
            <a:pPr marL="171450" indent="-171450">
              <a:buFont typeface="Arial" panose="020B0604020202020204" pitchFamily="34" charset="0"/>
              <a:buChar char="•"/>
            </a:pPr>
            <a:r>
              <a:rPr lang="en-GB" sz="1400" dirty="0"/>
              <a:t>Enhancements to policy and practice for securing poverty </a:t>
            </a:r>
            <a:r>
              <a:rPr lang="en-GB" sz="1400" dirty="0" smtClean="0"/>
              <a:t>alleviation</a:t>
            </a:r>
          </a:p>
          <a:p>
            <a:pPr marL="171450" indent="-171450">
              <a:buFont typeface="Arial" panose="020B0604020202020204" pitchFamily="34" charset="0"/>
              <a:buChar char="•"/>
            </a:pPr>
            <a:r>
              <a:rPr lang="en-GB" sz="1400" dirty="0"/>
              <a:t>Influential contributions to campaigns for social, economic political and/or legal </a:t>
            </a:r>
            <a:r>
              <a:rPr lang="en-GB" sz="1400" dirty="0" smtClean="0"/>
              <a:t>change</a:t>
            </a:r>
          </a:p>
          <a:p>
            <a:pPr marL="171450" indent="-171450">
              <a:buFont typeface="Arial" panose="020B0604020202020204" pitchFamily="34" charset="0"/>
              <a:buChar char="•"/>
            </a:pPr>
            <a:r>
              <a:rPr lang="en-GB" sz="1400" dirty="0"/>
              <a:t>Enhanced cultural understanding of issues and phenomena; shaping or informing public attitudes and values</a:t>
            </a:r>
            <a:endParaRPr lang="en-GB" sz="1300" dirty="0"/>
          </a:p>
        </p:txBody>
      </p:sp>
      <p:sp>
        <p:nvSpPr>
          <p:cNvPr id="9" name="TextBox 8"/>
          <p:cNvSpPr txBox="1"/>
          <p:nvPr/>
        </p:nvSpPr>
        <p:spPr>
          <a:xfrm>
            <a:off x="395536" y="918757"/>
            <a:ext cx="2520280" cy="338554"/>
          </a:xfrm>
          <a:prstGeom prst="rect">
            <a:avLst/>
          </a:prstGeom>
          <a:solidFill>
            <a:srgbClr val="C00000"/>
          </a:solidFill>
        </p:spPr>
        <p:txBody>
          <a:bodyPr wrap="square" rtlCol="0">
            <a:spAutoFit/>
          </a:bodyPr>
          <a:lstStyle/>
          <a:p>
            <a:r>
              <a:rPr lang="en-GB" sz="1600" b="1" i="1" dirty="0" smtClean="0">
                <a:solidFill>
                  <a:schemeClr val="bg1"/>
                </a:solidFill>
                <a:latin typeface="+mn-lt"/>
              </a:rPr>
              <a:t>Impacts on…</a:t>
            </a:r>
          </a:p>
        </p:txBody>
      </p:sp>
      <p:sp>
        <p:nvSpPr>
          <p:cNvPr id="10" name="Rectangle 9"/>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44212374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The Economy, commerce, organisations</a:t>
            </a:r>
            <a:endParaRPr lang="en-GB" sz="2800" dirty="0"/>
          </a:p>
        </p:txBody>
      </p:sp>
      <p:sp>
        <p:nvSpPr>
          <p:cNvPr id="3" name="Content Placeholder 2"/>
          <p:cNvSpPr>
            <a:spLocks noGrp="1"/>
          </p:cNvSpPr>
          <p:nvPr>
            <p:ph idx="1"/>
          </p:nvPr>
        </p:nvSpPr>
        <p:spPr>
          <a:xfrm>
            <a:off x="424800" y="2214000"/>
            <a:ext cx="2491016" cy="3960000"/>
          </a:xfrm>
          <a:solidFill>
            <a:srgbClr val="C00000"/>
          </a:solidFill>
        </p:spPr>
        <p:txBody>
          <a:bodyPr/>
          <a:lstStyle/>
          <a:p>
            <a:endParaRPr lang="en-GB" sz="1600" dirty="0" smtClean="0">
              <a:solidFill>
                <a:schemeClr val="bg1"/>
              </a:solidFill>
            </a:endParaRPr>
          </a:p>
          <a:p>
            <a:r>
              <a:rPr lang="en-GB" sz="1600" dirty="0">
                <a:solidFill>
                  <a:schemeClr val="bg1"/>
                </a:solidFill>
              </a:rPr>
              <a:t>Impacts where the beneficiaries may include new or established businesses, or other types of organisation undertaking activities which create wealth</a:t>
            </a:r>
            <a:endParaRPr lang="en-GB" sz="1600" b="1" dirty="0" smtClean="0">
              <a:solidFill>
                <a:schemeClr val="bg1"/>
              </a:solidFill>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5</a:t>
            </a:fld>
            <a:endParaRPr lang="en-GB" altLang="en-US"/>
          </a:p>
        </p:txBody>
      </p:sp>
      <p:sp>
        <p:nvSpPr>
          <p:cNvPr id="8" name="Rectangle 7"/>
          <p:cNvSpPr/>
          <p:nvPr/>
        </p:nvSpPr>
        <p:spPr>
          <a:xfrm>
            <a:off x="3059832" y="2204864"/>
            <a:ext cx="5796136" cy="3108543"/>
          </a:xfrm>
          <a:prstGeom prst="rect">
            <a:avLst/>
          </a:prstGeom>
        </p:spPr>
        <p:txBody>
          <a:bodyPr wrap="square">
            <a:spAutoFit/>
          </a:bodyPr>
          <a:lstStyle/>
          <a:p>
            <a:pPr marL="285750" indent="-285750">
              <a:buFont typeface="Arial" panose="020B0604020202020204" pitchFamily="34" charset="0"/>
              <a:buChar char="•"/>
            </a:pPr>
            <a:r>
              <a:rPr lang="en-GB" sz="1400" dirty="0"/>
              <a:t>Changed approach to management of resources has resulted in improved service </a:t>
            </a:r>
            <a:r>
              <a:rPr lang="en-GB" sz="1400" dirty="0" smtClean="0"/>
              <a:t>delivery</a:t>
            </a:r>
          </a:p>
          <a:p>
            <a:pPr marL="285750" indent="-285750">
              <a:buFont typeface="Arial" panose="020B0604020202020204" pitchFamily="34" charset="0"/>
              <a:buChar char="•"/>
            </a:pPr>
            <a:r>
              <a:rPr lang="en-GB" sz="1400" dirty="0"/>
              <a:t>Development of new or improved materials, products or </a:t>
            </a:r>
            <a:r>
              <a:rPr lang="en-GB" sz="1400" dirty="0" smtClean="0"/>
              <a:t>processes</a:t>
            </a:r>
          </a:p>
          <a:p>
            <a:pPr marL="285750" indent="-285750">
              <a:buFont typeface="Arial" panose="020B0604020202020204" pitchFamily="34" charset="0"/>
              <a:buChar char="•"/>
            </a:pPr>
            <a:r>
              <a:rPr lang="en-GB" sz="1400" dirty="0"/>
              <a:t>Improved support for the development of ‘small scale’ </a:t>
            </a:r>
            <a:r>
              <a:rPr lang="en-GB" sz="1400" dirty="0" smtClean="0"/>
              <a:t>technologies</a:t>
            </a:r>
          </a:p>
          <a:p>
            <a:pPr marL="285750" indent="-285750">
              <a:buFont typeface="Arial" panose="020B0604020202020204" pitchFamily="34" charset="0"/>
              <a:buChar char="•"/>
            </a:pPr>
            <a:r>
              <a:rPr lang="en-GB" sz="1400" dirty="0"/>
              <a:t>Improved effectiveness of workplace </a:t>
            </a:r>
            <a:r>
              <a:rPr lang="en-GB" sz="1400" dirty="0" smtClean="0"/>
              <a:t>practices</a:t>
            </a:r>
          </a:p>
          <a:p>
            <a:pPr marL="285750" indent="-285750">
              <a:buFont typeface="Arial" panose="020B0604020202020204" pitchFamily="34" charset="0"/>
              <a:buChar char="•"/>
            </a:pPr>
            <a:r>
              <a:rPr lang="en-GB" sz="1400" dirty="0"/>
              <a:t>Improved in legal frameworks, regulatory environment or governance of business </a:t>
            </a:r>
            <a:r>
              <a:rPr lang="en-GB" sz="1400" dirty="0" smtClean="0"/>
              <a:t>entities</a:t>
            </a:r>
          </a:p>
          <a:p>
            <a:pPr marL="285750" indent="-285750">
              <a:buFont typeface="Arial" panose="020B0604020202020204" pitchFamily="34" charset="0"/>
              <a:buChar char="•"/>
            </a:pPr>
            <a:r>
              <a:rPr lang="en-GB" sz="1400" dirty="0"/>
              <a:t>Better access to finance </a:t>
            </a:r>
            <a:r>
              <a:rPr lang="en-GB" sz="1400" dirty="0" smtClean="0"/>
              <a:t>opportunities</a:t>
            </a:r>
          </a:p>
          <a:p>
            <a:pPr marL="285750" indent="-285750">
              <a:buFont typeface="Arial" panose="020B0604020202020204" pitchFamily="34" charset="0"/>
              <a:buChar char="•"/>
            </a:pPr>
            <a:r>
              <a:rPr lang="en-GB" sz="1400" dirty="0"/>
              <a:t>Contribution to improved social, cultural and environmental </a:t>
            </a:r>
            <a:r>
              <a:rPr lang="en-GB" sz="1400" dirty="0" smtClean="0"/>
              <a:t>sustainability</a:t>
            </a:r>
          </a:p>
          <a:p>
            <a:pPr marL="285750" indent="-285750">
              <a:buFont typeface="Arial" panose="020B0604020202020204" pitchFamily="34" charset="0"/>
              <a:buChar char="•"/>
            </a:pPr>
            <a:r>
              <a:rPr lang="en-GB" sz="1400" dirty="0"/>
              <a:t>Enhanced corporate social responsibility </a:t>
            </a:r>
            <a:r>
              <a:rPr lang="en-GB" sz="1400" dirty="0" smtClean="0"/>
              <a:t>policies</a:t>
            </a:r>
          </a:p>
          <a:p>
            <a:pPr marL="285750" indent="-285750">
              <a:buFont typeface="Arial" panose="020B0604020202020204" pitchFamily="34" charset="0"/>
              <a:buChar char="•"/>
            </a:pPr>
            <a:r>
              <a:rPr lang="en-GB" sz="1400" dirty="0"/>
              <a:t>More effective dispute </a:t>
            </a:r>
            <a:r>
              <a:rPr lang="en-GB" sz="1400" dirty="0" smtClean="0"/>
              <a:t>resolution</a:t>
            </a:r>
          </a:p>
          <a:p>
            <a:pPr marL="285750" indent="-285750">
              <a:buFont typeface="Arial" panose="020B0604020202020204" pitchFamily="34" charset="0"/>
              <a:buChar char="•"/>
            </a:pPr>
            <a:r>
              <a:rPr lang="en-GB" sz="1400" dirty="0"/>
              <a:t>Understanding, developing and adopting alternative economic models (such as fair trade)</a:t>
            </a:r>
          </a:p>
        </p:txBody>
      </p:sp>
      <p:sp>
        <p:nvSpPr>
          <p:cNvPr id="6" name="TextBox 5"/>
          <p:cNvSpPr txBox="1"/>
          <p:nvPr/>
        </p:nvSpPr>
        <p:spPr>
          <a:xfrm>
            <a:off x="395536" y="918757"/>
            <a:ext cx="2520280" cy="338554"/>
          </a:xfrm>
          <a:prstGeom prst="rect">
            <a:avLst/>
          </a:prstGeom>
          <a:solidFill>
            <a:srgbClr val="C00000"/>
          </a:solidFill>
        </p:spPr>
        <p:txBody>
          <a:bodyPr wrap="square" rtlCol="0">
            <a:spAutoFit/>
          </a:bodyPr>
          <a:lstStyle/>
          <a:p>
            <a:r>
              <a:rPr lang="en-GB" sz="1600" b="1" i="1" dirty="0" smtClean="0">
                <a:solidFill>
                  <a:schemeClr val="bg1"/>
                </a:solidFill>
                <a:latin typeface="+mn-lt"/>
              </a:rPr>
              <a:t>Impacts on…</a:t>
            </a:r>
          </a:p>
        </p:txBody>
      </p:sp>
      <p:sp>
        <p:nvSpPr>
          <p:cNvPr id="7" name="Rectangle 6"/>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158677627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Environment</a:t>
            </a:r>
            <a:endParaRPr lang="en-GB" dirty="0"/>
          </a:p>
        </p:txBody>
      </p:sp>
      <p:sp>
        <p:nvSpPr>
          <p:cNvPr id="3" name="Content Placeholder 2"/>
          <p:cNvSpPr>
            <a:spLocks noGrp="1"/>
          </p:cNvSpPr>
          <p:nvPr>
            <p:ph idx="1"/>
          </p:nvPr>
        </p:nvSpPr>
        <p:spPr>
          <a:xfrm>
            <a:off x="424800" y="2214000"/>
            <a:ext cx="2491016" cy="3960000"/>
          </a:xfrm>
          <a:solidFill>
            <a:srgbClr val="C00000"/>
          </a:solidFill>
        </p:spPr>
        <p:txBody>
          <a:bodyPr/>
          <a:lstStyle/>
          <a:p>
            <a:endParaRPr lang="en-GB" dirty="0" smtClean="0">
              <a:solidFill>
                <a:schemeClr val="bg1"/>
              </a:solidFill>
            </a:endParaRPr>
          </a:p>
          <a:p>
            <a:r>
              <a:rPr lang="en-GB" sz="1600" dirty="0">
                <a:solidFill>
                  <a:schemeClr val="bg1"/>
                </a:solidFill>
              </a:rPr>
              <a:t>Impacts where the key beneficiaries are the natural, historic and/or built environment, together with societies, individuals or groups of individuals who benefit as a result</a:t>
            </a:r>
            <a:endParaRPr lang="en-GB" sz="1600" b="1" dirty="0" smtClean="0">
              <a:solidFill>
                <a:schemeClr val="bg1"/>
              </a:solidFill>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6</a:t>
            </a:fld>
            <a:endParaRPr lang="en-GB" altLang="en-US"/>
          </a:p>
        </p:txBody>
      </p:sp>
      <p:sp>
        <p:nvSpPr>
          <p:cNvPr id="8" name="Rectangle 7"/>
          <p:cNvSpPr/>
          <p:nvPr/>
        </p:nvSpPr>
        <p:spPr>
          <a:xfrm>
            <a:off x="3059832" y="2204864"/>
            <a:ext cx="5796136" cy="3323987"/>
          </a:xfrm>
          <a:prstGeom prst="rect">
            <a:avLst/>
          </a:prstGeom>
        </p:spPr>
        <p:txBody>
          <a:bodyPr wrap="square">
            <a:spAutoFit/>
          </a:bodyPr>
          <a:lstStyle/>
          <a:p>
            <a:pPr marL="285750" indent="-285750">
              <a:buFont typeface="Arial" panose="020B0604020202020204" pitchFamily="34" charset="0"/>
              <a:buChar char="•"/>
            </a:pPr>
            <a:r>
              <a:rPr lang="en-GB" sz="1400" dirty="0"/>
              <a:t>Specific changes in public awareness or behaviours relevant to the </a:t>
            </a:r>
            <a:r>
              <a:rPr lang="en-GB" sz="1400" dirty="0" smtClean="0"/>
              <a:t>environment</a:t>
            </a:r>
          </a:p>
          <a:p>
            <a:pPr marL="285750" indent="-285750">
              <a:buFont typeface="Arial" panose="020B0604020202020204" pitchFamily="34" charset="0"/>
              <a:buChar char="•"/>
            </a:pPr>
            <a:r>
              <a:rPr lang="en-GB" sz="1400" dirty="0"/>
              <a:t>Improved management or conservation of natural resources or environmental </a:t>
            </a:r>
            <a:r>
              <a:rPr lang="en-GB" sz="1400" dirty="0" smtClean="0"/>
              <a:t>risk</a:t>
            </a:r>
          </a:p>
          <a:p>
            <a:pPr marL="285750" indent="-285750">
              <a:buFont typeface="Arial" panose="020B0604020202020204" pitchFamily="34" charset="0"/>
              <a:buChar char="•"/>
            </a:pPr>
            <a:r>
              <a:rPr lang="en-GB" sz="1400" dirty="0"/>
              <a:t>Improved management of an environmental risk or </a:t>
            </a:r>
            <a:r>
              <a:rPr lang="en-GB" sz="1400" dirty="0" smtClean="0"/>
              <a:t>hazard</a:t>
            </a:r>
          </a:p>
          <a:p>
            <a:pPr marL="285750" indent="-285750">
              <a:buFont typeface="Arial" panose="020B0604020202020204" pitchFamily="34" charset="0"/>
              <a:buChar char="•"/>
            </a:pPr>
            <a:r>
              <a:rPr lang="en-GB" sz="1400" dirty="0"/>
              <a:t>Operations or practice of a business or public service have been changed to achieve environmental </a:t>
            </a:r>
            <a:r>
              <a:rPr lang="en-GB" sz="1400" dirty="0" smtClean="0"/>
              <a:t>objectives</a:t>
            </a:r>
          </a:p>
          <a:p>
            <a:pPr marL="285750" indent="-285750">
              <a:buFont typeface="Arial" panose="020B0604020202020204" pitchFamily="34" charset="0"/>
              <a:buChar char="•"/>
            </a:pPr>
            <a:r>
              <a:rPr lang="en-GB" sz="1400" dirty="0"/>
              <a:t>Improved design or implementation of environmental policy or </a:t>
            </a:r>
            <a:r>
              <a:rPr lang="en-GB" sz="1400" dirty="0" smtClean="0"/>
              <a:t>regulation</a:t>
            </a:r>
          </a:p>
          <a:p>
            <a:pPr marL="285750" indent="-285750">
              <a:buFont typeface="Arial" panose="020B0604020202020204" pitchFamily="34" charset="0"/>
              <a:buChar char="•"/>
            </a:pPr>
            <a:r>
              <a:rPr lang="en-GB" sz="1400" dirty="0"/>
              <a:t>Changed conservation policy/practice or resource management </a:t>
            </a:r>
            <a:r>
              <a:rPr lang="en-GB" sz="1400" dirty="0" smtClean="0"/>
              <a:t>practices</a:t>
            </a:r>
          </a:p>
          <a:p>
            <a:pPr marL="285750" indent="-285750">
              <a:buFont typeface="Arial" panose="020B0604020202020204" pitchFamily="34" charset="0"/>
              <a:buChar char="•"/>
            </a:pPr>
            <a:r>
              <a:rPr lang="en-GB" sz="1400" dirty="0"/>
              <a:t>Changes in environmental or architectural design standards or general </a:t>
            </a:r>
            <a:r>
              <a:rPr lang="en-GB" sz="1400" dirty="0" smtClean="0"/>
              <a:t>practice</a:t>
            </a:r>
          </a:p>
          <a:p>
            <a:pPr marL="285750" indent="-285750">
              <a:buFont typeface="Arial" panose="020B0604020202020204" pitchFamily="34" charset="0"/>
              <a:buChar char="•"/>
            </a:pPr>
            <a:r>
              <a:rPr lang="en-GB" sz="1400" dirty="0"/>
              <a:t>Influence on professional practice or </a:t>
            </a:r>
            <a:r>
              <a:rPr lang="en-GB" sz="1400" dirty="0" smtClean="0"/>
              <a:t>codes</a:t>
            </a:r>
          </a:p>
          <a:p>
            <a:pPr marL="285750" indent="-285750">
              <a:buFont typeface="Arial" panose="020B0604020202020204" pitchFamily="34" charset="0"/>
              <a:buChar char="•"/>
            </a:pPr>
            <a:r>
              <a:rPr lang="en-GB" sz="1400" dirty="0"/>
              <a:t>Changes in practices or policies affecting biodiversity</a:t>
            </a:r>
          </a:p>
        </p:txBody>
      </p:sp>
      <p:sp>
        <p:nvSpPr>
          <p:cNvPr id="6" name="TextBox 5"/>
          <p:cNvSpPr txBox="1"/>
          <p:nvPr/>
        </p:nvSpPr>
        <p:spPr>
          <a:xfrm>
            <a:off x="395536" y="918757"/>
            <a:ext cx="2520280" cy="338554"/>
          </a:xfrm>
          <a:prstGeom prst="rect">
            <a:avLst/>
          </a:prstGeom>
          <a:solidFill>
            <a:srgbClr val="C00000"/>
          </a:solidFill>
        </p:spPr>
        <p:txBody>
          <a:bodyPr wrap="square" rtlCol="0">
            <a:spAutoFit/>
          </a:bodyPr>
          <a:lstStyle/>
          <a:p>
            <a:r>
              <a:rPr lang="en-GB" sz="1600" b="1" i="1" dirty="0" smtClean="0">
                <a:solidFill>
                  <a:schemeClr val="bg1"/>
                </a:solidFill>
                <a:latin typeface="+mn-lt"/>
              </a:rPr>
              <a:t>Impacts on…</a:t>
            </a:r>
          </a:p>
        </p:txBody>
      </p:sp>
      <p:sp>
        <p:nvSpPr>
          <p:cNvPr id="7" name="Rectangle 6"/>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4456638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and welfare</a:t>
            </a:r>
            <a:endParaRPr lang="en-GB" dirty="0"/>
          </a:p>
        </p:txBody>
      </p:sp>
      <p:sp>
        <p:nvSpPr>
          <p:cNvPr id="3" name="Content Placeholder 2"/>
          <p:cNvSpPr>
            <a:spLocks noGrp="1"/>
          </p:cNvSpPr>
          <p:nvPr>
            <p:ph idx="1"/>
          </p:nvPr>
        </p:nvSpPr>
        <p:spPr>
          <a:xfrm>
            <a:off x="424800" y="2214000"/>
            <a:ext cx="2491016" cy="3960000"/>
          </a:xfrm>
          <a:solidFill>
            <a:srgbClr val="C00000"/>
          </a:solidFill>
        </p:spPr>
        <p:txBody>
          <a:bodyPr/>
          <a:lstStyle/>
          <a:p>
            <a:endParaRPr lang="en-GB" sz="1600" dirty="0" smtClean="0">
              <a:solidFill>
                <a:schemeClr val="bg1"/>
              </a:solidFill>
            </a:endParaRPr>
          </a:p>
          <a:p>
            <a:r>
              <a:rPr lang="en-GB" sz="1600" dirty="0">
                <a:solidFill>
                  <a:schemeClr val="bg1"/>
                </a:solidFill>
              </a:rPr>
              <a:t>Impacts where the beneficiaries are individuals and groups (human or animal) whose quality of life has been enhanced (or harm mitigated) or whose rights or interests have been protected or advocated</a:t>
            </a:r>
            <a:endParaRPr lang="en-GB" sz="1600" b="1" dirty="0" smtClean="0">
              <a:solidFill>
                <a:schemeClr val="bg1"/>
              </a:solidFill>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7</a:t>
            </a:fld>
            <a:endParaRPr lang="en-GB" altLang="en-US"/>
          </a:p>
        </p:txBody>
      </p:sp>
      <p:sp>
        <p:nvSpPr>
          <p:cNvPr id="8" name="Rectangle 7"/>
          <p:cNvSpPr/>
          <p:nvPr/>
        </p:nvSpPr>
        <p:spPr>
          <a:xfrm>
            <a:off x="3059832" y="2204864"/>
            <a:ext cx="5796136" cy="2554545"/>
          </a:xfrm>
          <a:prstGeom prst="rect">
            <a:avLst/>
          </a:prstGeom>
        </p:spPr>
        <p:txBody>
          <a:bodyPr wrap="square">
            <a:spAutoFit/>
          </a:bodyPr>
          <a:lstStyle/>
          <a:p>
            <a:pPr marL="285750" indent="-285750">
              <a:buFont typeface="Arial" panose="020B0604020202020204" pitchFamily="34" charset="0"/>
              <a:buChar char="•"/>
            </a:pPr>
            <a:r>
              <a:rPr lang="en-GB" sz="1400" dirty="0"/>
              <a:t>Development or adoption of new indicators of health and </a:t>
            </a:r>
            <a:r>
              <a:rPr lang="en-GB" sz="1400" dirty="0" smtClean="0"/>
              <a:t>well-being</a:t>
            </a:r>
          </a:p>
          <a:p>
            <a:pPr marL="285750" indent="-285750">
              <a:buFont typeface="Arial" panose="020B0604020202020204" pitchFamily="34" charset="0"/>
              <a:buChar char="•"/>
            </a:pPr>
            <a:r>
              <a:rPr lang="en-GB" sz="1400" dirty="0"/>
              <a:t>Development of policy and practice with regard to medical ethics, health services or social care </a:t>
            </a:r>
            <a:r>
              <a:rPr lang="en-GB" sz="1400" dirty="0" smtClean="0"/>
              <a:t>provision</a:t>
            </a:r>
          </a:p>
          <a:p>
            <a:pPr marL="285750" indent="-285750">
              <a:buFont typeface="Arial" panose="020B0604020202020204" pitchFamily="34" charset="0"/>
              <a:buChar char="•"/>
            </a:pPr>
            <a:r>
              <a:rPr lang="en-GB" sz="1400" dirty="0"/>
              <a:t>Influence on </a:t>
            </a:r>
            <a:r>
              <a:rPr lang="en-GB" sz="1400" dirty="0" smtClean="0"/>
              <a:t>CPD</a:t>
            </a:r>
          </a:p>
          <a:p>
            <a:pPr marL="285750" indent="-285750">
              <a:buFont typeface="Arial" panose="020B0604020202020204" pitchFamily="34" charset="0"/>
              <a:buChar char="•"/>
            </a:pPr>
            <a:r>
              <a:rPr lang="en-GB" sz="1400" dirty="0"/>
              <a:t>Influence or shaping of relevant </a:t>
            </a:r>
            <a:r>
              <a:rPr lang="en-GB" sz="1400" dirty="0" smtClean="0"/>
              <a:t>legislation</a:t>
            </a:r>
          </a:p>
          <a:p>
            <a:pPr marL="285750" indent="-285750">
              <a:buFont typeface="Arial" panose="020B0604020202020204" pitchFamily="34" charset="0"/>
              <a:buChar char="•"/>
            </a:pPr>
            <a:r>
              <a:rPr lang="en-GB" sz="1400" dirty="0"/>
              <a:t>Influencing policy or practice leading to improved take-up or use of </a:t>
            </a:r>
            <a:r>
              <a:rPr lang="en-GB" sz="1400" dirty="0" smtClean="0"/>
              <a:t>services</a:t>
            </a:r>
          </a:p>
          <a:p>
            <a:pPr marL="285750" indent="-285750">
              <a:buFont typeface="Arial" panose="020B0604020202020204" pitchFamily="34" charset="0"/>
              <a:buChar char="•"/>
            </a:pPr>
            <a:r>
              <a:rPr lang="en-GB" sz="1400" dirty="0"/>
              <a:t>Improved provision or access to </a:t>
            </a:r>
            <a:r>
              <a:rPr lang="en-GB" sz="1400" dirty="0" smtClean="0"/>
              <a:t>services</a:t>
            </a:r>
          </a:p>
          <a:p>
            <a:pPr marL="285750" indent="-285750">
              <a:buFont typeface="Arial" panose="020B0604020202020204" pitchFamily="34" charset="0"/>
              <a:buChar char="•"/>
            </a:pPr>
            <a:r>
              <a:rPr lang="en-GB" sz="1400" dirty="0"/>
              <a:t>Development of ethical </a:t>
            </a:r>
            <a:r>
              <a:rPr lang="en-GB" sz="1400" dirty="0" smtClean="0"/>
              <a:t>standards</a:t>
            </a:r>
          </a:p>
          <a:p>
            <a:pPr marL="285750" indent="-285750">
              <a:buFont typeface="Arial" panose="020B0604020202020204" pitchFamily="34" charset="0"/>
              <a:buChar char="•"/>
            </a:pPr>
            <a:r>
              <a:rPr lang="en-GB" sz="1400" dirty="0"/>
              <a:t>Improved standards in </a:t>
            </a:r>
            <a:r>
              <a:rPr lang="en-GB" sz="1400" dirty="0" smtClean="0"/>
              <a:t>training</a:t>
            </a:r>
          </a:p>
          <a:p>
            <a:pPr marL="285750" indent="-285750">
              <a:buFont typeface="Arial" panose="020B0604020202020204" pitchFamily="34" charset="0"/>
              <a:buChar char="•"/>
            </a:pPr>
            <a:r>
              <a:rPr lang="en-GB" sz="1400" dirty="0"/>
              <a:t>Improved health and welfare outcomes</a:t>
            </a:r>
          </a:p>
        </p:txBody>
      </p:sp>
      <p:sp>
        <p:nvSpPr>
          <p:cNvPr id="6" name="TextBox 5"/>
          <p:cNvSpPr txBox="1"/>
          <p:nvPr/>
        </p:nvSpPr>
        <p:spPr>
          <a:xfrm>
            <a:off x="395536" y="918757"/>
            <a:ext cx="2520280" cy="338554"/>
          </a:xfrm>
          <a:prstGeom prst="rect">
            <a:avLst/>
          </a:prstGeom>
          <a:solidFill>
            <a:srgbClr val="C00000"/>
          </a:solidFill>
        </p:spPr>
        <p:txBody>
          <a:bodyPr wrap="square" rtlCol="0">
            <a:spAutoFit/>
          </a:bodyPr>
          <a:lstStyle/>
          <a:p>
            <a:r>
              <a:rPr lang="en-GB" sz="1600" b="1" i="1" dirty="0" smtClean="0">
                <a:solidFill>
                  <a:schemeClr val="bg1"/>
                </a:solidFill>
                <a:latin typeface="+mn-lt"/>
              </a:rPr>
              <a:t>Impacts on…</a:t>
            </a:r>
          </a:p>
        </p:txBody>
      </p:sp>
      <p:sp>
        <p:nvSpPr>
          <p:cNvPr id="9" name="Rectangle 8"/>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4456638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Practitioners and professional Services</a:t>
            </a:r>
            <a:endParaRPr lang="en-GB" sz="2800" dirty="0"/>
          </a:p>
        </p:txBody>
      </p:sp>
      <p:sp>
        <p:nvSpPr>
          <p:cNvPr id="3" name="Content Placeholder 2"/>
          <p:cNvSpPr>
            <a:spLocks noGrp="1"/>
          </p:cNvSpPr>
          <p:nvPr>
            <p:ph idx="1"/>
          </p:nvPr>
        </p:nvSpPr>
        <p:spPr>
          <a:xfrm>
            <a:off x="424800" y="2214000"/>
            <a:ext cx="2491016" cy="3960000"/>
          </a:xfrm>
          <a:solidFill>
            <a:srgbClr val="C00000"/>
          </a:solidFill>
        </p:spPr>
        <p:txBody>
          <a:bodyPr/>
          <a:lstStyle/>
          <a:p>
            <a:endParaRPr lang="en-GB" sz="1600" dirty="0" smtClean="0">
              <a:solidFill>
                <a:schemeClr val="bg1"/>
              </a:solidFill>
            </a:endParaRPr>
          </a:p>
          <a:p>
            <a:r>
              <a:rPr lang="en-GB" sz="1600" dirty="0">
                <a:solidFill>
                  <a:schemeClr val="bg1"/>
                </a:solidFill>
              </a:rPr>
              <a:t>Impacts where the beneficiaries may include organisations or individuals involved in the development and/or delivery of professional services and ethics </a:t>
            </a:r>
            <a:endParaRPr lang="en-GB" sz="1600" b="1" dirty="0" smtClean="0">
              <a:solidFill>
                <a:schemeClr val="bg1"/>
              </a:solidFill>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8</a:t>
            </a:fld>
            <a:endParaRPr lang="en-GB" altLang="en-US"/>
          </a:p>
        </p:txBody>
      </p:sp>
      <p:sp>
        <p:nvSpPr>
          <p:cNvPr id="8" name="Rectangle 7"/>
          <p:cNvSpPr/>
          <p:nvPr/>
        </p:nvSpPr>
        <p:spPr>
          <a:xfrm>
            <a:off x="3059832" y="2204864"/>
            <a:ext cx="5796136" cy="2677656"/>
          </a:xfrm>
          <a:prstGeom prst="rect">
            <a:avLst/>
          </a:prstGeom>
        </p:spPr>
        <p:txBody>
          <a:bodyPr wrap="square">
            <a:spAutoFit/>
          </a:bodyPr>
          <a:lstStyle/>
          <a:p>
            <a:pPr marL="285750" indent="-285750">
              <a:buFont typeface="Arial" panose="020B0604020202020204" pitchFamily="34" charset="0"/>
              <a:buChar char="•"/>
            </a:pPr>
            <a:r>
              <a:rPr lang="en-GB" sz="1400" dirty="0"/>
              <a:t>Changed practice for specific groups (which may include cessation of certain practices shown to be ineffective by research</a:t>
            </a:r>
            <a:r>
              <a:rPr lang="en-GB" sz="1400" dirty="0" smtClean="0"/>
              <a:t>)</a:t>
            </a:r>
          </a:p>
          <a:p>
            <a:pPr marL="285750" indent="-285750">
              <a:buFont typeface="Arial" panose="020B0604020202020204" pitchFamily="34" charset="0"/>
              <a:buChar char="•"/>
            </a:pPr>
            <a:r>
              <a:rPr lang="en-GB" sz="1400" dirty="0"/>
              <a:t>Influence on professional standards, guidelines or </a:t>
            </a:r>
            <a:r>
              <a:rPr lang="en-GB" sz="1400" dirty="0" smtClean="0"/>
              <a:t>training</a:t>
            </a:r>
          </a:p>
          <a:p>
            <a:pPr marL="285750" indent="-285750">
              <a:buFont typeface="Arial" panose="020B0604020202020204" pitchFamily="34" charset="0"/>
              <a:buChar char="•"/>
            </a:pPr>
            <a:r>
              <a:rPr lang="en-GB" sz="1400" dirty="0"/>
              <a:t>Development of resources to enhance professional </a:t>
            </a:r>
            <a:r>
              <a:rPr lang="en-GB" sz="1400" dirty="0" smtClean="0"/>
              <a:t>practice</a:t>
            </a:r>
          </a:p>
          <a:p>
            <a:pPr marL="285750" indent="-285750">
              <a:buFont typeface="Arial" panose="020B0604020202020204" pitchFamily="34" charset="0"/>
              <a:buChar char="•"/>
            </a:pPr>
            <a:r>
              <a:rPr lang="en-GB" sz="1400" dirty="0"/>
              <a:t>Use of research findings by professional bodies to define best practice, formulate policy, or to lobby government of other </a:t>
            </a:r>
            <a:r>
              <a:rPr lang="en-GB" sz="1400" dirty="0" smtClean="0"/>
              <a:t>stakeholders</a:t>
            </a:r>
          </a:p>
          <a:p>
            <a:pPr marL="285750" indent="-285750">
              <a:buFont typeface="Arial" panose="020B0604020202020204" pitchFamily="34" charset="0"/>
              <a:buChar char="•"/>
            </a:pPr>
            <a:r>
              <a:rPr lang="en-GB" sz="1400" dirty="0"/>
              <a:t>Practitioner debate has been informed or stimulated by research </a:t>
            </a:r>
            <a:r>
              <a:rPr lang="en-GB" sz="1400" dirty="0" smtClean="0"/>
              <a:t>findings</a:t>
            </a:r>
          </a:p>
          <a:p>
            <a:pPr marL="285750" indent="-285750">
              <a:buFont typeface="Arial" panose="020B0604020202020204" pitchFamily="34" charset="0"/>
              <a:buChar char="•"/>
            </a:pPr>
            <a:r>
              <a:rPr lang="en-GB" sz="1400" dirty="0"/>
              <a:t>Research has challenged conventional wisdom, stimulating debate among stakeholders</a:t>
            </a:r>
          </a:p>
          <a:p>
            <a:pPr marL="285750" indent="-285750">
              <a:buFont typeface="Arial" panose="020B0604020202020204" pitchFamily="34" charset="0"/>
              <a:buChar char="•"/>
            </a:pPr>
            <a:endParaRPr lang="en-GB" sz="1400" dirty="0"/>
          </a:p>
        </p:txBody>
      </p:sp>
      <p:sp>
        <p:nvSpPr>
          <p:cNvPr id="6" name="TextBox 5"/>
          <p:cNvSpPr txBox="1"/>
          <p:nvPr/>
        </p:nvSpPr>
        <p:spPr>
          <a:xfrm>
            <a:off x="395536" y="918757"/>
            <a:ext cx="2520280" cy="338554"/>
          </a:xfrm>
          <a:prstGeom prst="rect">
            <a:avLst/>
          </a:prstGeom>
          <a:solidFill>
            <a:srgbClr val="C00000"/>
          </a:solidFill>
        </p:spPr>
        <p:txBody>
          <a:bodyPr wrap="square" rtlCol="0">
            <a:spAutoFit/>
          </a:bodyPr>
          <a:lstStyle/>
          <a:p>
            <a:r>
              <a:rPr lang="en-GB" sz="1600" b="1" i="1" dirty="0" smtClean="0">
                <a:solidFill>
                  <a:schemeClr val="bg1"/>
                </a:solidFill>
                <a:latin typeface="+mn-lt"/>
              </a:rPr>
              <a:t>Impacts on…</a:t>
            </a:r>
          </a:p>
        </p:txBody>
      </p:sp>
      <p:sp>
        <p:nvSpPr>
          <p:cNvPr id="7" name="Rectangle 6"/>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4456638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policy, law and services</a:t>
            </a:r>
            <a:endParaRPr lang="en-GB" dirty="0"/>
          </a:p>
        </p:txBody>
      </p:sp>
      <p:sp>
        <p:nvSpPr>
          <p:cNvPr id="3" name="Content Placeholder 2"/>
          <p:cNvSpPr>
            <a:spLocks noGrp="1"/>
          </p:cNvSpPr>
          <p:nvPr>
            <p:ph idx="1"/>
          </p:nvPr>
        </p:nvSpPr>
        <p:spPr>
          <a:xfrm>
            <a:off x="424800" y="2214000"/>
            <a:ext cx="2491016" cy="3960000"/>
          </a:xfrm>
          <a:solidFill>
            <a:srgbClr val="C00000"/>
          </a:solidFill>
        </p:spPr>
        <p:txBody>
          <a:bodyPr/>
          <a:lstStyle/>
          <a:p>
            <a:endParaRPr lang="en-GB" sz="1600" dirty="0" smtClean="0">
              <a:solidFill>
                <a:schemeClr val="bg1"/>
              </a:solidFill>
            </a:endParaRPr>
          </a:p>
          <a:p>
            <a:r>
              <a:rPr lang="en-GB" sz="1600" dirty="0">
                <a:solidFill>
                  <a:schemeClr val="bg1"/>
                </a:solidFill>
              </a:rPr>
              <a:t>Impacts where the beneficiaries are usually government, public sector and charity organisations and societies, either as a whole or groups of individuals in society through the implementation or non-implementation of policies, systems or reforms</a:t>
            </a:r>
            <a:endParaRPr lang="en-GB" sz="1600" b="1" dirty="0" smtClean="0">
              <a:solidFill>
                <a:schemeClr val="bg1"/>
              </a:solidFill>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9</a:t>
            </a:fld>
            <a:endParaRPr lang="en-GB" altLang="en-US"/>
          </a:p>
        </p:txBody>
      </p:sp>
      <p:sp>
        <p:nvSpPr>
          <p:cNvPr id="8" name="Rectangle 7"/>
          <p:cNvSpPr/>
          <p:nvPr/>
        </p:nvSpPr>
        <p:spPr>
          <a:xfrm>
            <a:off x="3059832" y="2204864"/>
            <a:ext cx="5796136" cy="3631763"/>
          </a:xfrm>
          <a:prstGeom prst="rect">
            <a:avLst/>
          </a:prstGeom>
        </p:spPr>
        <p:txBody>
          <a:bodyPr wrap="square">
            <a:spAutoFit/>
          </a:bodyPr>
          <a:lstStyle/>
          <a:p>
            <a:pPr marL="285750" indent="-285750">
              <a:buFont typeface="Arial" panose="020B0604020202020204" pitchFamily="34" charset="0"/>
              <a:buChar char="•"/>
            </a:pPr>
            <a:r>
              <a:rPr lang="en-GB" sz="1400" dirty="0"/>
              <a:t>Legislative change, development of legal principle or effect on legal </a:t>
            </a:r>
            <a:r>
              <a:rPr lang="en-GB" sz="1400" dirty="0" smtClean="0"/>
              <a:t>practice</a:t>
            </a:r>
          </a:p>
          <a:p>
            <a:pPr marL="285750" indent="-285750">
              <a:buFont typeface="Arial" panose="020B0604020202020204" pitchFamily="34" charset="0"/>
              <a:buChar char="•"/>
            </a:pPr>
            <a:r>
              <a:rPr lang="en-GB" sz="1400" dirty="0"/>
              <a:t>Forms of regulation, dispute resolution or access to justice have been </a:t>
            </a:r>
            <a:r>
              <a:rPr lang="en-GB" sz="1400" dirty="0" smtClean="0"/>
              <a:t>influenced</a:t>
            </a:r>
          </a:p>
          <a:p>
            <a:pPr marL="285750" indent="-285750">
              <a:buFont typeface="Arial" panose="020B0604020202020204" pitchFamily="34" charset="0"/>
              <a:buChar char="•"/>
            </a:pPr>
            <a:r>
              <a:rPr lang="en-GB" sz="1400" dirty="0"/>
              <a:t>Shaping or influence on policy made by government, quasi-government bodies, NGOs or private </a:t>
            </a:r>
            <a:r>
              <a:rPr lang="en-GB" sz="1400" dirty="0" smtClean="0"/>
              <a:t>organisations</a:t>
            </a:r>
          </a:p>
          <a:p>
            <a:pPr marL="285750" indent="-285750">
              <a:buFont typeface="Arial" panose="020B0604020202020204" pitchFamily="34" charset="0"/>
              <a:buChar char="•"/>
            </a:pPr>
            <a:r>
              <a:rPr lang="en-GB" sz="1400" dirty="0"/>
              <a:t>Changes to the delivery or form of any service for the </a:t>
            </a:r>
            <a:r>
              <a:rPr lang="en-GB" sz="1400" dirty="0" smtClean="0"/>
              <a:t>public</a:t>
            </a:r>
          </a:p>
          <a:p>
            <a:pPr marL="285750" indent="-285750">
              <a:buFont typeface="Arial" panose="020B0604020202020204" pitchFamily="34" charset="0"/>
              <a:buChar char="•"/>
            </a:pPr>
            <a:r>
              <a:rPr lang="en-GB" sz="1400" dirty="0"/>
              <a:t>Policy debate has been stimulated or informed by research evidence, which may have led to confirmation of policy, change in policy direction, implementation or withdrawal of </a:t>
            </a:r>
            <a:r>
              <a:rPr lang="en-GB" sz="1400" dirty="0" smtClean="0"/>
              <a:t>policy</a:t>
            </a:r>
          </a:p>
          <a:p>
            <a:pPr marL="285750" indent="-285750">
              <a:buFont typeface="Arial" panose="020B0604020202020204" pitchFamily="34" charset="0"/>
              <a:buChar char="•"/>
            </a:pPr>
            <a:r>
              <a:rPr lang="en-GB" sz="1400" dirty="0"/>
              <a:t>Effect on the quality, accessibility, cost effectiveness or efficiency of </a:t>
            </a:r>
            <a:r>
              <a:rPr lang="en-GB" sz="1400" dirty="0" smtClean="0"/>
              <a:t>services</a:t>
            </a:r>
          </a:p>
          <a:p>
            <a:pPr marL="285750" indent="-285750">
              <a:buFont typeface="Arial" panose="020B0604020202020204" pitchFamily="34" charset="0"/>
              <a:buChar char="•"/>
            </a:pPr>
            <a:r>
              <a:rPr lang="en-GB" sz="1400" dirty="0"/>
              <a:t>Impact on democratic </a:t>
            </a:r>
            <a:r>
              <a:rPr lang="en-GB" sz="1400" dirty="0" smtClean="0"/>
              <a:t>participation</a:t>
            </a:r>
          </a:p>
          <a:p>
            <a:pPr marL="285750" indent="-285750">
              <a:buFont typeface="Arial" panose="020B0604020202020204" pitchFamily="34" charset="0"/>
              <a:buChar char="•"/>
            </a:pPr>
            <a:r>
              <a:rPr lang="en-GB" sz="1400" dirty="0"/>
              <a:t>Influencing the work of NGOs or commercial </a:t>
            </a:r>
            <a:r>
              <a:rPr lang="en-GB" sz="1400" dirty="0" smtClean="0"/>
              <a:t>organisations</a:t>
            </a:r>
          </a:p>
          <a:p>
            <a:pPr marL="285750" indent="-285750">
              <a:buFont typeface="Arial" panose="020B0604020202020204" pitchFamily="34" charset="0"/>
              <a:buChar char="•"/>
            </a:pPr>
            <a:r>
              <a:rPr lang="en-GB" sz="1400" dirty="0"/>
              <a:t>Improved public understanding of social </a:t>
            </a:r>
            <a:r>
              <a:rPr lang="en-GB" sz="1400" dirty="0" smtClean="0"/>
              <a:t>issues</a:t>
            </a:r>
          </a:p>
          <a:p>
            <a:pPr marL="285750" indent="-285750">
              <a:buFont typeface="Arial" panose="020B0604020202020204" pitchFamily="34" charset="0"/>
              <a:buChar char="•"/>
            </a:pPr>
            <a:r>
              <a:rPr lang="en-GB" sz="1400" dirty="0"/>
              <a:t>Enabling a challenge to conventional wisdom</a:t>
            </a:r>
            <a:endParaRPr lang="en-GB" sz="1300" b="1" dirty="0"/>
          </a:p>
        </p:txBody>
      </p:sp>
      <p:sp>
        <p:nvSpPr>
          <p:cNvPr id="6" name="TextBox 5"/>
          <p:cNvSpPr txBox="1"/>
          <p:nvPr/>
        </p:nvSpPr>
        <p:spPr>
          <a:xfrm>
            <a:off x="395536" y="918757"/>
            <a:ext cx="2520280" cy="338554"/>
          </a:xfrm>
          <a:prstGeom prst="rect">
            <a:avLst/>
          </a:prstGeom>
          <a:solidFill>
            <a:srgbClr val="C00000"/>
          </a:solidFill>
        </p:spPr>
        <p:txBody>
          <a:bodyPr wrap="square" rtlCol="0">
            <a:spAutoFit/>
          </a:bodyPr>
          <a:lstStyle/>
          <a:p>
            <a:r>
              <a:rPr lang="en-GB" sz="1600" b="1" i="1" dirty="0" smtClean="0">
                <a:solidFill>
                  <a:schemeClr val="bg1"/>
                </a:solidFill>
                <a:latin typeface="+mn-lt"/>
              </a:rPr>
              <a:t>Impacts on…</a:t>
            </a:r>
          </a:p>
        </p:txBody>
      </p:sp>
      <p:sp>
        <p:nvSpPr>
          <p:cNvPr id="7" name="Rectangle 6"/>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4456638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UoR-PP-Template-STANDARD-WIDTH-NO-ANIMATION-v-24">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UoR-PP-Template-STANDARD-WIDTH-NO-ANIMATION-v-24</Template>
  <TotalTime>1096</TotalTime>
  <Words>956</Words>
  <Application>Microsoft Office PowerPoint</Application>
  <PresentationFormat>On-screen Show (4:3)</PresentationFormat>
  <Paragraphs>121</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Effra Heavy</vt:lpstr>
      <vt:lpstr>AngsanaUPC</vt:lpstr>
      <vt:lpstr>Effra Bold</vt:lpstr>
      <vt:lpstr>Effra</vt:lpstr>
      <vt:lpstr>Effra Light</vt:lpstr>
      <vt:lpstr>UoR-PP-Template-STANDARD-WIDTH-NO-ANIMATION-v-24</vt:lpstr>
      <vt:lpstr>Impact and the Social Sciences</vt:lpstr>
      <vt:lpstr>Categories of Impact</vt:lpstr>
      <vt:lpstr>Social sciences</vt:lpstr>
      <vt:lpstr>Creativity, Culture and Society</vt:lpstr>
      <vt:lpstr>The Economy, commerce, organisations</vt:lpstr>
      <vt:lpstr>The Environment</vt:lpstr>
      <vt:lpstr>Health and welfare</vt:lpstr>
      <vt:lpstr>Practitioners and professional Services</vt:lpstr>
      <vt:lpstr>Public policy, law and services</vt:lpstr>
      <vt:lpstr>Real Impact Examples</vt:lpstr>
      <vt:lpstr>Further Information</vt:lpstr>
    </vt:vector>
  </TitlesOfParts>
  <Company>University of Reading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Impact</dc:title>
  <dc:creator>IT Services</dc:creator>
  <cp:lastModifiedBy>IT Services</cp:lastModifiedBy>
  <cp:revision>35</cp:revision>
  <cp:lastPrinted>2015-03-26T09:26:52Z</cp:lastPrinted>
  <dcterms:created xsi:type="dcterms:W3CDTF">2015-03-03T08:23:15Z</dcterms:created>
  <dcterms:modified xsi:type="dcterms:W3CDTF">2015-04-09T10:05:12Z</dcterms:modified>
</cp:coreProperties>
</file>