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Lst>
  <p:notesMasterIdLst>
    <p:notesMasterId r:id="rId13"/>
  </p:notesMasterIdLst>
  <p:handoutMasterIdLst>
    <p:handoutMasterId r:id="rId14"/>
  </p:handoutMasterIdLst>
  <p:sldIdLst>
    <p:sldId id="265" r:id="rId2"/>
    <p:sldId id="283" r:id="rId3"/>
    <p:sldId id="294" r:id="rId4"/>
    <p:sldId id="295" r:id="rId5"/>
    <p:sldId id="297" r:id="rId6"/>
    <p:sldId id="293" r:id="rId7"/>
    <p:sldId id="298" r:id="rId8"/>
    <p:sldId id="299" r:id="rId9"/>
    <p:sldId id="300" r:id="rId10"/>
    <p:sldId id="301" r:id="rId11"/>
    <p:sldId id="282" r:id="rId12"/>
  </p:sldIdLst>
  <p:sldSz cx="9144000" cy="6858000" type="screen4x3"/>
  <p:notesSz cx="6797675" cy="9926638"/>
  <p:embeddedFontLst>
    <p:embeddedFont>
      <p:font typeface="Effra Heavy" panose="020B0604020202020204" charset="0"/>
      <p:bold r:id="rId15"/>
      <p:boldItalic r:id="rId16"/>
    </p:embeddedFont>
    <p:embeddedFont>
      <p:font typeface="AngsanaUPC" panose="02020603050405020304" pitchFamily="18" charset="-34"/>
      <p:regular r:id="rId17"/>
      <p:bold r:id="rId18"/>
      <p:italic r:id="rId19"/>
      <p:boldItalic r:id="rId20"/>
    </p:embeddedFont>
    <p:embeddedFont>
      <p:font typeface="Effra Bold" panose="020B0604020202020204" charset="0"/>
      <p:bold r:id="rId21"/>
    </p:embeddedFont>
    <p:embeddedFont>
      <p:font typeface="Effra" panose="020B0604020202020204" charset="0"/>
      <p:regular r:id="rId22"/>
      <p:bold r:id="rId23"/>
      <p:italic r:id="rId24"/>
      <p:boldItalic r:id="rId25"/>
    </p:embeddedFont>
    <p:embeddedFont>
      <p:font typeface="Effra Light" panose="020B0604020202020204" charset="0"/>
      <p:regular r:id="rId26"/>
      <p:italic r:id="rId27"/>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99A1"/>
    <a:srgbClr val="BF0071"/>
    <a:srgbClr val="7EAF35"/>
    <a:srgbClr val="F3F3F3"/>
    <a:srgbClr val="F0F0F0"/>
    <a:srgbClr val="EEEEEE"/>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autoAdjust="0"/>
    <p:restoredTop sz="95990" autoAdjust="0"/>
  </p:normalViewPr>
  <p:slideViewPr>
    <p:cSldViewPr showGuides="1">
      <p:cViewPr>
        <p:scale>
          <a:sx n="75" d="100"/>
          <a:sy n="75" d="100"/>
        </p:scale>
        <p:origin x="-1260" y="-234"/>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3"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2"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3" y="9429987"/>
            <a:ext cx="2945873"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193" tIns="46095" rIns="92193" bIns="46095"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8" y="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8" y="4715794"/>
            <a:ext cx="5438783" cy="446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2"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8" y="9428391"/>
            <a:ext cx="2945873"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3" tIns="46095" rIns="92193" bIns="46095"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Heavy"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Heavy"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Heavy"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results.ref.ac.uk/DownloadSubmissions/SelectUoa" TargetMode="External"/><Relationship Id="rId2" Type="http://schemas.openxmlformats.org/officeDocument/2006/relationships/hyperlink" Target="http://www.ahrc.ac.uk/What-We-Do/Strengthen-research-impact/Inform-public-policy/Case-studies/Pages/Case-studies.aspx" TargetMode="External"/><Relationship Id="rId1" Type="http://schemas.openxmlformats.org/officeDocument/2006/relationships/slideLayout" Target="../slideLayouts/slideLayout2.xml"/><Relationship Id="rId4" Type="http://schemas.openxmlformats.org/officeDocument/2006/relationships/hyperlink" Target="http://impact.ref.ac.uk/CaseStudi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impact@reading.ac.uk" TargetMode="External"/><Relationship Id="rId2" Type="http://schemas.openxmlformats.org/officeDocument/2006/relationships/hyperlink" Target="mailto:a.atkin@reading.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ef.ac.uk/media/ref/content/pub/panelcriteriaandworkingmethods/01_12.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Impact and the Arts and Humanities</a:t>
            </a:r>
            <a:endParaRPr lang="en-GB" dirty="0"/>
          </a:p>
        </p:txBody>
      </p:sp>
      <p:sp>
        <p:nvSpPr>
          <p:cNvPr id="3" name="Subtitle 2"/>
          <p:cNvSpPr>
            <a:spLocks noGrp="1"/>
          </p:cNvSpPr>
          <p:nvPr>
            <p:ph type="subTitle" idx="1"/>
          </p:nvPr>
        </p:nvSpPr>
        <p:spPr/>
        <p:txBody>
          <a:bodyPr/>
          <a:lstStyle/>
          <a:p>
            <a:r>
              <a:rPr lang="en-GB" dirty="0" smtClean="0"/>
              <a:t>Anthony Atkin (Research Impact Manager)</a:t>
            </a:r>
            <a:endParaRPr lang="en-GB" dirty="0"/>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5" name="Text Placeholder 4"/>
          <p:cNvSpPr>
            <a:spLocks noGrp="1"/>
          </p:cNvSpPr>
          <p:nvPr>
            <p:ph type="body" sz="quarter" idx="13"/>
          </p:nvPr>
        </p:nvSpPr>
        <p:spPr>
          <a:xfrm>
            <a:off x="417512" y="0"/>
            <a:ext cx="2858344" cy="651662"/>
          </a:xfrm>
        </p:spPr>
        <p:txBody>
          <a:bodyPr/>
          <a:lstStyle/>
          <a:p>
            <a:r>
              <a:rPr lang="en-GB" dirty="0" smtClean="0"/>
              <a:t>Research and Enterprise</a:t>
            </a:r>
            <a:endParaRPr lang="en-GB" dirty="0"/>
          </a:p>
        </p:txBody>
      </p:sp>
      <p:pic>
        <p:nvPicPr>
          <p:cNvPr id="1026" name="Picture 2" descr="https://rpmcollections.files.wordpress.com/2012/05/museum-image.jpg"/>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t="31221" b="312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704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 Impact Examples</a:t>
            </a:r>
            <a:endParaRPr lang="en-GB" dirty="0"/>
          </a:p>
        </p:txBody>
      </p:sp>
      <p:sp>
        <p:nvSpPr>
          <p:cNvPr id="3" name="Content Placeholder 2"/>
          <p:cNvSpPr>
            <a:spLocks noGrp="1"/>
          </p:cNvSpPr>
          <p:nvPr>
            <p:ph idx="1"/>
          </p:nvPr>
        </p:nvSpPr>
        <p:spPr/>
        <p:txBody>
          <a:bodyPr/>
          <a:lstStyle/>
          <a:p>
            <a:r>
              <a:rPr lang="en-GB" dirty="0" smtClean="0"/>
              <a:t>The following links give real examples of impact:</a:t>
            </a:r>
            <a:endParaRPr lang="en-GB" dirty="0" smtClean="0">
              <a:hlinkClick r:id="rId2"/>
            </a:endParaRPr>
          </a:p>
          <a:p>
            <a:pPr lvl="1"/>
            <a:r>
              <a:rPr lang="en-GB" dirty="0" smtClean="0"/>
              <a:t>AHRC: </a:t>
            </a:r>
            <a:r>
              <a:rPr lang="en-GB" dirty="0">
                <a:hlinkClick r:id="rId2"/>
              </a:rPr>
              <a:t>http://www.ahrc.ac.uk/What-We-Do/Strengthen-research-impact/Inform-public-policy/Case-studies/Pages/Case-studies.aspx</a:t>
            </a:r>
            <a:endParaRPr lang="en-GB" dirty="0"/>
          </a:p>
          <a:p>
            <a:pPr lvl="1"/>
            <a:r>
              <a:rPr lang="en-GB" dirty="0"/>
              <a:t>REF: </a:t>
            </a:r>
            <a:r>
              <a:rPr lang="en-GB" dirty="0">
                <a:hlinkClick r:id="rId3"/>
              </a:rPr>
              <a:t>http://</a:t>
            </a:r>
            <a:r>
              <a:rPr lang="en-GB" dirty="0" smtClean="0">
                <a:hlinkClick r:id="rId3"/>
              </a:rPr>
              <a:t>results.ref.ac.uk/DownloadSubmissions/SelectUoa</a:t>
            </a:r>
            <a:endParaRPr lang="en-GB" dirty="0" smtClean="0"/>
          </a:p>
          <a:p>
            <a:pPr lvl="1"/>
            <a:r>
              <a:rPr lang="en-GB" dirty="0" err="1" smtClean="0"/>
              <a:t>UoR</a:t>
            </a:r>
            <a:r>
              <a:rPr lang="en-GB" dirty="0" smtClean="0"/>
              <a:t>: INSERT LINK</a:t>
            </a:r>
          </a:p>
          <a:p>
            <a:pPr lvl="1"/>
            <a:endParaRPr lang="en-GB" dirty="0" smtClean="0"/>
          </a:p>
          <a:p>
            <a:r>
              <a:rPr lang="en-GB" dirty="0" smtClean="0"/>
              <a:t>There is also a searchable database of REF case studies available at the following link:</a:t>
            </a:r>
          </a:p>
          <a:p>
            <a:pPr lvl="1"/>
            <a:r>
              <a:rPr lang="en-GB" dirty="0">
                <a:hlinkClick r:id="rId4"/>
              </a:rPr>
              <a:t>http://impact.ref.ac.uk/CaseStudies</a:t>
            </a:r>
            <a:r>
              <a:rPr lang="en-GB" dirty="0" smtClean="0">
                <a:hlinkClick r:id="rId4"/>
              </a:rPr>
              <a:t>/</a:t>
            </a:r>
            <a:endParaRPr lang="en-GB" dirty="0" smtClean="0"/>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Tree>
    <p:extLst>
      <p:ext uri="{BB962C8B-B14F-4D97-AF65-F5344CB8AC3E}">
        <p14:creationId xmlns:p14="http://schemas.microsoft.com/office/powerpoint/2010/main" val="12071294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dirty="0" smtClean="0"/>
              <a:t>For further information contact:</a:t>
            </a:r>
          </a:p>
          <a:p>
            <a:pPr lvl="1"/>
            <a:r>
              <a:rPr lang="en-GB" dirty="0" smtClean="0"/>
              <a:t>Anthony Atkin (Research Impact Manager)</a:t>
            </a:r>
          </a:p>
          <a:p>
            <a:pPr lvl="2"/>
            <a:r>
              <a:rPr lang="en-GB" dirty="0" smtClean="0">
                <a:hlinkClick r:id="rId2"/>
              </a:rPr>
              <a:t>a.atkin@reading.ac.uk</a:t>
            </a:r>
            <a:endParaRPr lang="en-GB" dirty="0" smtClean="0"/>
          </a:p>
          <a:p>
            <a:pPr lvl="2"/>
            <a:r>
              <a:rPr lang="en-GB" dirty="0" smtClean="0">
                <a:hlinkClick r:id="rId3"/>
              </a:rPr>
              <a:t>impact@reading.ac.uk</a:t>
            </a:r>
            <a:endParaRPr lang="en-GB" dirty="0" smtClean="0"/>
          </a:p>
          <a:p>
            <a:pPr lvl="2"/>
            <a:r>
              <a:rPr lang="en-GB" dirty="0" smtClean="0"/>
              <a:t>0118 378 7411</a:t>
            </a:r>
          </a:p>
          <a:p>
            <a:pPr lvl="1"/>
            <a:endParaRPr lang="en-GB" dirty="0" smtClean="0"/>
          </a:p>
          <a:p>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spTree>
    <p:extLst>
      <p:ext uri="{BB962C8B-B14F-4D97-AF65-F5344CB8AC3E}">
        <p14:creationId xmlns:p14="http://schemas.microsoft.com/office/powerpoint/2010/main" val="11686356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Categories of Impact</a:t>
            </a:r>
            <a:endParaRPr lang="en-GB" dirty="0"/>
          </a:p>
        </p:txBody>
      </p:sp>
      <p:sp>
        <p:nvSpPr>
          <p:cNvPr id="3" name="Content Placeholder 2"/>
          <p:cNvSpPr>
            <a:spLocks noGrp="1"/>
          </p:cNvSpPr>
          <p:nvPr>
            <p:ph idx="1"/>
          </p:nvPr>
        </p:nvSpPr>
        <p:spPr/>
        <p:txBody>
          <a:bodyPr/>
          <a:lstStyle/>
          <a:p>
            <a:r>
              <a:rPr lang="en-GB" dirty="0" smtClean="0"/>
              <a:t>Research </a:t>
            </a:r>
            <a:r>
              <a:rPr lang="en-GB" dirty="0" smtClean="0"/>
              <a:t>in the Arts and Humanities can </a:t>
            </a:r>
            <a:r>
              <a:rPr lang="en-GB" dirty="0" smtClean="0"/>
              <a:t>have an impact on a number of areas including impacts on:</a:t>
            </a:r>
          </a:p>
          <a:p>
            <a:pPr lvl="1"/>
            <a:r>
              <a:rPr lang="en-GB" dirty="0" smtClean="0"/>
              <a:t>Civil society</a:t>
            </a:r>
          </a:p>
          <a:p>
            <a:pPr lvl="1"/>
            <a:r>
              <a:rPr lang="en-GB" dirty="0" smtClean="0"/>
              <a:t>Cultural live</a:t>
            </a:r>
          </a:p>
          <a:p>
            <a:pPr lvl="1"/>
            <a:r>
              <a:rPr lang="en-GB" dirty="0" smtClean="0"/>
              <a:t>Economic prosperity</a:t>
            </a:r>
          </a:p>
          <a:p>
            <a:pPr lvl="1"/>
            <a:r>
              <a:rPr lang="en-GB" dirty="0" smtClean="0"/>
              <a:t>Education</a:t>
            </a:r>
          </a:p>
          <a:p>
            <a:pPr lvl="1"/>
            <a:r>
              <a:rPr lang="en-GB" dirty="0" smtClean="0"/>
              <a:t>Policy making</a:t>
            </a:r>
          </a:p>
          <a:p>
            <a:pPr lvl="1"/>
            <a:r>
              <a:rPr lang="en-GB" dirty="0" smtClean="0"/>
              <a:t>Public discourse</a:t>
            </a:r>
          </a:p>
          <a:p>
            <a:pPr lvl="1"/>
            <a:r>
              <a:rPr lang="en-GB" dirty="0" smtClean="0"/>
              <a:t>Public </a:t>
            </a:r>
            <a:r>
              <a:rPr lang="en-GB" dirty="0" smtClean="0"/>
              <a:t>services</a:t>
            </a:r>
          </a:p>
          <a:p>
            <a:r>
              <a:rPr lang="en-GB" dirty="0" smtClean="0"/>
              <a:t>The following slides describe each of these categories</a:t>
            </a:r>
            <a:endParaRPr lang="en-GB" dirty="0" smtClean="0"/>
          </a:p>
          <a:p>
            <a:pPr lvl="1"/>
            <a:endParaRPr lang="en-GB" dirty="0" smtClean="0"/>
          </a:p>
          <a:p>
            <a:pPr lvl="1"/>
            <a:endParaRPr lang="en-GB" dirty="0" smtClean="0"/>
          </a:p>
          <a:p>
            <a:pPr marL="0" indent="0">
              <a:buNone/>
            </a:pPr>
            <a:endParaRPr lang="en-GB" dirty="0" smtClean="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
        <p:nvSpPr>
          <p:cNvPr id="5" name="Rectangle 4"/>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30562027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Impacts on:</a:t>
            </a:r>
            <a:endParaRPr lang="en-GB" dirty="0"/>
          </a:p>
        </p:txBody>
      </p:sp>
      <p:sp>
        <p:nvSpPr>
          <p:cNvPr id="3" name="Content Placeholder 2"/>
          <p:cNvSpPr>
            <a:spLocks noGrp="1"/>
          </p:cNvSpPr>
          <p:nvPr>
            <p:ph idx="1"/>
          </p:nvPr>
        </p:nvSpPr>
        <p:spPr/>
        <p:txBody>
          <a:bodyPr/>
          <a:lstStyle/>
          <a:p>
            <a:r>
              <a:rPr lang="en-GB" dirty="0" smtClean="0"/>
              <a:t>Civil Society</a:t>
            </a:r>
          </a:p>
          <a:p>
            <a:pPr lvl="1"/>
            <a:r>
              <a:rPr lang="en-GB" dirty="0" smtClean="0"/>
              <a:t>Informing and influencing the form and content of associations between people or groups to illuminate and challenge cultural values and social assumptions</a:t>
            </a:r>
          </a:p>
          <a:p>
            <a:endParaRPr lang="en-GB" dirty="0" smtClean="0"/>
          </a:p>
          <a:p>
            <a:r>
              <a:rPr lang="en-GB" dirty="0" smtClean="0"/>
              <a:t>Cultural Life</a:t>
            </a:r>
          </a:p>
          <a:p>
            <a:pPr lvl="1"/>
            <a:r>
              <a:rPr lang="en-GB" dirty="0" smtClean="0"/>
              <a:t>Creating and interpreting cultural capital in all of its forms to enrich and expand the lives, imaginations and sensibilities of individuals and groups</a:t>
            </a:r>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a:t>
            </a:fld>
            <a:endParaRPr lang="en-GB" altLang="en-US"/>
          </a:p>
        </p:txBody>
      </p:sp>
      <p:sp>
        <p:nvSpPr>
          <p:cNvPr id="5" name="Rectangle 4"/>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34634863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Impacts on (2):</a:t>
            </a:r>
            <a:endParaRPr lang="en-GB" dirty="0"/>
          </a:p>
        </p:txBody>
      </p:sp>
      <p:sp>
        <p:nvSpPr>
          <p:cNvPr id="3" name="Content Placeholder 2"/>
          <p:cNvSpPr>
            <a:spLocks noGrp="1"/>
          </p:cNvSpPr>
          <p:nvPr>
            <p:ph idx="1"/>
          </p:nvPr>
        </p:nvSpPr>
        <p:spPr/>
        <p:txBody>
          <a:bodyPr/>
          <a:lstStyle/>
          <a:p>
            <a:r>
              <a:rPr lang="en-GB" dirty="0" smtClean="0"/>
              <a:t>Economic Prosperity</a:t>
            </a:r>
          </a:p>
          <a:p>
            <a:pPr lvl="1"/>
            <a:r>
              <a:rPr lang="en-GB" dirty="0" smtClean="0"/>
              <a:t>Applying and transferring the insights and knowledge gained from research to create wealth in the manufacturing, service, creative and cultural sectors</a:t>
            </a:r>
          </a:p>
          <a:p>
            <a:pPr lvl="1"/>
            <a:endParaRPr lang="en-GB" dirty="0"/>
          </a:p>
          <a:p>
            <a:r>
              <a:rPr lang="en-GB" dirty="0" smtClean="0"/>
              <a:t>Education</a:t>
            </a:r>
          </a:p>
          <a:p>
            <a:pPr lvl="1"/>
            <a:r>
              <a:rPr lang="en-GB" dirty="0" smtClean="0"/>
              <a:t>Informing and influencing the form or content of the education of any age group in any part of the world where they extend significantly beyond the submitting HEI</a:t>
            </a:r>
          </a:p>
          <a:p>
            <a:pPr lvl="1"/>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
        <p:nvSpPr>
          <p:cNvPr id="5" name="Rectangle 4"/>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36109992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Impacts on (3):</a:t>
            </a:r>
            <a:endParaRPr lang="en-GB" dirty="0"/>
          </a:p>
        </p:txBody>
      </p:sp>
      <p:sp>
        <p:nvSpPr>
          <p:cNvPr id="3" name="Content Placeholder 2"/>
          <p:cNvSpPr>
            <a:spLocks noGrp="1"/>
          </p:cNvSpPr>
          <p:nvPr>
            <p:ph idx="1"/>
          </p:nvPr>
        </p:nvSpPr>
        <p:spPr/>
        <p:txBody>
          <a:bodyPr/>
          <a:lstStyle/>
          <a:p>
            <a:r>
              <a:rPr lang="en-GB" dirty="0" smtClean="0"/>
              <a:t>Public Discourse</a:t>
            </a:r>
          </a:p>
          <a:p>
            <a:pPr lvl="1"/>
            <a:r>
              <a:rPr lang="en-GB" dirty="0" smtClean="0"/>
              <a:t>Extending the range and improving the quality of evidence, argument and expression to enhance public understanding of the major issues and challenges faced by individuals and society</a:t>
            </a:r>
          </a:p>
          <a:p>
            <a:pPr lvl="1"/>
            <a:endParaRPr lang="en-GB" dirty="0"/>
          </a:p>
          <a:p>
            <a:r>
              <a:rPr lang="en-GB" dirty="0" smtClean="0"/>
              <a:t>Public Services</a:t>
            </a:r>
          </a:p>
          <a:p>
            <a:pPr lvl="1"/>
            <a:r>
              <a:rPr lang="en-GB" dirty="0" smtClean="0"/>
              <a:t>Contributing to the development and delivery of public services or legislation to support the welfare, education, understanding or empowerment of diverse individuals and groups in society, including the disadvantaged or marginalised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6" name="Rectangle 5"/>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6419805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6</a:t>
            </a:fld>
            <a:endParaRPr lang="en-GB" altLang="en-US"/>
          </a:p>
        </p:txBody>
      </p:sp>
      <p:sp>
        <p:nvSpPr>
          <p:cNvPr id="4" name="Title 3"/>
          <p:cNvSpPr>
            <a:spLocks noGrp="1"/>
          </p:cNvSpPr>
          <p:nvPr>
            <p:ph type="title"/>
          </p:nvPr>
        </p:nvSpPr>
        <p:spPr/>
        <p:txBody>
          <a:bodyPr/>
          <a:lstStyle/>
          <a:p>
            <a:r>
              <a:rPr lang="en-GB" dirty="0" smtClean="0"/>
              <a:t>Arts and Humanities</a:t>
            </a:r>
            <a:endParaRPr lang="en-GB" dirty="0"/>
          </a:p>
        </p:txBody>
      </p:sp>
      <p:sp>
        <p:nvSpPr>
          <p:cNvPr id="5" name="Content Placeholder 4"/>
          <p:cNvSpPr>
            <a:spLocks noGrp="1"/>
          </p:cNvSpPr>
          <p:nvPr>
            <p:ph idx="1"/>
          </p:nvPr>
        </p:nvSpPr>
        <p:spPr/>
        <p:txBody>
          <a:bodyPr/>
          <a:lstStyle/>
          <a:p>
            <a:r>
              <a:rPr lang="en-GB" dirty="0" smtClean="0"/>
              <a:t>The following slides give examples of impacts for the Arts and Humanities for each category of Impact</a:t>
            </a:r>
          </a:p>
          <a:p>
            <a:r>
              <a:rPr lang="en-GB" i="1" dirty="0" smtClean="0"/>
              <a:t>Exercise: identify from the following lists  impacts relevant to your research</a:t>
            </a:r>
            <a:endParaRPr lang="en-GB" i="1" dirty="0"/>
          </a:p>
        </p:txBody>
      </p:sp>
      <p:pic>
        <p:nvPicPr>
          <p:cNvPr id="2058" name="Picture 10" descr="letter A"/>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6405" r="64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873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pPr lvl="0"/>
            <a:r>
              <a:rPr lang="en-GB" sz="1800" dirty="0"/>
              <a:t>Generating new ways of thinking that influence creative practice</a:t>
            </a:r>
          </a:p>
          <a:p>
            <a:pPr lvl="0"/>
            <a:r>
              <a:rPr lang="en-GB" sz="1800" dirty="0"/>
              <a:t>Creating, inspiring and supporting new forms of artistic, literary, linguistic, social, economic, religious, and other expression</a:t>
            </a:r>
          </a:p>
          <a:p>
            <a:pPr lvl="0"/>
            <a:r>
              <a:rPr lang="en-GB" sz="1800" dirty="0"/>
              <a:t>Contributing to innovation and entrepreneurial activity through the design and delivery of new products or services</a:t>
            </a:r>
          </a:p>
          <a:p>
            <a:pPr lvl="0"/>
            <a:r>
              <a:rPr lang="en-GB" sz="1800" dirty="0"/>
              <a:t>Contributing to economic prosperity via the creative sector including publishing, music, theatre, museums and galleries, film and television, fashion, tourism , and computer games</a:t>
            </a:r>
          </a:p>
          <a:p>
            <a:pPr lvl="0"/>
            <a:r>
              <a:rPr lang="en-GB" sz="1800" dirty="0"/>
              <a:t>Informing or influencing practice or policy as a result of research on the nature and extent of religious, sexual, ethnic or linguistic discrimination</a:t>
            </a:r>
          </a:p>
          <a:p>
            <a:pPr marL="0" indent="0">
              <a:buNone/>
            </a:pPr>
            <a:endParaRPr lang="en-GB" sz="1800" dirty="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5" name="Rectangle 4"/>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15618727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(2)</a:t>
            </a:r>
            <a:endParaRPr lang="en-GB" dirty="0"/>
          </a:p>
        </p:txBody>
      </p:sp>
      <p:sp>
        <p:nvSpPr>
          <p:cNvPr id="3" name="Content Placeholder 2"/>
          <p:cNvSpPr>
            <a:spLocks noGrp="1"/>
          </p:cNvSpPr>
          <p:nvPr>
            <p:ph idx="1"/>
          </p:nvPr>
        </p:nvSpPr>
        <p:spPr/>
        <p:txBody>
          <a:bodyPr/>
          <a:lstStyle/>
          <a:p>
            <a:pPr lvl="0"/>
            <a:r>
              <a:rPr lang="en-GB" sz="1800" dirty="0"/>
              <a:t>Research into the languages and cultures of minority linguistic, ethnic, religious, immigrant, cultures and communities used by government, NGOs, charities or private sector to understand and respond to their needs</a:t>
            </a:r>
          </a:p>
          <a:p>
            <a:pPr lvl="0"/>
            <a:r>
              <a:rPr lang="en-GB" sz="1800" dirty="0"/>
              <a:t>Helping professionals and organisations adapt to changing cultural values</a:t>
            </a:r>
          </a:p>
          <a:p>
            <a:pPr lvl="0"/>
            <a:r>
              <a:rPr lang="en-GB" sz="1800" dirty="0"/>
              <a:t>Contributing to continuing personal and professional development</a:t>
            </a:r>
          </a:p>
          <a:p>
            <a:pPr lvl="0"/>
            <a:r>
              <a:rPr lang="en-GB" sz="1800" dirty="0"/>
              <a:t>Preserving, conserving and presenting cultural heritage</a:t>
            </a:r>
          </a:p>
          <a:p>
            <a:pPr lvl="0"/>
            <a:r>
              <a:rPr lang="en-GB" sz="1800" dirty="0"/>
              <a:t>Developing stimuli to tourism and contributing to the quality of the tourist experience</a:t>
            </a:r>
          </a:p>
          <a:p>
            <a:pPr lvl="0"/>
            <a:r>
              <a:rPr lang="en-GB" sz="1800" dirty="0"/>
              <a:t>Influencing the design and delivery of curriculum and syllabi in schools, other HEIs or other educational institutions where the impact extends significantly beyond the submitting HEI, for example through the widespread use of text books, primary sources or an IT resource in education</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5" name="Rectangle 4"/>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166768564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(3)</a:t>
            </a:r>
            <a:endParaRPr lang="en-GB" dirty="0"/>
          </a:p>
        </p:txBody>
      </p:sp>
      <p:sp>
        <p:nvSpPr>
          <p:cNvPr id="3" name="Content Placeholder 2"/>
          <p:cNvSpPr>
            <a:spLocks noGrp="1"/>
          </p:cNvSpPr>
          <p:nvPr>
            <p:ph idx="1"/>
          </p:nvPr>
        </p:nvSpPr>
        <p:spPr/>
        <p:txBody>
          <a:bodyPr/>
          <a:lstStyle/>
          <a:p>
            <a:pPr lvl="0"/>
            <a:r>
              <a:rPr lang="en-GB" sz="1800" dirty="0"/>
              <a:t>Contributing to the wider public understanding of basic standards of wellbeing and human rights conceptions</a:t>
            </a:r>
          </a:p>
          <a:p>
            <a:pPr lvl="0"/>
            <a:r>
              <a:rPr lang="en-GB" sz="1800" dirty="0"/>
              <a:t>Informing or influencing the development of expert systems in areas such as medicine, human resources, accounting and financial services</a:t>
            </a:r>
          </a:p>
          <a:p>
            <a:pPr lvl="0"/>
            <a:r>
              <a:rPr lang="en-GB" sz="1800" dirty="0"/>
              <a:t>Influencing the methods, ideas or ethics of any profession</a:t>
            </a:r>
          </a:p>
          <a:p>
            <a:pPr lvl="0"/>
            <a:r>
              <a:rPr lang="en-GB" sz="1800" dirty="0"/>
              <a:t>Providing expert advice to governments, NGOs, charities and the private sector in the UK and internationally, and thereby influencing policy and/or practice</a:t>
            </a:r>
          </a:p>
          <a:p>
            <a:pPr lvl="0"/>
            <a:r>
              <a:rPr lang="en-GB" sz="1800" dirty="0"/>
              <a:t>Engaging with and mediating between NGOs and charities in the UK and internationally to influence their activities, for example in relation to health, education and the environment</a:t>
            </a:r>
          </a:p>
          <a:p>
            <a:pPr lvl="0"/>
            <a:r>
              <a:rPr lang="en-GB" sz="1800" dirty="0"/>
              <a:t>Contributing to widening public access to and participation in the political process</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5" name="Rectangle 4"/>
          <p:cNvSpPr/>
          <p:nvPr/>
        </p:nvSpPr>
        <p:spPr>
          <a:xfrm>
            <a:off x="3311860" y="6165304"/>
            <a:ext cx="5292080" cy="246221"/>
          </a:xfrm>
          <a:prstGeom prst="rect">
            <a:avLst/>
          </a:prstGeom>
        </p:spPr>
        <p:txBody>
          <a:bodyPr wrap="square">
            <a:spAutoFit/>
          </a:bodyPr>
          <a:lstStyle/>
          <a:p>
            <a:r>
              <a:rPr lang="en-GB" sz="1000" dirty="0">
                <a:hlinkClick r:id="rId2"/>
              </a:rPr>
              <a:t>http://</a:t>
            </a:r>
            <a:r>
              <a:rPr lang="en-GB" sz="1000" dirty="0" smtClean="0">
                <a:hlinkClick r:id="rId2"/>
              </a:rPr>
              <a:t>www.ref.ac.uk/media/ref/content/pub/panelcriteriaandworkingmethods/01_12.pdf</a:t>
            </a:r>
            <a:r>
              <a:rPr lang="en-GB" sz="1000" dirty="0" smtClean="0"/>
              <a:t> </a:t>
            </a:r>
            <a:endParaRPr lang="en-GB" sz="1000" dirty="0"/>
          </a:p>
        </p:txBody>
      </p:sp>
    </p:spTree>
    <p:extLst>
      <p:ext uri="{BB962C8B-B14F-4D97-AF65-F5344CB8AC3E}">
        <p14:creationId xmlns:p14="http://schemas.microsoft.com/office/powerpoint/2010/main" val="4015733674"/>
      </p:ext>
    </p:extLst>
  </p:cSld>
  <p:clrMapOvr>
    <a:masterClrMapping/>
  </p:clrMapOvr>
  <p:transition>
    <p:fade/>
  </p:transition>
</p:sld>
</file>

<file path=ppt/theme/theme1.xml><?xml version="1.0" encoding="utf-8"?>
<a:theme xmlns:a="http://schemas.openxmlformats.org/drawingml/2006/main" name="UoR-PP-Template-STANDARD-WIDTH-NO-ANIMATION-v-24">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UoR-PP-Template-STANDARD-WIDTH-NO-ANIMATION-v-24</Template>
  <TotalTime>1112</TotalTime>
  <Words>713</Words>
  <Application>Microsoft Office PowerPoint</Application>
  <PresentationFormat>On-screen Show (4:3)</PresentationFormat>
  <Paragraphs>87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Effra Heavy</vt:lpstr>
      <vt:lpstr>AngsanaUPC</vt:lpstr>
      <vt:lpstr>Effra Bold</vt:lpstr>
      <vt:lpstr>Effra</vt:lpstr>
      <vt:lpstr>Effra Light</vt:lpstr>
      <vt:lpstr>UoR-PP-Template-STANDARD-WIDTH-NO-ANIMATION-v-24</vt:lpstr>
      <vt:lpstr>Impact and the Arts and Humanities</vt:lpstr>
      <vt:lpstr>Categories of Impact</vt:lpstr>
      <vt:lpstr>Impacts on:</vt:lpstr>
      <vt:lpstr>Impacts on (2):</vt:lpstr>
      <vt:lpstr>Impacts on (3):</vt:lpstr>
      <vt:lpstr>Arts and Humanities</vt:lpstr>
      <vt:lpstr>Examples</vt:lpstr>
      <vt:lpstr>Examples (2)</vt:lpstr>
      <vt:lpstr>Examples (3)</vt:lpstr>
      <vt:lpstr>Real Impact Examples</vt:lpstr>
      <vt:lpstr>Further Information</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Impact</dc:title>
  <dc:creator>IT Services</dc:creator>
  <cp:lastModifiedBy>IT Services</cp:lastModifiedBy>
  <cp:revision>37</cp:revision>
  <cp:lastPrinted>2015-03-26T09:26:52Z</cp:lastPrinted>
  <dcterms:created xsi:type="dcterms:W3CDTF">2015-03-03T08:23:15Z</dcterms:created>
  <dcterms:modified xsi:type="dcterms:W3CDTF">2015-04-09T09:45:05Z</dcterms:modified>
</cp:coreProperties>
</file>