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f" ContentType="image/tiff"/>
  <Default Extension="xlsx" ContentType="application/vnd.openxmlformats-officedocument.spreadsheetml.sheet"/>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0.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1.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2.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 id="2147483694" r:id="rId4"/>
    <p:sldMasterId id="2147483706" r:id="rId5"/>
    <p:sldMasterId id="2147483726" r:id="rId6"/>
    <p:sldMasterId id="2147483747" r:id="rId7"/>
    <p:sldMasterId id="2147483760" r:id="rId8"/>
    <p:sldMasterId id="2147483775" r:id="rId9"/>
    <p:sldMasterId id="2147483793" r:id="rId10"/>
    <p:sldMasterId id="2147483806" r:id="rId11"/>
    <p:sldMasterId id="2147483825" r:id="rId12"/>
    <p:sldMasterId id="2147483843" r:id="rId13"/>
  </p:sldMasterIdLst>
  <p:notesMasterIdLst>
    <p:notesMasterId r:id="rId96"/>
  </p:notesMasterIdLst>
  <p:sldIdLst>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 id="321" r:id="rId78"/>
    <p:sldId id="322" r:id="rId79"/>
    <p:sldId id="323" r:id="rId80"/>
    <p:sldId id="324" r:id="rId81"/>
    <p:sldId id="325" r:id="rId82"/>
    <p:sldId id="326" r:id="rId83"/>
    <p:sldId id="327" r:id="rId84"/>
    <p:sldId id="328" r:id="rId85"/>
    <p:sldId id="329" r:id="rId86"/>
    <p:sldId id="330" r:id="rId87"/>
    <p:sldId id="331" r:id="rId88"/>
    <p:sldId id="332" r:id="rId89"/>
    <p:sldId id="333" r:id="rId90"/>
    <p:sldId id="334" r:id="rId91"/>
    <p:sldId id="335" r:id="rId92"/>
    <p:sldId id="336" r:id="rId93"/>
    <p:sldId id="337" r:id="rId94"/>
    <p:sldId id="338"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slide" Target="slides/slide63.xml"/><Relationship Id="rId84" Type="http://schemas.openxmlformats.org/officeDocument/2006/relationships/slide" Target="slides/slide71.xml"/><Relationship Id="rId89" Type="http://schemas.openxmlformats.org/officeDocument/2006/relationships/slide" Target="slides/slide76.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slide" Target="slides/slide74.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slide" Target="slides/slide77.xml"/><Relationship Id="rId95" Type="http://schemas.openxmlformats.org/officeDocument/2006/relationships/slide" Target="slides/slide8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doughnutChart>
        <c:varyColors val="1"/>
        <c:ser>
          <c:idx val="0"/>
          <c:order val="0"/>
          <c:tx>
            <c:strRef>
              <c:f>Sheet1!$B$1</c:f>
              <c:strCache>
                <c:ptCount val="1"/>
                <c:pt idx="0">
                  <c:v>Sales</c:v>
                </c:pt>
              </c:strCache>
            </c:strRef>
          </c:tx>
          <c:explosion val="1"/>
          <c:dPt>
            <c:idx val="0"/>
            <c:bubble3D val="0"/>
            <c:spPr>
              <a:solidFill>
                <a:schemeClr val="accent4">
                  <a:shade val="58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2560-44BE-A5CD-5BB9FC694E98}"/>
              </c:ext>
            </c:extLst>
          </c:dPt>
          <c:dPt>
            <c:idx val="1"/>
            <c:bubble3D val="0"/>
            <c:spPr>
              <a:solidFill>
                <a:schemeClr val="accent4">
                  <a:shade val="86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2560-44BE-A5CD-5BB9FC694E98}"/>
              </c:ext>
            </c:extLst>
          </c:dPt>
          <c:dPt>
            <c:idx val="2"/>
            <c:bubble3D val="0"/>
            <c:spPr>
              <a:solidFill>
                <a:schemeClr val="accent4">
                  <a:tint val="86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2560-44BE-A5CD-5BB9FC694E98}"/>
              </c:ext>
            </c:extLst>
          </c:dPt>
          <c:dPt>
            <c:idx val="3"/>
            <c:bubble3D val="0"/>
            <c:spPr>
              <a:solidFill>
                <a:schemeClr val="accent4">
                  <a:tint val="58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2560-44BE-A5CD-5BB9FC694E98}"/>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80</c:v>
                </c:pt>
                <c:pt idx="1">
                  <c:v>20</c:v>
                </c:pt>
              </c:numCache>
            </c:numRef>
          </c:val>
          <c:extLst xmlns:c16r2="http://schemas.microsoft.com/office/drawing/2015/06/chart">
            <c:ext xmlns:c16="http://schemas.microsoft.com/office/drawing/2014/chart" uri="{C3380CC4-5D6E-409C-BE32-E72D297353CC}">
              <c16:uniqueId val="{00000008-2560-44BE-A5CD-5BB9FC694E98}"/>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40D920-89E6-4CFF-A18D-F210BF1511A4}" type="doc">
      <dgm:prSet loTypeId="urn:microsoft.com/office/officeart/2005/8/layout/venn1" loCatId="relationship" qsTypeId="urn:microsoft.com/office/officeart/2005/8/quickstyle/simple1" qsCatId="simple" csTypeId="urn:microsoft.com/office/officeart/2005/8/colors/accent1_2" csCatId="accent1" phldr="1"/>
      <dgm:spPr/>
    </dgm:pt>
    <dgm:pt modelId="{2ECB0252-3591-4A5E-8C8D-32AAABFA5ACE}">
      <dgm:prSet phldrT="[Text]"/>
      <dgm:spPr/>
      <dgm:t>
        <a:bodyPr/>
        <a:lstStyle/>
        <a:p>
          <a:r>
            <a:rPr lang="en-GB" dirty="0" smtClean="0"/>
            <a:t>Environmental change (including climate change)</a:t>
          </a:r>
          <a:endParaRPr lang="en-GB" dirty="0"/>
        </a:p>
      </dgm:t>
    </dgm:pt>
    <dgm:pt modelId="{5B3D0B84-F20C-4F5C-A387-B53BC5E608A4}" type="parTrans" cxnId="{35A37879-DE8B-4888-91D3-097E0B9F4CEB}">
      <dgm:prSet/>
      <dgm:spPr/>
      <dgm:t>
        <a:bodyPr/>
        <a:lstStyle/>
        <a:p>
          <a:endParaRPr lang="en-GB"/>
        </a:p>
      </dgm:t>
    </dgm:pt>
    <dgm:pt modelId="{FC9A4698-69D3-4D40-B5AA-580E944C236D}" type="sibTrans" cxnId="{35A37879-DE8B-4888-91D3-097E0B9F4CEB}">
      <dgm:prSet/>
      <dgm:spPr/>
      <dgm:t>
        <a:bodyPr/>
        <a:lstStyle/>
        <a:p>
          <a:endParaRPr lang="en-GB"/>
        </a:p>
      </dgm:t>
    </dgm:pt>
    <dgm:pt modelId="{4FDC6C45-4984-43D8-9C64-16BCA060544E}">
      <dgm:prSet phldrT="[Text]"/>
      <dgm:spPr/>
      <dgm:t>
        <a:bodyPr/>
        <a:lstStyle/>
        <a:p>
          <a:r>
            <a:rPr lang="en-GB" dirty="0" smtClean="0"/>
            <a:t>Human migration, resettlement and displacement </a:t>
          </a:r>
          <a:endParaRPr lang="en-GB" dirty="0"/>
        </a:p>
      </dgm:t>
    </dgm:pt>
    <dgm:pt modelId="{98028D18-9B44-469C-AC03-E6D1726E8718}" type="parTrans" cxnId="{0B801E77-0C12-4436-94C6-2ECF703CC679}">
      <dgm:prSet/>
      <dgm:spPr/>
      <dgm:t>
        <a:bodyPr/>
        <a:lstStyle/>
        <a:p>
          <a:endParaRPr lang="en-GB"/>
        </a:p>
      </dgm:t>
    </dgm:pt>
    <dgm:pt modelId="{D2C5209B-889C-45BD-B75E-0ADC0ACC459F}" type="sibTrans" cxnId="{0B801E77-0C12-4436-94C6-2ECF703CC679}">
      <dgm:prSet/>
      <dgm:spPr/>
      <dgm:t>
        <a:bodyPr/>
        <a:lstStyle/>
        <a:p>
          <a:endParaRPr lang="en-GB"/>
        </a:p>
      </dgm:t>
    </dgm:pt>
    <dgm:pt modelId="{92CF61A3-627A-41D3-9D6E-F43A9A65B3F0}">
      <dgm:prSet phldrT="[Text]"/>
      <dgm:spPr/>
      <dgm:t>
        <a:bodyPr/>
        <a:lstStyle/>
        <a:p>
          <a:r>
            <a:rPr lang="en-GB" dirty="0" smtClean="0"/>
            <a:t>Mobility, life course and rural livelihoods</a:t>
          </a:r>
          <a:endParaRPr lang="en-GB" dirty="0"/>
        </a:p>
      </dgm:t>
    </dgm:pt>
    <dgm:pt modelId="{0E17CB7E-5D1A-43BB-BDBE-64AC396F7751}" type="parTrans" cxnId="{EAD96F58-D7C4-4B60-934E-ABC091DE58DC}">
      <dgm:prSet/>
      <dgm:spPr/>
      <dgm:t>
        <a:bodyPr/>
        <a:lstStyle/>
        <a:p>
          <a:endParaRPr lang="en-GB"/>
        </a:p>
      </dgm:t>
    </dgm:pt>
    <dgm:pt modelId="{C63AF807-2739-4607-980D-F0378D1C2885}" type="sibTrans" cxnId="{EAD96F58-D7C4-4B60-934E-ABC091DE58DC}">
      <dgm:prSet/>
      <dgm:spPr/>
      <dgm:t>
        <a:bodyPr/>
        <a:lstStyle/>
        <a:p>
          <a:endParaRPr lang="en-GB"/>
        </a:p>
      </dgm:t>
    </dgm:pt>
    <dgm:pt modelId="{CFECCDFF-239B-4579-96F6-96DBF7B87F3E}" type="pres">
      <dgm:prSet presAssocID="{6A40D920-89E6-4CFF-A18D-F210BF1511A4}" presName="compositeShape" presStyleCnt="0">
        <dgm:presLayoutVars>
          <dgm:chMax val="7"/>
          <dgm:dir/>
          <dgm:resizeHandles val="exact"/>
        </dgm:presLayoutVars>
      </dgm:prSet>
      <dgm:spPr/>
    </dgm:pt>
    <dgm:pt modelId="{991C5892-3DBB-49F9-97C7-74406CD7CFDA}" type="pres">
      <dgm:prSet presAssocID="{2ECB0252-3591-4A5E-8C8D-32AAABFA5ACE}" presName="circ1" presStyleLbl="vennNode1" presStyleIdx="0" presStyleCnt="3"/>
      <dgm:spPr/>
      <dgm:t>
        <a:bodyPr/>
        <a:lstStyle/>
        <a:p>
          <a:endParaRPr lang="en-GB"/>
        </a:p>
      </dgm:t>
    </dgm:pt>
    <dgm:pt modelId="{77FA9222-C935-488A-A858-63F4FABB1017}" type="pres">
      <dgm:prSet presAssocID="{2ECB0252-3591-4A5E-8C8D-32AAABFA5ACE}" presName="circ1Tx" presStyleLbl="revTx" presStyleIdx="0" presStyleCnt="0">
        <dgm:presLayoutVars>
          <dgm:chMax val="0"/>
          <dgm:chPref val="0"/>
          <dgm:bulletEnabled val="1"/>
        </dgm:presLayoutVars>
      </dgm:prSet>
      <dgm:spPr/>
      <dgm:t>
        <a:bodyPr/>
        <a:lstStyle/>
        <a:p>
          <a:endParaRPr lang="en-GB"/>
        </a:p>
      </dgm:t>
    </dgm:pt>
    <dgm:pt modelId="{826EBE5F-7C86-4E89-8ABA-7FD75FA3056C}" type="pres">
      <dgm:prSet presAssocID="{4FDC6C45-4984-43D8-9C64-16BCA060544E}" presName="circ2" presStyleLbl="vennNode1" presStyleIdx="1" presStyleCnt="3"/>
      <dgm:spPr/>
      <dgm:t>
        <a:bodyPr/>
        <a:lstStyle/>
        <a:p>
          <a:endParaRPr lang="en-GB"/>
        </a:p>
      </dgm:t>
    </dgm:pt>
    <dgm:pt modelId="{7BF4D860-12C7-4297-A93F-8255BA439D6D}" type="pres">
      <dgm:prSet presAssocID="{4FDC6C45-4984-43D8-9C64-16BCA060544E}" presName="circ2Tx" presStyleLbl="revTx" presStyleIdx="0" presStyleCnt="0">
        <dgm:presLayoutVars>
          <dgm:chMax val="0"/>
          <dgm:chPref val="0"/>
          <dgm:bulletEnabled val="1"/>
        </dgm:presLayoutVars>
      </dgm:prSet>
      <dgm:spPr/>
      <dgm:t>
        <a:bodyPr/>
        <a:lstStyle/>
        <a:p>
          <a:endParaRPr lang="en-GB"/>
        </a:p>
      </dgm:t>
    </dgm:pt>
    <dgm:pt modelId="{08A8D7C9-3742-4E83-A140-44DC56885A53}" type="pres">
      <dgm:prSet presAssocID="{92CF61A3-627A-41D3-9D6E-F43A9A65B3F0}" presName="circ3" presStyleLbl="vennNode1" presStyleIdx="2" presStyleCnt="3"/>
      <dgm:spPr/>
      <dgm:t>
        <a:bodyPr/>
        <a:lstStyle/>
        <a:p>
          <a:endParaRPr lang="en-GB"/>
        </a:p>
      </dgm:t>
    </dgm:pt>
    <dgm:pt modelId="{31AD1806-1CEE-4BB9-BF59-EB7D130C7CA6}" type="pres">
      <dgm:prSet presAssocID="{92CF61A3-627A-41D3-9D6E-F43A9A65B3F0}" presName="circ3Tx" presStyleLbl="revTx" presStyleIdx="0" presStyleCnt="0">
        <dgm:presLayoutVars>
          <dgm:chMax val="0"/>
          <dgm:chPref val="0"/>
          <dgm:bulletEnabled val="1"/>
        </dgm:presLayoutVars>
      </dgm:prSet>
      <dgm:spPr/>
      <dgm:t>
        <a:bodyPr/>
        <a:lstStyle/>
        <a:p>
          <a:endParaRPr lang="en-GB"/>
        </a:p>
      </dgm:t>
    </dgm:pt>
  </dgm:ptLst>
  <dgm:cxnLst>
    <dgm:cxn modelId="{CCC87C63-25A3-4F58-8EE6-B254666E75DE}" type="presOf" srcId="{92CF61A3-627A-41D3-9D6E-F43A9A65B3F0}" destId="{31AD1806-1CEE-4BB9-BF59-EB7D130C7CA6}" srcOrd="1" destOrd="0" presId="urn:microsoft.com/office/officeart/2005/8/layout/venn1"/>
    <dgm:cxn modelId="{0B801E77-0C12-4436-94C6-2ECF703CC679}" srcId="{6A40D920-89E6-4CFF-A18D-F210BF1511A4}" destId="{4FDC6C45-4984-43D8-9C64-16BCA060544E}" srcOrd="1" destOrd="0" parTransId="{98028D18-9B44-469C-AC03-E6D1726E8718}" sibTransId="{D2C5209B-889C-45BD-B75E-0ADC0ACC459F}"/>
    <dgm:cxn modelId="{AFF82748-F3DA-451F-8075-A6BF6B55BD31}" type="presOf" srcId="{4FDC6C45-4984-43D8-9C64-16BCA060544E}" destId="{7BF4D860-12C7-4297-A93F-8255BA439D6D}" srcOrd="1" destOrd="0" presId="urn:microsoft.com/office/officeart/2005/8/layout/venn1"/>
    <dgm:cxn modelId="{594E9FDC-BA44-4216-8E1D-E07EA833D45F}" type="presOf" srcId="{2ECB0252-3591-4A5E-8C8D-32AAABFA5ACE}" destId="{77FA9222-C935-488A-A858-63F4FABB1017}" srcOrd="1" destOrd="0" presId="urn:microsoft.com/office/officeart/2005/8/layout/venn1"/>
    <dgm:cxn modelId="{EAD96F58-D7C4-4B60-934E-ABC091DE58DC}" srcId="{6A40D920-89E6-4CFF-A18D-F210BF1511A4}" destId="{92CF61A3-627A-41D3-9D6E-F43A9A65B3F0}" srcOrd="2" destOrd="0" parTransId="{0E17CB7E-5D1A-43BB-BDBE-64AC396F7751}" sibTransId="{C63AF807-2739-4607-980D-F0378D1C2885}"/>
    <dgm:cxn modelId="{35A37879-DE8B-4888-91D3-097E0B9F4CEB}" srcId="{6A40D920-89E6-4CFF-A18D-F210BF1511A4}" destId="{2ECB0252-3591-4A5E-8C8D-32AAABFA5ACE}" srcOrd="0" destOrd="0" parTransId="{5B3D0B84-F20C-4F5C-A387-B53BC5E608A4}" sibTransId="{FC9A4698-69D3-4D40-B5AA-580E944C236D}"/>
    <dgm:cxn modelId="{60466DD6-B4F7-4E91-89EF-2926F8E60A3E}" type="presOf" srcId="{4FDC6C45-4984-43D8-9C64-16BCA060544E}" destId="{826EBE5F-7C86-4E89-8ABA-7FD75FA3056C}" srcOrd="0" destOrd="0" presId="urn:microsoft.com/office/officeart/2005/8/layout/venn1"/>
    <dgm:cxn modelId="{C2A3559E-C00A-4BF7-88B2-AEB87980DDCF}" type="presOf" srcId="{6A40D920-89E6-4CFF-A18D-F210BF1511A4}" destId="{CFECCDFF-239B-4579-96F6-96DBF7B87F3E}" srcOrd="0" destOrd="0" presId="urn:microsoft.com/office/officeart/2005/8/layout/venn1"/>
    <dgm:cxn modelId="{D7AEFB8F-7EE5-4FF0-B459-780C5C531FBF}" type="presOf" srcId="{92CF61A3-627A-41D3-9D6E-F43A9A65B3F0}" destId="{08A8D7C9-3742-4E83-A140-44DC56885A53}" srcOrd="0" destOrd="0" presId="urn:microsoft.com/office/officeart/2005/8/layout/venn1"/>
    <dgm:cxn modelId="{1CCB36F6-9E26-4E22-B66F-7D89173B2CA4}" type="presOf" srcId="{2ECB0252-3591-4A5E-8C8D-32AAABFA5ACE}" destId="{991C5892-3DBB-49F9-97C7-74406CD7CFDA}" srcOrd="0" destOrd="0" presId="urn:microsoft.com/office/officeart/2005/8/layout/venn1"/>
    <dgm:cxn modelId="{73CDAA9B-7FF3-49F3-9231-CAA49C6909BB}" type="presParOf" srcId="{CFECCDFF-239B-4579-96F6-96DBF7B87F3E}" destId="{991C5892-3DBB-49F9-97C7-74406CD7CFDA}" srcOrd="0" destOrd="0" presId="urn:microsoft.com/office/officeart/2005/8/layout/venn1"/>
    <dgm:cxn modelId="{26A0F3CB-DA41-4F99-9306-5589B7AE9CAB}" type="presParOf" srcId="{CFECCDFF-239B-4579-96F6-96DBF7B87F3E}" destId="{77FA9222-C935-488A-A858-63F4FABB1017}" srcOrd="1" destOrd="0" presId="urn:microsoft.com/office/officeart/2005/8/layout/venn1"/>
    <dgm:cxn modelId="{1AE25292-6683-4F06-85E2-FFE20B402D0E}" type="presParOf" srcId="{CFECCDFF-239B-4579-96F6-96DBF7B87F3E}" destId="{826EBE5F-7C86-4E89-8ABA-7FD75FA3056C}" srcOrd="2" destOrd="0" presId="urn:microsoft.com/office/officeart/2005/8/layout/venn1"/>
    <dgm:cxn modelId="{F1275A82-CC8A-4960-9383-AAB569686387}" type="presParOf" srcId="{CFECCDFF-239B-4579-96F6-96DBF7B87F3E}" destId="{7BF4D860-12C7-4297-A93F-8255BA439D6D}" srcOrd="3" destOrd="0" presId="urn:microsoft.com/office/officeart/2005/8/layout/venn1"/>
    <dgm:cxn modelId="{24982916-A2AD-4D8B-B018-82D1774CA88E}" type="presParOf" srcId="{CFECCDFF-239B-4579-96F6-96DBF7B87F3E}" destId="{08A8D7C9-3742-4E83-A140-44DC56885A53}" srcOrd="4" destOrd="0" presId="urn:microsoft.com/office/officeart/2005/8/layout/venn1"/>
    <dgm:cxn modelId="{80889B04-7ABF-4070-A436-04DD8CEF4B39}" type="presParOf" srcId="{CFECCDFF-239B-4579-96F6-96DBF7B87F3E}" destId="{31AD1806-1CEE-4BB9-BF59-EB7D130C7CA6}"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995BF3-71EC-40FF-BC1A-83A6D3BC8057}" type="doc">
      <dgm:prSet loTypeId="urn:microsoft.com/office/officeart/2005/8/layout/venn1" loCatId="relationship" qsTypeId="urn:microsoft.com/office/officeart/2005/8/quickstyle/simple1" qsCatId="simple" csTypeId="urn:microsoft.com/office/officeart/2005/8/colors/accent1_2" csCatId="accent1" phldr="1"/>
      <dgm:spPr/>
    </dgm:pt>
    <dgm:pt modelId="{43070AD6-F652-406D-A30D-3D70FDD7ABC6}">
      <dgm:prSet phldrT="[Text]"/>
      <dgm:spPr/>
      <dgm:t>
        <a:bodyPr/>
        <a:lstStyle/>
        <a:p>
          <a:r>
            <a:rPr lang="en-GB" dirty="0" smtClean="0">
              <a:solidFill>
                <a:schemeClr val="bg1"/>
              </a:solidFill>
            </a:rPr>
            <a:t>Agriculture</a:t>
          </a:r>
          <a:endParaRPr lang="en-US" dirty="0">
            <a:solidFill>
              <a:schemeClr val="bg1"/>
            </a:solidFill>
          </a:endParaRPr>
        </a:p>
      </dgm:t>
    </dgm:pt>
    <dgm:pt modelId="{6DBF5FA5-3E8E-46A4-8F02-E563910202E3}" type="parTrans" cxnId="{38C09302-00E5-454A-8366-87DF7802F7E3}">
      <dgm:prSet/>
      <dgm:spPr/>
      <dgm:t>
        <a:bodyPr/>
        <a:lstStyle/>
        <a:p>
          <a:endParaRPr lang="en-US"/>
        </a:p>
      </dgm:t>
    </dgm:pt>
    <dgm:pt modelId="{447703FC-A41D-4B86-95C0-E06656A861BD}" type="sibTrans" cxnId="{38C09302-00E5-454A-8366-87DF7802F7E3}">
      <dgm:prSet/>
      <dgm:spPr/>
      <dgm:t>
        <a:bodyPr/>
        <a:lstStyle/>
        <a:p>
          <a:endParaRPr lang="en-US"/>
        </a:p>
      </dgm:t>
    </dgm:pt>
    <dgm:pt modelId="{AC3B5F8E-547A-429C-8CF2-C22F8D9D338D}">
      <dgm:prSet phldrT="[Text]"/>
      <dgm:spPr/>
      <dgm:t>
        <a:bodyPr/>
        <a:lstStyle/>
        <a:p>
          <a:pPr rtl="0"/>
          <a:r>
            <a:rPr lang="en-GB" dirty="0" smtClean="0">
              <a:solidFill>
                <a:schemeClr val="bg1"/>
              </a:solidFill>
            </a:rPr>
            <a:t>Food</a:t>
          </a:r>
          <a:endParaRPr lang="en-US" dirty="0">
            <a:solidFill>
              <a:schemeClr val="bg1"/>
            </a:solidFill>
          </a:endParaRPr>
        </a:p>
      </dgm:t>
    </dgm:pt>
    <dgm:pt modelId="{E7F04DFC-F42F-4298-82AE-6695D8E650F0}" type="parTrans" cxnId="{F082C6D3-3A81-45B7-9A9E-EC4B6D45E45B}">
      <dgm:prSet/>
      <dgm:spPr/>
      <dgm:t>
        <a:bodyPr/>
        <a:lstStyle/>
        <a:p>
          <a:endParaRPr lang="en-US"/>
        </a:p>
      </dgm:t>
    </dgm:pt>
    <dgm:pt modelId="{36D3FEB7-27CC-44E0-B8E4-F816159115B1}" type="sibTrans" cxnId="{F082C6D3-3A81-45B7-9A9E-EC4B6D45E45B}">
      <dgm:prSet/>
      <dgm:spPr/>
      <dgm:t>
        <a:bodyPr/>
        <a:lstStyle/>
        <a:p>
          <a:endParaRPr lang="en-US"/>
        </a:p>
      </dgm:t>
    </dgm:pt>
    <dgm:pt modelId="{57093FFD-1390-49E6-9CA7-86B1DF3A1D9D}">
      <dgm:prSet phldrT="[Text]"/>
      <dgm:spPr/>
      <dgm:t>
        <a:bodyPr/>
        <a:lstStyle/>
        <a:p>
          <a:r>
            <a:rPr lang="en-GB" dirty="0" smtClean="0">
              <a:solidFill>
                <a:schemeClr val="bg1"/>
              </a:solidFill>
            </a:rPr>
            <a:t>Health and nutrition</a:t>
          </a:r>
          <a:endParaRPr lang="en-US" dirty="0">
            <a:solidFill>
              <a:schemeClr val="bg1"/>
            </a:solidFill>
          </a:endParaRPr>
        </a:p>
      </dgm:t>
    </dgm:pt>
    <dgm:pt modelId="{34DB470C-21C0-4330-80FD-DC24B472BDBD}" type="parTrans" cxnId="{A2E2F41C-3FA5-4AE3-AB4C-45D23578813F}">
      <dgm:prSet/>
      <dgm:spPr/>
      <dgm:t>
        <a:bodyPr/>
        <a:lstStyle/>
        <a:p>
          <a:endParaRPr lang="en-US"/>
        </a:p>
      </dgm:t>
    </dgm:pt>
    <dgm:pt modelId="{CA1B1FA4-75C9-45AC-872B-E809FB8B11CF}" type="sibTrans" cxnId="{A2E2F41C-3FA5-4AE3-AB4C-45D23578813F}">
      <dgm:prSet/>
      <dgm:spPr/>
      <dgm:t>
        <a:bodyPr/>
        <a:lstStyle/>
        <a:p>
          <a:endParaRPr lang="en-US"/>
        </a:p>
      </dgm:t>
    </dgm:pt>
    <dgm:pt modelId="{DF2DE68F-AD39-41E1-ABD1-4FB90A97B674}" type="pres">
      <dgm:prSet presAssocID="{FB995BF3-71EC-40FF-BC1A-83A6D3BC8057}" presName="compositeShape" presStyleCnt="0">
        <dgm:presLayoutVars>
          <dgm:chMax val="7"/>
          <dgm:dir/>
          <dgm:resizeHandles val="exact"/>
        </dgm:presLayoutVars>
      </dgm:prSet>
      <dgm:spPr/>
    </dgm:pt>
    <dgm:pt modelId="{CAB83E5D-CE0C-49C4-A01D-F30F19DFA585}" type="pres">
      <dgm:prSet presAssocID="{43070AD6-F652-406D-A30D-3D70FDD7ABC6}" presName="circ1" presStyleLbl="vennNode1" presStyleIdx="0" presStyleCnt="3"/>
      <dgm:spPr/>
      <dgm:t>
        <a:bodyPr/>
        <a:lstStyle/>
        <a:p>
          <a:endParaRPr lang="en-US"/>
        </a:p>
      </dgm:t>
    </dgm:pt>
    <dgm:pt modelId="{7BFF703F-9B72-40E1-A343-9A9B4624AC14}" type="pres">
      <dgm:prSet presAssocID="{43070AD6-F652-406D-A30D-3D70FDD7ABC6}" presName="circ1Tx" presStyleLbl="revTx" presStyleIdx="0" presStyleCnt="0">
        <dgm:presLayoutVars>
          <dgm:chMax val="0"/>
          <dgm:chPref val="0"/>
          <dgm:bulletEnabled val="1"/>
        </dgm:presLayoutVars>
      </dgm:prSet>
      <dgm:spPr/>
      <dgm:t>
        <a:bodyPr/>
        <a:lstStyle/>
        <a:p>
          <a:endParaRPr lang="en-US"/>
        </a:p>
      </dgm:t>
    </dgm:pt>
    <dgm:pt modelId="{8FD25ADC-C6DF-4340-8831-DB4748654AC0}" type="pres">
      <dgm:prSet presAssocID="{AC3B5F8E-547A-429C-8CF2-C22F8D9D338D}" presName="circ2" presStyleLbl="vennNode1" presStyleIdx="1" presStyleCnt="3"/>
      <dgm:spPr/>
      <dgm:t>
        <a:bodyPr/>
        <a:lstStyle/>
        <a:p>
          <a:endParaRPr lang="en-US"/>
        </a:p>
      </dgm:t>
    </dgm:pt>
    <dgm:pt modelId="{0E52CA25-8A4C-4CB4-9E39-3FEA789E5F5D}" type="pres">
      <dgm:prSet presAssocID="{AC3B5F8E-547A-429C-8CF2-C22F8D9D338D}" presName="circ2Tx" presStyleLbl="revTx" presStyleIdx="0" presStyleCnt="0">
        <dgm:presLayoutVars>
          <dgm:chMax val="0"/>
          <dgm:chPref val="0"/>
          <dgm:bulletEnabled val="1"/>
        </dgm:presLayoutVars>
      </dgm:prSet>
      <dgm:spPr/>
      <dgm:t>
        <a:bodyPr/>
        <a:lstStyle/>
        <a:p>
          <a:endParaRPr lang="en-US"/>
        </a:p>
      </dgm:t>
    </dgm:pt>
    <dgm:pt modelId="{F589312B-17BB-427D-BB43-FA056116E449}" type="pres">
      <dgm:prSet presAssocID="{57093FFD-1390-49E6-9CA7-86B1DF3A1D9D}" presName="circ3" presStyleLbl="vennNode1" presStyleIdx="2" presStyleCnt="3"/>
      <dgm:spPr/>
      <dgm:t>
        <a:bodyPr/>
        <a:lstStyle/>
        <a:p>
          <a:endParaRPr lang="en-US"/>
        </a:p>
      </dgm:t>
    </dgm:pt>
    <dgm:pt modelId="{6B5F7FF7-5AF0-4F42-A4CA-77963DD274F0}" type="pres">
      <dgm:prSet presAssocID="{57093FFD-1390-49E6-9CA7-86B1DF3A1D9D}" presName="circ3Tx" presStyleLbl="revTx" presStyleIdx="0" presStyleCnt="0">
        <dgm:presLayoutVars>
          <dgm:chMax val="0"/>
          <dgm:chPref val="0"/>
          <dgm:bulletEnabled val="1"/>
        </dgm:presLayoutVars>
      </dgm:prSet>
      <dgm:spPr/>
      <dgm:t>
        <a:bodyPr/>
        <a:lstStyle/>
        <a:p>
          <a:endParaRPr lang="en-US"/>
        </a:p>
      </dgm:t>
    </dgm:pt>
  </dgm:ptLst>
  <dgm:cxnLst>
    <dgm:cxn modelId="{8945F95C-9A64-4888-B26A-9C7D2208B4EE}" type="presOf" srcId="{43070AD6-F652-406D-A30D-3D70FDD7ABC6}" destId="{CAB83E5D-CE0C-49C4-A01D-F30F19DFA585}" srcOrd="0" destOrd="0" presId="urn:microsoft.com/office/officeart/2005/8/layout/venn1"/>
    <dgm:cxn modelId="{547FFFA8-4480-457E-86CC-602E6E7BEB99}" type="presOf" srcId="{57093FFD-1390-49E6-9CA7-86B1DF3A1D9D}" destId="{6B5F7FF7-5AF0-4F42-A4CA-77963DD274F0}" srcOrd="1" destOrd="0" presId="urn:microsoft.com/office/officeart/2005/8/layout/venn1"/>
    <dgm:cxn modelId="{13BD6530-3374-451C-BA57-C72A768D2DA6}" type="presOf" srcId="{57093FFD-1390-49E6-9CA7-86B1DF3A1D9D}" destId="{F589312B-17BB-427D-BB43-FA056116E449}" srcOrd="0" destOrd="0" presId="urn:microsoft.com/office/officeart/2005/8/layout/venn1"/>
    <dgm:cxn modelId="{770BBC99-AA90-44FA-B970-CEDB3C3796B4}" type="presOf" srcId="{FB995BF3-71EC-40FF-BC1A-83A6D3BC8057}" destId="{DF2DE68F-AD39-41E1-ABD1-4FB90A97B674}" srcOrd="0" destOrd="0" presId="urn:microsoft.com/office/officeart/2005/8/layout/venn1"/>
    <dgm:cxn modelId="{A2E2F41C-3FA5-4AE3-AB4C-45D23578813F}" srcId="{FB995BF3-71EC-40FF-BC1A-83A6D3BC8057}" destId="{57093FFD-1390-49E6-9CA7-86B1DF3A1D9D}" srcOrd="2" destOrd="0" parTransId="{34DB470C-21C0-4330-80FD-DC24B472BDBD}" sibTransId="{CA1B1FA4-75C9-45AC-872B-E809FB8B11CF}"/>
    <dgm:cxn modelId="{AC55F575-423C-40C0-B261-D4795FA7D069}" type="presOf" srcId="{AC3B5F8E-547A-429C-8CF2-C22F8D9D338D}" destId="{8FD25ADC-C6DF-4340-8831-DB4748654AC0}" srcOrd="0" destOrd="0" presId="urn:microsoft.com/office/officeart/2005/8/layout/venn1"/>
    <dgm:cxn modelId="{F082C6D3-3A81-45B7-9A9E-EC4B6D45E45B}" srcId="{FB995BF3-71EC-40FF-BC1A-83A6D3BC8057}" destId="{AC3B5F8E-547A-429C-8CF2-C22F8D9D338D}" srcOrd="1" destOrd="0" parTransId="{E7F04DFC-F42F-4298-82AE-6695D8E650F0}" sibTransId="{36D3FEB7-27CC-44E0-B8E4-F816159115B1}"/>
    <dgm:cxn modelId="{38C09302-00E5-454A-8366-87DF7802F7E3}" srcId="{FB995BF3-71EC-40FF-BC1A-83A6D3BC8057}" destId="{43070AD6-F652-406D-A30D-3D70FDD7ABC6}" srcOrd="0" destOrd="0" parTransId="{6DBF5FA5-3E8E-46A4-8F02-E563910202E3}" sibTransId="{447703FC-A41D-4B86-95C0-E06656A861BD}"/>
    <dgm:cxn modelId="{3E4E3454-3B79-452D-8D50-3A6B661C571E}" type="presOf" srcId="{AC3B5F8E-547A-429C-8CF2-C22F8D9D338D}" destId="{0E52CA25-8A4C-4CB4-9E39-3FEA789E5F5D}" srcOrd="1" destOrd="0" presId="urn:microsoft.com/office/officeart/2005/8/layout/venn1"/>
    <dgm:cxn modelId="{FC353C6F-6036-4A75-90C5-1DA1589D2331}" type="presOf" srcId="{43070AD6-F652-406D-A30D-3D70FDD7ABC6}" destId="{7BFF703F-9B72-40E1-A343-9A9B4624AC14}" srcOrd="1" destOrd="0" presId="urn:microsoft.com/office/officeart/2005/8/layout/venn1"/>
    <dgm:cxn modelId="{97CF20E8-EE37-406A-AC70-93061E6AA167}" type="presParOf" srcId="{DF2DE68F-AD39-41E1-ABD1-4FB90A97B674}" destId="{CAB83E5D-CE0C-49C4-A01D-F30F19DFA585}" srcOrd="0" destOrd="0" presId="urn:microsoft.com/office/officeart/2005/8/layout/venn1"/>
    <dgm:cxn modelId="{D03009FC-6503-48B5-84A9-60328ED41B57}" type="presParOf" srcId="{DF2DE68F-AD39-41E1-ABD1-4FB90A97B674}" destId="{7BFF703F-9B72-40E1-A343-9A9B4624AC14}" srcOrd="1" destOrd="0" presId="urn:microsoft.com/office/officeart/2005/8/layout/venn1"/>
    <dgm:cxn modelId="{8D0E0CD9-57D1-4B6B-BCC8-F8C5F85CED66}" type="presParOf" srcId="{DF2DE68F-AD39-41E1-ABD1-4FB90A97B674}" destId="{8FD25ADC-C6DF-4340-8831-DB4748654AC0}" srcOrd="2" destOrd="0" presId="urn:microsoft.com/office/officeart/2005/8/layout/venn1"/>
    <dgm:cxn modelId="{FC20B2F8-6F26-429F-9C38-5CA7FC57DCF9}" type="presParOf" srcId="{DF2DE68F-AD39-41E1-ABD1-4FB90A97B674}" destId="{0E52CA25-8A4C-4CB4-9E39-3FEA789E5F5D}" srcOrd="3" destOrd="0" presId="urn:microsoft.com/office/officeart/2005/8/layout/venn1"/>
    <dgm:cxn modelId="{E2E07F0B-E04A-49D2-A4CB-A2BA6F70B52C}" type="presParOf" srcId="{DF2DE68F-AD39-41E1-ABD1-4FB90A97B674}" destId="{F589312B-17BB-427D-BB43-FA056116E449}" srcOrd="4" destOrd="0" presId="urn:microsoft.com/office/officeart/2005/8/layout/venn1"/>
    <dgm:cxn modelId="{C2DCB773-FEF1-42CB-B651-DF6FC34B4E86}" type="presParOf" srcId="{DF2DE68F-AD39-41E1-ABD1-4FB90A97B674}" destId="{6B5F7FF7-5AF0-4F42-A4CA-77963DD274F0}"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7107E2-E96C-472E-B7D3-2440BA5450E3}"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GB"/>
        </a:p>
      </dgm:t>
    </dgm:pt>
    <dgm:pt modelId="{10585AF2-39AE-4C22-A201-0750D917CB02}">
      <dgm:prSet phldrT="[Text]"/>
      <dgm:spPr/>
      <dgm:t>
        <a:bodyPr/>
        <a:lstStyle/>
        <a:p>
          <a:r>
            <a:rPr lang="en-GB" b="1" dirty="0" smtClean="0"/>
            <a:t>Energy expenditure</a:t>
          </a:r>
          <a:endParaRPr lang="en-GB" dirty="0"/>
        </a:p>
      </dgm:t>
    </dgm:pt>
    <dgm:pt modelId="{87503BE8-3987-4D96-A2B7-B1B83F3EEF99}" type="parTrans" cxnId="{6D6C7EA6-6F3E-459D-A55B-437D4FA61842}">
      <dgm:prSet/>
      <dgm:spPr/>
      <dgm:t>
        <a:bodyPr/>
        <a:lstStyle/>
        <a:p>
          <a:endParaRPr lang="en-GB"/>
        </a:p>
      </dgm:t>
    </dgm:pt>
    <dgm:pt modelId="{B3127DBA-D4A3-4D3E-BCEC-6CC3954EB227}" type="sibTrans" cxnId="{6D6C7EA6-6F3E-459D-A55B-437D4FA61842}">
      <dgm:prSet/>
      <dgm:spPr/>
      <dgm:t>
        <a:bodyPr/>
        <a:lstStyle/>
        <a:p>
          <a:endParaRPr lang="en-GB"/>
        </a:p>
      </dgm:t>
    </dgm:pt>
    <dgm:pt modelId="{97263D71-065E-4325-BF57-38C12912A0C1}">
      <dgm:prSet phldrT="[Text]"/>
      <dgm:spPr/>
      <dgm:t>
        <a:bodyPr/>
        <a:lstStyle/>
        <a:p>
          <a:r>
            <a:rPr lang="en-GB" b="1" dirty="0" smtClean="0"/>
            <a:t>Time-use</a:t>
          </a:r>
          <a:endParaRPr lang="en-GB" dirty="0"/>
        </a:p>
      </dgm:t>
    </dgm:pt>
    <dgm:pt modelId="{A33828D2-47F4-4472-8E1B-1A4E4554EEA4}" type="parTrans" cxnId="{3A7E53CD-9B7F-4632-8F6D-5071B66140AF}">
      <dgm:prSet/>
      <dgm:spPr/>
      <dgm:t>
        <a:bodyPr/>
        <a:lstStyle/>
        <a:p>
          <a:endParaRPr lang="en-GB"/>
        </a:p>
      </dgm:t>
    </dgm:pt>
    <dgm:pt modelId="{3D5220A8-B8EB-4DE7-B66B-CF117C6BC461}" type="sibTrans" cxnId="{3A7E53CD-9B7F-4632-8F6D-5071B66140AF}">
      <dgm:prSet/>
      <dgm:spPr/>
      <dgm:t>
        <a:bodyPr/>
        <a:lstStyle/>
        <a:p>
          <a:endParaRPr lang="en-GB"/>
        </a:p>
      </dgm:t>
    </dgm:pt>
    <dgm:pt modelId="{09E7D988-A833-4D2B-90DB-BAC9341AB452}">
      <dgm:prSet phldrT="[Text]"/>
      <dgm:spPr/>
      <dgm:t>
        <a:bodyPr/>
        <a:lstStyle/>
        <a:p>
          <a:r>
            <a:rPr lang="en-GB" b="1" dirty="0" smtClean="0"/>
            <a:t>Physical activity</a:t>
          </a:r>
          <a:endParaRPr lang="en-GB" dirty="0"/>
        </a:p>
      </dgm:t>
    </dgm:pt>
    <dgm:pt modelId="{64829DF2-8A9C-4039-89D4-612285D7F0CF}" type="parTrans" cxnId="{44EEB0EB-EB97-4A84-8720-BF9B3740749A}">
      <dgm:prSet/>
      <dgm:spPr/>
      <dgm:t>
        <a:bodyPr/>
        <a:lstStyle/>
        <a:p>
          <a:endParaRPr lang="en-GB"/>
        </a:p>
      </dgm:t>
    </dgm:pt>
    <dgm:pt modelId="{9AAE1586-F861-4C65-9D4C-360156F5259F}" type="sibTrans" cxnId="{44EEB0EB-EB97-4A84-8720-BF9B3740749A}">
      <dgm:prSet/>
      <dgm:spPr/>
      <dgm:t>
        <a:bodyPr/>
        <a:lstStyle/>
        <a:p>
          <a:endParaRPr lang="en-GB"/>
        </a:p>
      </dgm:t>
    </dgm:pt>
    <dgm:pt modelId="{7692943A-F3F6-466C-B8FB-545CED997A2C}" type="pres">
      <dgm:prSet presAssocID="{697107E2-E96C-472E-B7D3-2440BA5450E3}" presName="Name0" presStyleCnt="0">
        <dgm:presLayoutVars>
          <dgm:dir/>
          <dgm:resizeHandles val="exact"/>
        </dgm:presLayoutVars>
      </dgm:prSet>
      <dgm:spPr/>
      <dgm:t>
        <a:bodyPr/>
        <a:lstStyle/>
        <a:p>
          <a:endParaRPr lang="en-US"/>
        </a:p>
      </dgm:t>
    </dgm:pt>
    <dgm:pt modelId="{9989B472-FD58-4622-8BE1-8559854B8A6A}" type="pres">
      <dgm:prSet presAssocID="{10585AF2-39AE-4C22-A201-0750D917CB02}" presName="node" presStyleLbl="node1" presStyleIdx="0" presStyleCnt="3">
        <dgm:presLayoutVars>
          <dgm:bulletEnabled val="1"/>
        </dgm:presLayoutVars>
      </dgm:prSet>
      <dgm:spPr/>
      <dgm:t>
        <a:bodyPr/>
        <a:lstStyle/>
        <a:p>
          <a:endParaRPr lang="en-GB"/>
        </a:p>
      </dgm:t>
    </dgm:pt>
    <dgm:pt modelId="{DA5A6CFB-95D4-4BEE-8369-C20E09024F1F}" type="pres">
      <dgm:prSet presAssocID="{B3127DBA-D4A3-4D3E-BCEC-6CC3954EB227}" presName="sibTrans" presStyleLbl="sibTrans2D1" presStyleIdx="0" presStyleCnt="3"/>
      <dgm:spPr/>
      <dgm:t>
        <a:bodyPr/>
        <a:lstStyle/>
        <a:p>
          <a:endParaRPr lang="en-US"/>
        </a:p>
      </dgm:t>
    </dgm:pt>
    <dgm:pt modelId="{5059C51C-B5B5-476E-A1E9-676E636DE4A8}" type="pres">
      <dgm:prSet presAssocID="{B3127DBA-D4A3-4D3E-BCEC-6CC3954EB227}" presName="connectorText" presStyleLbl="sibTrans2D1" presStyleIdx="0" presStyleCnt="3"/>
      <dgm:spPr/>
      <dgm:t>
        <a:bodyPr/>
        <a:lstStyle/>
        <a:p>
          <a:endParaRPr lang="en-US"/>
        </a:p>
      </dgm:t>
    </dgm:pt>
    <dgm:pt modelId="{3BF6430A-0ADD-4DB7-80C1-67DA4E1B1957}" type="pres">
      <dgm:prSet presAssocID="{97263D71-065E-4325-BF57-38C12912A0C1}" presName="node" presStyleLbl="node1" presStyleIdx="1" presStyleCnt="3">
        <dgm:presLayoutVars>
          <dgm:bulletEnabled val="1"/>
        </dgm:presLayoutVars>
      </dgm:prSet>
      <dgm:spPr/>
      <dgm:t>
        <a:bodyPr/>
        <a:lstStyle/>
        <a:p>
          <a:endParaRPr lang="en-GB"/>
        </a:p>
      </dgm:t>
    </dgm:pt>
    <dgm:pt modelId="{1864709D-D357-435C-92C4-FD61ADC881FA}" type="pres">
      <dgm:prSet presAssocID="{3D5220A8-B8EB-4DE7-B66B-CF117C6BC461}" presName="sibTrans" presStyleLbl="sibTrans2D1" presStyleIdx="1" presStyleCnt="3"/>
      <dgm:spPr/>
      <dgm:t>
        <a:bodyPr/>
        <a:lstStyle/>
        <a:p>
          <a:endParaRPr lang="en-US"/>
        </a:p>
      </dgm:t>
    </dgm:pt>
    <dgm:pt modelId="{A179C1D7-A548-4F70-927E-6E8435F99007}" type="pres">
      <dgm:prSet presAssocID="{3D5220A8-B8EB-4DE7-B66B-CF117C6BC461}" presName="connectorText" presStyleLbl="sibTrans2D1" presStyleIdx="1" presStyleCnt="3"/>
      <dgm:spPr/>
      <dgm:t>
        <a:bodyPr/>
        <a:lstStyle/>
        <a:p>
          <a:endParaRPr lang="en-US"/>
        </a:p>
      </dgm:t>
    </dgm:pt>
    <dgm:pt modelId="{014D2A7F-59D7-45C5-BF81-2D5677717005}" type="pres">
      <dgm:prSet presAssocID="{09E7D988-A833-4D2B-90DB-BAC9341AB452}" presName="node" presStyleLbl="node1" presStyleIdx="2" presStyleCnt="3">
        <dgm:presLayoutVars>
          <dgm:bulletEnabled val="1"/>
        </dgm:presLayoutVars>
      </dgm:prSet>
      <dgm:spPr/>
      <dgm:t>
        <a:bodyPr/>
        <a:lstStyle/>
        <a:p>
          <a:endParaRPr lang="en-GB"/>
        </a:p>
      </dgm:t>
    </dgm:pt>
    <dgm:pt modelId="{A82B6789-38DC-4BB2-A782-5A9FB1B99995}" type="pres">
      <dgm:prSet presAssocID="{9AAE1586-F861-4C65-9D4C-360156F5259F}" presName="sibTrans" presStyleLbl="sibTrans2D1" presStyleIdx="2" presStyleCnt="3"/>
      <dgm:spPr/>
      <dgm:t>
        <a:bodyPr/>
        <a:lstStyle/>
        <a:p>
          <a:endParaRPr lang="en-US"/>
        </a:p>
      </dgm:t>
    </dgm:pt>
    <dgm:pt modelId="{9CB535F3-3419-4675-95BC-96F676E57813}" type="pres">
      <dgm:prSet presAssocID="{9AAE1586-F861-4C65-9D4C-360156F5259F}" presName="connectorText" presStyleLbl="sibTrans2D1" presStyleIdx="2" presStyleCnt="3"/>
      <dgm:spPr/>
      <dgm:t>
        <a:bodyPr/>
        <a:lstStyle/>
        <a:p>
          <a:endParaRPr lang="en-US"/>
        </a:p>
      </dgm:t>
    </dgm:pt>
  </dgm:ptLst>
  <dgm:cxnLst>
    <dgm:cxn modelId="{A2BC3536-070C-4BE1-8EEF-3679CD5C3AD5}" type="presOf" srcId="{09E7D988-A833-4D2B-90DB-BAC9341AB452}" destId="{014D2A7F-59D7-45C5-BF81-2D5677717005}" srcOrd="0" destOrd="0" presId="urn:microsoft.com/office/officeart/2005/8/layout/cycle7"/>
    <dgm:cxn modelId="{2E75BA99-C2A3-4438-8E70-7D0E532FB582}" type="presOf" srcId="{697107E2-E96C-472E-B7D3-2440BA5450E3}" destId="{7692943A-F3F6-466C-B8FB-545CED997A2C}" srcOrd="0" destOrd="0" presId="urn:microsoft.com/office/officeart/2005/8/layout/cycle7"/>
    <dgm:cxn modelId="{642B94F7-C317-4115-A61F-B6695E1B34FF}" type="presOf" srcId="{9AAE1586-F861-4C65-9D4C-360156F5259F}" destId="{A82B6789-38DC-4BB2-A782-5A9FB1B99995}" srcOrd="0" destOrd="0" presId="urn:microsoft.com/office/officeart/2005/8/layout/cycle7"/>
    <dgm:cxn modelId="{39D1288F-1A3D-44E5-9661-F1A7F61492C2}" type="presOf" srcId="{B3127DBA-D4A3-4D3E-BCEC-6CC3954EB227}" destId="{DA5A6CFB-95D4-4BEE-8369-C20E09024F1F}" srcOrd="0" destOrd="0" presId="urn:microsoft.com/office/officeart/2005/8/layout/cycle7"/>
    <dgm:cxn modelId="{E9143360-8D8E-42E5-88E9-3C5CB2E00650}" type="presOf" srcId="{9AAE1586-F861-4C65-9D4C-360156F5259F}" destId="{9CB535F3-3419-4675-95BC-96F676E57813}" srcOrd="1" destOrd="0" presId="urn:microsoft.com/office/officeart/2005/8/layout/cycle7"/>
    <dgm:cxn modelId="{0C04049B-EA58-494A-A886-9C93567AFDD8}" type="presOf" srcId="{3D5220A8-B8EB-4DE7-B66B-CF117C6BC461}" destId="{1864709D-D357-435C-92C4-FD61ADC881FA}" srcOrd="0" destOrd="0" presId="urn:microsoft.com/office/officeart/2005/8/layout/cycle7"/>
    <dgm:cxn modelId="{09F4F6DC-9F91-4D0B-9791-E55D021EC9F5}" type="presOf" srcId="{3D5220A8-B8EB-4DE7-B66B-CF117C6BC461}" destId="{A179C1D7-A548-4F70-927E-6E8435F99007}" srcOrd="1" destOrd="0" presId="urn:microsoft.com/office/officeart/2005/8/layout/cycle7"/>
    <dgm:cxn modelId="{654DC0B9-AF9A-4846-B725-A340CED04237}" type="presOf" srcId="{97263D71-065E-4325-BF57-38C12912A0C1}" destId="{3BF6430A-0ADD-4DB7-80C1-67DA4E1B1957}" srcOrd="0" destOrd="0" presId="urn:microsoft.com/office/officeart/2005/8/layout/cycle7"/>
    <dgm:cxn modelId="{6D6C7EA6-6F3E-459D-A55B-437D4FA61842}" srcId="{697107E2-E96C-472E-B7D3-2440BA5450E3}" destId="{10585AF2-39AE-4C22-A201-0750D917CB02}" srcOrd="0" destOrd="0" parTransId="{87503BE8-3987-4D96-A2B7-B1B83F3EEF99}" sibTransId="{B3127DBA-D4A3-4D3E-BCEC-6CC3954EB227}"/>
    <dgm:cxn modelId="{44EEB0EB-EB97-4A84-8720-BF9B3740749A}" srcId="{697107E2-E96C-472E-B7D3-2440BA5450E3}" destId="{09E7D988-A833-4D2B-90DB-BAC9341AB452}" srcOrd="2" destOrd="0" parTransId="{64829DF2-8A9C-4039-89D4-612285D7F0CF}" sibTransId="{9AAE1586-F861-4C65-9D4C-360156F5259F}"/>
    <dgm:cxn modelId="{3A7E53CD-9B7F-4632-8F6D-5071B66140AF}" srcId="{697107E2-E96C-472E-B7D3-2440BA5450E3}" destId="{97263D71-065E-4325-BF57-38C12912A0C1}" srcOrd="1" destOrd="0" parTransId="{A33828D2-47F4-4472-8E1B-1A4E4554EEA4}" sibTransId="{3D5220A8-B8EB-4DE7-B66B-CF117C6BC461}"/>
    <dgm:cxn modelId="{745D279F-356A-461E-BB05-9A2790782183}" type="presOf" srcId="{10585AF2-39AE-4C22-A201-0750D917CB02}" destId="{9989B472-FD58-4622-8BE1-8559854B8A6A}" srcOrd="0" destOrd="0" presId="urn:microsoft.com/office/officeart/2005/8/layout/cycle7"/>
    <dgm:cxn modelId="{4CE6A7C1-5650-4048-9DEC-FC2CDFF893A8}" type="presOf" srcId="{B3127DBA-D4A3-4D3E-BCEC-6CC3954EB227}" destId="{5059C51C-B5B5-476E-A1E9-676E636DE4A8}" srcOrd="1" destOrd="0" presId="urn:microsoft.com/office/officeart/2005/8/layout/cycle7"/>
    <dgm:cxn modelId="{61008B14-9A38-45A6-B527-D1E0592D1AFB}" type="presParOf" srcId="{7692943A-F3F6-466C-B8FB-545CED997A2C}" destId="{9989B472-FD58-4622-8BE1-8559854B8A6A}" srcOrd="0" destOrd="0" presId="urn:microsoft.com/office/officeart/2005/8/layout/cycle7"/>
    <dgm:cxn modelId="{13CB7B0C-7324-48B7-A464-C4F2EAF8023A}" type="presParOf" srcId="{7692943A-F3F6-466C-B8FB-545CED997A2C}" destId="{DA5A6CFB-95D4-4BEE-8369-C20E09024F1F}" srcOrd="1" destOrd="0" presId="urn:microsoft.com/office/officeart/2005/8/layout/cycle7"/>
    <dgm:cxn modelId="{784AD61E-0FFD-4537-92AF-EDED48D19762}" type="presParOf" srcId="{DA5A6CFB-95D4-4BEE-8369-C20E09024F1F}" destId="{5059C51C-B5B5-476E-A1E9-676E636DE4A8}" srcOrd="0" destOrd="0" presId="urn:microsoft.com/office/officeart/2005/8/layout/cycle7"/>
    <dgm:cxn modelId="{B3A1C46E-E7A5-4354-A784-EEE0D0766FB1}" type="presParOf" srcId="{7692943A-F3F6-466C-B8FB-545CED997A2C}" destId="{3BF6430A-0ADD-4DB7-80C1-67DA4E1B1957}" srcOrd="2" destOrd="0" presId="urn:microsoft.com/office/officeart/2005/8/layout/cycle7"/>
    <dgm:cxn modelId="{20B15BBD-C349-4EE2-8F42-936931895A47}" type="presParOf" srcId="{7692943A-F3F6-466C-B8FB-545CED997A2C}" destId="{1864709D-D357-435C-92C4-FD61ADC881FA}" srcOrd="3" destOrd="0" presId="urn:microsoft.com/office/officeart/2005/8/layout/cycle7"/>
    <dgm:cxn modelId="{1F9706E7-DD6E-4289-B7DE-B63E0BBDC8AF}" type="presParOf" srcId="{1864709D-D357-435C-92C4-FD61ADC881FA}" destId="{A179C1D7-A548-4F70-927E-6E8435F99007}" srcOrd="0" destOrd="0" presId="urn:microsoft.com/office/officeart/2005/8/layout/cycle7"/>
    <dgm:cxn modelId="{2E73B561-97F9-4E84-968B-15E82FC5CF40}" type="presParOf" srcId="{7692943A-F3F6-466C-B8FB-545CED997A2C}" destId="{014D2A7F-59D7-45C5-BF81-2D5677717005}" srcOrd="4" destOrd="0" presId="urn:microsoft.com/office/officeart/2005/8/layout/cycle7"/>
    <dgm:cxn modelId="{DB67F82F-C69D-4C57-B20E-CEEDE4D592E9}" type="presParOf" srcId="{7692943A-F3F6-466C-B8FB-545CED997A2C}" destId="{A82B6789-38DC-4BB2-A782-5A9FB1B99995}" srcOrd="5" destOrd="0" presId="urn:microsoft.com/office/officeart/2005/8/layout/cycle7"/>
    <dgm:cxn modelId="{5D24C93B-68AD-443B-812A-F19922513CC9}" type="presParOf" srcId="{A82B6789-38DC-4BB2-A782-5A9FB1B99995}" destId="{9CB535F3-3419-4675-95BC-96F676E57813}"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F5641A-7C99-A848-884A-EC993ADC8EB0}" type="doc">
      <dgm:prSet loTypeId="urn:microsoft.com/office/officeart/2005/8/layout/matrix1" loCatId="" qsTypeId="urn:microsoft.com/office/officeart/2005/8/quickstyle/3D3" qsCatId="3D" csTypeId="urn:microsoft.com/office/officeart/2005/8/colors/colorful4" csCatId="colorful" phldr="1"/>
      <dgm:spPr/>
      <dgm:t>
        <a:bodyPr/>
        <a:lstStyle/>
        <a:p>
          <a:endParaRPr lang="en-US"/>
        </a:p>
      </dgm:t>
    </dgm:pt>
    <dgm:pt modelId="{AB852810-E686-3F48-B625-2FB5F66D298A}">
      <dgm:prSet phldrT="[Text]" custT="1"/>
      <dgm:spPr/>
      <dgm:t>
        <a:bodyPr/>
        <a:lstStyle/>
        <a:p>
          <a:r>
            <a:rPr lang="en-US" sz="2000" b="1" dirty="0" smtClean="0">
              <a:latin typeface="Calibri"/>
              <a:cs typeface="Calibri"/>
            </a:rPr>
            <a:t>WP5   </a:t>
          </a:r>
          <a:r>
            <a:rPr lang="en-US" sz="2000" b="0" dirty="0" smtClean="0">
              <a:latin typeface="Calibri"/>
              <a:cs typeface="Calibri"/>
            </a:rPr>
            <a:t>Delivering Evidence and Demonstrating Resilience</a:t>
          </a:r>
          <a:endParaRPr lang="en-US" sz="2000" b="0" dirty="0">
            <a:latin typeface="Calibri"/>
            <a:cs typeface="Calibri"/>
          </a:endParaRPr>
        </a:p>
      </dgm:t>
    </dgm:pt>
    <dgm:pt modelId="{C466F6A8-3986-FD4C-AC55-D739C3B255A8}" type="parTrans" cxnId="{122D24C6-D57A-A147-9C31-FCB4C9DCFE4C}">
      <dgm:prSet/>
      <dgm:spPr/>
      <dgm:t>
        <a:bodyPr/>
        <a:lstStyle/>
        <a:p>
          <a:endParaRPr lang="en-US" sz="2000"/>
        </a:p>
      </dgm:t>
    </dgm:pt>
    <dgm:pt modelId="{6E4F055C-AE3A-B041-A695-6D55D8EC1F1D}" type="sibTrans" cxnId="{122D24C6-D57A-A147-9C31-FCB4C9DCFE4C}">
      <dgm:prSet/>
      <dgm:spPr/>
      <dgm:t>
        <a:bodyPr/>
        <a:lstStyle/>
        <a:p>
          <a:endParaRPr lang="en-US" sz="2000"/>
        </a:p>
      </dgm:t>
    </dgm:pt>
    <dgm:pt modelId="{563A26A7-6697-554F-A46C-885AB58B0A92}">
      <dgm:prSet phldrT="[Text]" custT="1"/>
      <dgm:spPr/>
      <dgm:t>
        <a:bodyPr/>
        <a:lstStyle/>
        <a:p>
          <a:r>
            <a:rPr lang="en-US" sz="2000" b="1" dirty="0" smtClean="0">
              <a:latin typeface="Calibri"/>
              <a:cs typeface="Calibri"/>
            </a:rPr>
            <a:t>WP1   </a:t>
          </a:r>
          <a:r>
            <a:rPr lang="en-US" sz="2000" b="0" dirty="0" smtClean="0">
              <a:latin typeface="Calibri"/>
              <a:cs typeface="Calibri"/>
            </a:rPr>
            <a:t>Understanding Vulnerability (Past, Current, Future)</a:t>
          </a:r>
          <a:endParaRPr lang="en-US" sz="2000" b="0" dirty="0">
            <a:latin typeface="Calibri"/>
            <a:cs typeface="Calibri"/>
          </a:endParaRPr>
        </a:p>
      </dgm:t>
    </dgm:pt>
    <dgm:pt modelId="{40953861-1266-A444-8F1D-DFC54FF0EC8C}" type="parTrans" cxnId="{230F3893-57A6-7C45-AC16-203F4A9F0371}">
      <dgm:prSet/>
      <dgm:spPr/>
      <dgm:t>
        <a:bodyPr/>
        <a:lstStyle/>
        <a:p>
          <a:endParaRPr lang="en-US" sz="2000"/>
        </a:p>
      </dgm:t>
    </dgm:pt>
    <dgm:pt modelId="{065869F7-628E-CD41-8193-4B156CA0AC76}" type="sibTrans" cxnId="{230F3893-57A6-7C45-AC16-203F4A9F0371}">
      <dgm:prSet/>
      <dgm:spPr/>
      <dgm:t>
        <a:bodyPr/>
        <a:lstStyle/>
        <a:p>
          <a:endParaRPr lang="en-US" sz="2000"/>
        </a:p>
      </dgm:t>
    </dgm:pt>
    <dgm:pt modelId="{1C81828D-E123-7346-AF33-8668FBD0B3C3}">
      <dgm:prSet phldrT="[Text]" custT="1"/>
      <dgm:spPr/>
      <dgm:t>
        <a:bodyPr/>
        <a:lstStyle/>
        <a:p>
          <a:r>
            <a:rPr lang="en-US" sz="2000" b="1" dirty="0" smtClean="0">
              <a:latin typeface="Calibri"/>
              <a:cs typeface="Calibri"/>
            </a:rPr>
            <a:t>WP4   </a:t>
          </a:r>
          <a:r>
            <a:rPr lang="en-US" sz="2000" b="0" dirty="0" smtClean="0">
              <a:latin typeface="Calibri"/>
              <a:cs typeface="Calibri"/>
            </a:rPr>
            <a:t>Improved strategic planning and adaptive capacity</a:t>
          </a:r>
          <a:endParaRPr lang="en-US" sz="2000" b="0" dirty="0">
            <a:latin typeface="Calibri"/>
            <a:cs typeface="Calibri"/>
          </a:endParaRPr>
        </a:p>
      </dgm:t>
    </dgm:pt>
    <dgm:pt modelId="{ABBC6B52-47AC-F24D-8D86-1297ECD1AC09}" type="parTrans" cxnId="{3003F512-F97B-3046-94BE-4F474A55041A}">
      <dgm:prSet/>
      <dgm:spPr/>
      <dgm:t>
        <a:bodyPr/>
        <a:lstStyle/>
        <a:p>
          <a:endParaRPr lang="en-US" sz="2000"/>
        </a:p>
      </dgm:t>
    </dgm:pt>
    <dgm:pt modelId="{5C2BD417-4BEE-FA4C-9E0A-96B2DC864275}" type="sibTrans" cxnId="{3003F512-F97B-3046-94BE-4F474A55041A}">
      <dgm:prSet/>
      <dgm:spPr/>
      <dgm:t>
        <a:bodyPr/>
        <a:lstStyle/>
        <a:p>
          <a:endParaRPr lang="en-US" sz="2000"/>
        </a:p>
      </dgm:t>
    </dgm:pt>
    <dgm:pt modelId="{71DF05E7-3519-5B44-A7C9-C473F81D6C14}">
      <dgm:prSet phldrT="[Text]" custT="1"/>
      <dgm:spPr/>
      <dgm:t>
        <a:bodyPr/>
        <a:lstStyle/>
        <a:p>
          <a:r>
            <a:rPr lang="en-US" sz="2000" b="1" dirty="0" smtClean="0">
              <a:latin typeface="Calibri"/>
              <a:cs typeface="Calibri"/>
            </a:rPr>
            <a:t>WP3   </a:t>
          </a:r>
          <a:r>
            <a:rPr lang="en-US" sz="2000" b="0" dirty="0" smtClean="0">
              <a:latin typeface="Calibri"/>
              <a:cs typeface="Calibri"/>
            </a:rPr>
            <a:t>Improving understanding of the hydro-climate</a:t>
          </a:r>
          <a:endParaRPr lang="en-US" sz="2000" b="0" dirty="0">
            <a:latin typeface="Calibri"/>
            <a:cs typeface="Calibri"/>
          </a:endParaRPr>
        </a:p>
      </dgm:t>
    </dgm:pt>
    <dgm:pt modelId="{6782423D-907E-E84F-8376-AC863C6EDF16}" type="parTrans" cxnId="{3B69ECD6-5889-204F-9E45-656F117ECC6D}">
      <dgm:prSet/>
      <dgm:spPr/>
      <dgm:t>
        <a:bodyPr/>
        <a:lstStyle/>
        <a:p>
          <a:endParaRPr lang="en-US" sz="2000"/>
        </a:p>
      </dgm:t>
    </dgm:pt>
    <dgm:pt modelId="{E62D4766-C4F5-BC46-9FEE-4B37D87F05A6}" type="sibTrans" cxnId="{3B69ECD6-5889-204F-9E45-656F117ECC6D}">
      <dgm:prSet/>
      <dgm:spPr/>
      <dgm:t>
        <a:bodyPr/>
        <a:lstStyle/>
        <a:p>
          <a:endParaRPr lang="en-US" sz="2000"/>
        </a:p>
      </dgm:t>
    </dgm:pt>
    <dgm:pt modelId="{68189200-7BF6-9C48-8433-A4D9343DCE2A}">
      <dgm:prSet phldrT="[Text]" custT="1"/>
      <dgm:spPr/>
      <dgm:t>
        <a:bodyPr/>
        <a:lstStyle/>
        <a:p>
          <a:r>
            <a:rPr lang="en-GB" sz="2000" b="1" u="none" dirty="0" smtClean="0">
              <a:latin typeface="Calibri"/>
              <a:cs typeface="Calibri"/>
            </a:rPr>
            <a:t>WP2   </a:t>
          </a:r>
          <a:r>
            <a:rPr lang="en-GB" sz="2000" b="0" dirty="0" smtClean="0">
              <a:latin typeface="Calibri"/>
              <a:cs typeface="Calibri"/>
            </a:rPr>
            <a:t>Understanding Decision-making Pathways, Governance Structures </a:t>
          </a:r>
          <a:r>
            <a:rPr lang="en-US" sz="2000" b="0" dirty="0" smtClean="0">
              <a:latin typeface="Calibri"/>
              <a:cs typeface="Calibri"/>
            </a:rPr>
            <a:t>and </a:t>
          </a:r>
          <a:r>
            <a:rPr lang="en-GB" sz="2000" b="0" dirty="0" smtClean="0">
              <a:latin typeface="Calibri"/>
              <a:cs typeface="Calibri"/>
            </a:rPr>
            <a:t>Institutional Influence</a:t>
          </a:r>
          <a:endParaRPr lang="en-US" sz="2000" b="0" dirty="0">
            <a:latin typeface="Calibri"/>
            <a:cs typeface="Calibri"/>
          </a:endParaRPr>
        </a:p>
      </dgm:t>
    </dgm:pt>
    <dgm:pt modelId="{F3AD2984-B7E4-E248-8F31-63CBADF9B886}" type="parTrans" cxnId="{E85000B4-C90D-B241-AA8D-8CF7BB621049}">
      <dgm:prSet/>
      <dgm:spPr/>
      <dgm:t>
        <a:bodyPr/>
        <a:lstStyle/>
        <a:p>
          <a:endParaRPr lang="en-US" sz="2000"/>
        </a:p>
      </dgm:t>
    </dgm:pt>
    <dgm:pt modelId="{315944D3-54DA-9641-B134-AC123168191E}" type="sibTrans" cxnId="{E85000B4-C90D-B241-AA8D-8CF7BB621049}">
      <dgm:prSet/>
      <dgm:spPr/>
      <dgm:t>
        <a:bodyPr/>
        <a:lstStyle/>
        <a:p>
          <a:endParaRPr lang="en-US" sz="2000"/>
        </a:p>
      </dgm:t>
    </dgm:pt>
    <dgm:pt modelId="{531415D3-C284-3C48-AFCE-E99A45383355}" type="pres">
      <dgm:prSet presAssocID="{82F5641A-7C99-A848-884A-EC993ADC8EB0}" presName="diagram" presStyleCnt="0">
        <dgm:presLayoutVars>
          <dgm:chMax val="1"/>
          <dgm:dir/>
          <dgm:animLvl val="ctr"/>
          <dgm:resizeHandles val="exact"/>
        </dgm:presLayoutVars>
      </dgm:prSet>
      <dgm:spPr/>
      <dgm:t>
        <a:bodyPr/>
        <a:lstStyle/>
        <a:p>
          <a:endParaRPr lang="en-GB"/>
        </a:p>
      </dgm:t>
    </dgm:pt>
    <dgm:pt modelId="{611BFDB6-8CCF-3B42-AF7D-D6AEA165D5D6}" type="pres">
      <dgm:prSet presAssocID="{82F5641A-7C99-A848-884A-EC993ADC8EB0}" presName="matrix" presStyleCnt="0"/>
      <dgm:spPr/>
      <dgm:t>
        <a:bodyPr/>
        <a:lstStyle/>
        <a:p>
          <a:endParaRPr lang="en-GB"/>
        </a:p>
      </dgm:t>
    </dgm:pt>
    <dgm:pt modelId="{172F0285-7367-E449-83C8-1F1BD0B41AFA}" type="pres">
      <dgm:prSet presAssocID="{82F5641A-7C99-A848-884A-EC993ADC8EB0}" presName="tile1" presStyleLbl="node1" presStyleIdx="0" presStyleCnt="4" custLinFactNeighborX="-2626" custLinFactNeighborY="525"/>
      <dgm:spPr/>
      <dgm:t>
        <a:bodyPr/>
        <a:lstStyle/>
        <a:p>
          <a:endParaRPr lang="en-US"/>
        </a:p>
      </dgm:t>
    </dgm:pt>
    <dgm:pt modelId="{B5EE8932-E849-9745-80C0-FCB53F1F0846}" type="pres">
      <dgm:prSet presAssocID="{82F5641A-7C99-A848-884A-EC993ADC8EB0}" presName="tile1text" presStyleLbl="node1" presStyleIdx="0" presStyleCnt="4">
        <dgm:presLayoutVars>
          <dgm:chMax val="0"/>
          <dgm:chPref val="0"/>
          <dgm:bulletEnabled val="1"/>
        </dgm:presLayoutVars>
      </dgm:prSet>
      <dgm:spPr/>
      <dgm:t>
        <a:bodyPr/>
        <a:lstStyle/>
        <a:p>
          <a:endParaRPr lang="en-US"/>
        </a:p>
      </dgm:t>
    </dgm:pt>
    <dgm:pt modelId="{653BE433-0731-2E41-B98F-68E50647303A}" type="pres">
      <dgm:prSet presAssocID="{82F5641A-7C99-A848-884A-EC993ADC8EB0}" presName="tile2" presStyleLbl="node1" presStyleIdx="1" presStyleCnt="4"/>
      <dgm:spPr/>
      <dgm:t>
        <a:bodyPr/>
        <a:lstStyle/>
        <a:p>
          <a:endParaRPr lang="en-US"/>
        </a:p>
      </dgm:t>
    </dgm:pt>
    <dgm:pt modelId="{2F0353B4-015B-3340-9D67-CBC7B9579308}" type="pres">
      <dgm:prSet presAssocID="{82F5641A-7C99-A848-884A-EC993ADC8EB0}" presName="tile2text" presStyleLbl="node1" presStyleIdx="1" presStyleCnt="4">
        <dgm:presLayoutVars>
          <dgm:chMax val="0"/>
          <dgm:chPref val="0"/>
          <dgm:bulletEnabled val="1"/>
        </dgm:presLayoutVars>
      </dgm:prSet>
      <dgm:spPr/>
      <dgm:t>
        <a:bodyPr/>
        <a:lstStyle/>
        <a:p>
          <a:endParaRPr lang="en-US"/>
        </a:p>
      </dgm:t>
    </dgm:pt>
    <dgm:pt modelId="{C7076A01-7CF4-AA4C-A59C-57A2BE698001}" type="pres">
      <dgm:prSet presAssocID="{82F5641A-7C99-A848-884A-EC993ADC8EB0}" presName="tile3" presStyleLbl="node1" presStyleIdx="2" presStyleCnt="4"/>
      <dgm:spPr/>
      <dgm:t>
        <a:bodyPr/>
        <a:lstStyle/>
        <a:p>
          <a:endParaRPr lang="en-US"/>
        </a:p>
      </dgm:t>
    </dgm:pt>
    <dgm:pt modelId="{417615F6-4261-A045-A641-7FA92FA78D2C}" type="pres">
      <dgm:prSet presAssocID="{82F5641A-7C99-A848-884A-EC993ADC8EB0}" presName="tile3text" presStyleLbl="node1" presStyleIdx="2" presStyleCnt="4">
        <dgm:presLayoutVars>
          <dgm:chMax val="0"/>
          <dgm:chPref val="0"/>
          <dgm:bulletEnabled val="1"/>
        </dgm:presLayoutVars>
      </dgm:prSet>
      <dgm:spPr/>
      <dgm:t>
        <a:bodyPr/>
        <a:lstStyle/>
        <a:p>
          <a:endParaRPr lang="en-US"/>
        </a:p>
      </dgm:t>
    </dgm:pt>
    <dgm:pt modelId="{F079916D-F704-7D4D-8B1E-C27FAC90778B}" type="pres">
      <dgm:prSet presAssocID="{82F5641A-7C99-A848-884A-EC993ADC8EB0}" presName="tile4" presStyleLbl="node1" presStyleIdx="3" presStyleCnt="4" custLinFactNeighborX="-602"/>
      <dgm:spPr/>
      <dgm:t>
        <a:bodyPr/>
        <a:lstStyle/>
        <a:p>
          <a:endParaRPr lang="en-US"/>
        </a:p>
      </dgm:t>
    </dgm:pt>
    <dgm:pt modelId="{DC0216FF-C290-3F4C-B4D0-2496DBB542F3}" type="pres">
      <dgm:prSet presAssocID="{82F5641A-7C99-A848-884A-EC993ADC8EB0}" presName="tile4text" presStyleLbl="node1" presStyleIdx="3" presStyleCnt="4">
        <dgm:presLayoutVars>
          <dgm:chMax val="0"/>
          <dgm:chPref val="0"/>
          <dgm:bulletEnabled val="1"/>
        </dgm:presLayoutVars>
      </dgm:prSet>
      <dgm:spPr/>
      <dgm:t>
        <a:bodyPr/>
        <a:lstStyle/>
        <a:p>
          <a:endParaRPr lang="en-US"/>
        </a:p>
      </dgm:t>
    </dgm:pt>
    <dgm:pt modelId="{3E6850F6-D756-254C-B8FF-9E8101EBE819}" type="pres">
      <dgm:prSet presAssocID="{82F5641A-7C99-A848-884A-EC993ADC8EB0}" presName="centerTile" presStyleLbl="fgShp" presStyleIdx="0" presStyleCnt="1">
        <dgm:presLayoutVars>
          <dgm:chMax val="0"/>
          <dgm:chPref val="0"/>
        </dgm:presLayoutVars>
      </dgm:prSet>
      <dgm:spPr/>
      <dgm:t>
        <a:bodyPr/>
        <a:lstStyle/>
        <a:p>
          <a:endParaRPr lang="en-US"/>
        </a:p>
      </dgm:t>
    </dgm:pt>
  </dgm:ptLst>
  <dgm:cxnLst>
    <dgm:cxn modelId="{EF30C9E6-57CE-4566-B2ED-E9EAE469E29D}" type="presOf" srcId="{1C81828D-E123-7346-AF33-8668FBD0B3C3}" destId="{F079916D-F704-7D4D-8B1E-C27FAC90778B}" srcOrd="0" destOrd="0" presId="urn:microsoft.com/office/officeart/2005/8/layout/matrix1"/>
    <dgm:cxn modelId="{935FFB34-834F-49B0-9C9E-DBDD5C6DF661}" type="presOf" srcId="{82F5641A-7C99-A848-884A-EC993ADC8EB0}" destId="{531415D3-C284-3C48-AFCE-E99A45383355}" srcOrd="0" destOrd="0" presId="urn:microsoft.com/office/officeart/2005/8/layout/matrix1"/>
    <dgm:cxn modelId="{7F174017-8711-437E-B68B-14F8AB5BE1E7}" type="presOf" srcId="{71DF05E7-3519-5B44-A7C9-C473F81D6C14}" destId="{C7076A01-7CF4-AA4C-A59C-57A2BE698001}" srcOrd="0" destOrd="0" presId="urn:microsoft.com/office/officeart/2005/8/layout/matrix1"/>
    <dgm:cxn modelId="{ED0409B7-C108-4F8F-8D22-00AA1EA5A3D1}" type="presOf" srcId="{68189200-7BF6-9C48-8433-A4D9343DCE2A}" destId="{2F0353B4-015B-3340-9D67-CBC7B9579308}" srcOrd="1" destOrd="0" presId="urn:microsoft.com/office/officeart/2005/8/layout/matrix1"/>
    <dgm:cxn modelId="{3003F512-F97B-3046-94BE-4F474A55041A}" srcId="{AB852810-E686-3F48-B625-2FB5F66D298A}" destId="{1C81828D-E123-7346-AF33-8668FBD0B3C3}" srcOrd="3" destOrd="0" parTransId="{ABBC6B52-47AC-F24D-8D86-1297ECD1AC09}" sibTransId="{5C2BD417-4BEE-FA4C-9E0A-96B2DC864275}"/>
    <dgm:cxn modelId="{6C36D53A-1D2E-4D69-990C-62292D60BCBB}" type="presOf" srcId="{563A26A7-6697-554F-A46C-885AB58B0A92}" destId="{172F0285-7367-E449-83C8-1F1BD0B41AFA}" srcOrd="0" destOrd="0" presId="urn:microsoft.com/office/officeart/2005/8/layout/matrix1"/>
    <dgm:cxn modelId="{ECA82A1C-0C57-4CF3-B9C1-75AC1A244AEA}" type="presOf" srcId="{563A26A7-6697-554F-A46C-885AB58B0A92}" destId="{B5EE8932-E849-9745-80C0-FCB53F1F0846}" srcOrd="1" destOrd="0" presId="urn:microsoft.com/office/officeart/2005/8/layout/matrix1"/>
    <dgm:cxn modelId="{E85000B4-C90D-B241-AA8D-8CF7BB621049}" srcId="{AB852810-E686-3F48-B625-2FB5F66D298A}" destId="{68189200-7BF6-9C48-8433-A4D9343DCE2A}" srcOrd="1" destOrd="0" parTransId="{F3AD2984-B7E4-E248-8F31-63CBADF9B886}" sibTransId="{315944D3-54DA-9641-B134-AC123168191E}"/>
    <dgm:cxn modelId="{9674CE8C-9578-4AD2-BAB1-0EFB985F66A7}" type="presOf" srcId="{68189200-7BF6-9C48-8433-A4D9343DCE2A}" destId="{653BE433-0731-2E41-B98F-68E50647303A}" srcOrd="0" destOrd="0" presId="urn:microsoft.com/office/officeart/2005/8/layout/matrix1"/>
    <dgm:cxn modelId="{8BBBBFD4-FA9B-435A-9511-43E3A425D917}" type="presOf" srcId="{71DF05E7-3519-5B44-A7C9-C473F81D6C14}" destId="{417615F6-4261-A045-A641-7FA92FA78D2C}" srcOrd="1" destOrd="0" presId="urn:microsoft.com/office/officeart/2005/8/layout/matrix1"/>
    <dgm:cxn modelId="{67CA5D8D-F523-468E-9738-3FC70E9CFE92}" type="presOf" srcId="{AB852810-E686-3F48-B625-2FB5F66D298A}" destId="{3E6850F6-D756-254C-B8FF-9E8101EBE819}" srcOrd="0" destOrd="0" presId="urn:microsoft.com/office/officeart/2005/8/layout/matrix1"/>
    <dgm:cxn modelId="{230F3893-57A6-7C45-AC16-203F4A9F0371}" srcId="{AB852810-E686-3F48-B625-2FB5F66D298A}" destId="{563A26A7-6697-554F-A46C-885AB58B0A92}" srcOrd="0" destOrd="0" parTransId="{40953861-1266-A444-8F1D-DFC54FF0EC8C}" sibTransId="{065869F7-628E-CD41-8193-4B156CA0AC76}"/>
    <dgm:cxn modelId="{122D24C6-D57A-A147-9C31-FCB4C9DCFE4C}" srcId="{82F5641A-7C99-A848-884A-EC993ADC8EB0}" destId="{AB852810-E686-3F48-B625-2FB5F66D298A}" srcOrd="0" destOrd="0" parTransId="{C466F6A8-3986-FD4C-AC55-D739C3B255A8}" sibTransId="{6E4F055C-AE3A-B041-A695-6D55D8EC1F1D}"/>
    <dgm:cxn modelId="{3B69ECD6-5889-204F-9E45-656F117ECC6D}" srcId="{AB852810-E686-3F48-B625-2FB5F66D298A}" destId="{71DF05E7-3519-5B44-A7C9-C473F81D6C14}" srcOrd="2" destOrd="0" parTransId="{6782423D-907E-E84F-8376-AC863C6EDF16}" sibTransId="{E62D4766-C4F5-BC46-9FEE-4B37D87F05A6}"/>
    <dgm:cxn modelId="{FC1BFC27-C3E6-4D7A-840C-08013BD5AFB0}" type="presOf" srcId="{1C81828D-E123-7346-AF33-8668FBD0B3C3}" destId="{DC0216FF-C290-3F4C-B4D0-2496DBB542F3}" srcOrd="1" destOrd="0" presId="urn:microsoft.com/office/officeart/2005/8/layout/matrix1"/>
    <dgm:cxn modelId="{69E536F2-CD40-4B0E-971A-39C176CDFEC6}" type="presParOf" srcId="{531415D3-C284-3C48-AFCE-E99A45383355}" destId="{611BFDB6-8CCF-3B42-AF7D-D6AEA165D5D6}" srcOrd="0" destOrd="0" presId="urn:microsoft.com/office/officeart/2005/8/layout/matrix1"/>
    <dgm:cxn modelId="{2CDFFF2F-FB40-4BC3-8FD5-832226E87BFE}" type="presParOf" srcId="{611BFDB6-8CCF-3B42-AF7D-D6AEA165D5D6}" destId="{172F0285-7367-E449-83C8-1F1BD0B41AFA}" srcOrd="0" destOrd="0" presId="urn:microsoft.com/office/officeart/2005/8/layout/matrix1"/>
    <dgm:cxn modelId="{0354BDF3-1664-47E6-B78F-BE500E402075}" type="presParOf" srcId="{611BFDB6-8CCF-3B42-AF7D-D6AEA165D5D6}" destId="{B5EE8932-E849-9745-80C0-FCB53F1F0846}" srcOrd="1" destOrd="0" presId="urn:microsoft.com/office/officeart/2005/8/layout/matrix1"/>
    <dgm:cxn modelId="{05204030-D2FE-4157-88EB-E7DF2721C7EE}" type="presParOf" srcId="{611BFDB6-8CCF-3B42-AF7D-D6AEA165D5D6}" destId="{653BE433-0731-2E41-B98F-68E50647303A}" srcOrd="2" destOrd="0" presId="urn:microsoft.com/office/officeart/2005/8/layout/matrix1"/>
    <dgm:cxn modelId="{007E80C7-902E-413A-BF0E-45ECACF651F0}" type="presParOf" srcId="{611BFDB6-8CCF-3B42-AF7D-D6AEA165D5D6}" destId="{2F0353B4-015B-3340-9D67-CBC7B9579308}" srcOrd="3" destOrd="0" presId="urn:microsoft.com/office/officeart/2005/8/layout/matrix1"/>
    <dgm:cxn modelId="{CD71DA6A-33B3-400F-8888-1655237F98DB}" type="presParOf" srcId="{611BFDB6-8CCF-3B42-AF7D-D6AEA165D5D6}" destId="{C7076A01-7CF4-AA4C-A59C-57A2BE698001}" srcOrd="4" destOrd="0" presId="urn:microsoft.com/office/officeart/2005/8/layout/matrix1"/>
    <dgm:cxn modelId="{67AEA509-D44C-4AE7-AF75-04598ABED15A}" type="presParOf" srcId="{611BFDB6-8CCF-3B42-AF7D-D6AEA165D5D6}" destId="{417615F6-4261-A045-A641-7FA92FA78D2C}" srcOrd="5" destOrd="0" presId="urn:microsoft.com/office/officeart/2005/8/layout/matrix1"/>
    <dgm:cxn modelId="{F40D1EA3-814F-4275-B54F-7BC6DA27F202}" type="presParOf" srcId="{611BFDB6-8CCF-3B42-AF7D-D6AEA165D5D6}" destId="{F079916D-F704-7D4D-8B1E-C27FAC90778B}" srcOrd="6" destOrd="0" presId="urn:microsoft.com/office/officeart/2005/8/layout/matrix1"/>
    <dgm:cxn modelId="{D122A7CF-C254-4E31-BAAB-1F777E1BE60D}" type="presParOf" srcId="{611BFDB6-8CCF-3B42-AF7D-D6AEA165D5D6}" destId="{DC0216FF-C290-3F4C-B4D0-2496DBB542F3}" srcOrd="7" destOrd="0" presId="urn:microsoft.com/office/officeart/2005/8/layout/matrix1"/>
    <dgm:cxn modelId="{FA49408C-32D4-4521-83D2-0A5753222FE4}" type="presParOf" srcId="{531415D3-C284-3C48-AFCE-E99A45383355}" destId="{3E6850F6-D756-254C-B8FF-9E8101EBE819}"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1C5892-3DBB-49F9-97C7-74406CD7CFDA}">
      <dsp:nvSpPr>
        <dsp:cNvPr id="0" name=""/>
        <dsp:cNvSpPr/>
      </dsp:nvSpPr>
      <dsp:spPr>
        <a:xfrm>
          <a:off x="1767198" y="48666"/>
          <a:ext cx="2335971" cy="233597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GB" sz="1800" kern="1200" dirty="0" smtClean="0"/>
            <a:t>Environmental change (including climate change)</a:t>
          </a:r>
          <a:endParaRPr lang="en-GB" sz="1800" kern="1200" dirty="0"/>
        </a:p>
      </dsp:txBody>
      <dsp:txXfrm>
        <a:off x="2078661" y="457460"/>
        <a:ext cx="1713045" cy="1051186"/>
      </dsp:txXfrm>
    </dsp:sp>
    <dsp:sp modelId="{826EBE5F-7C86-4E89-8ABA-7FD75FA3056C}">
      <dsp:nvSpPr>
        <dsp:cNvPr id="0" name=""/>
        <dsp:cNvSpPr/>
      </dsp:nvSpPr>
      <dsp:spPr>
        <a:xfrm>
          <a:off x="2610094" y="1508647"/>
          <a:ext cx="2335971" cy="233597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GB" sz="1800" kern="1200" dirty="0" smtClean="0"/>
            <a:t>Human migration, resettlement and displacement </a:t>
          </a:r>
          <a:endParaRPr lang="en-GB" sz="1800" kern="1200" dirty="0"/>
        </a:p>
      </dsp:txBody>
      <dsp:txXfrm>
        <a:off x="3324512" y="2112107"/>
        <a:ext cx="1401582" cy="1284784"/>
      </dsp:txXfrm>
    </dsp:sp>
    <dsp:sp modelId="{08A8D7C9-3742-4E83-A140-44DC56885A53}">
      <dsp:nvSpPr>
        <dsp:cNvPr id="0" name=""/>
        <dsp:cNvSpPr/>
      </dsp:nvSpPr>
      <dsp:spPr>
        <a:xfrm>
          <a:off x="924302" y="1508647"/>
          <a:ext cx="2335971" cy="233597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GB" sz="1800" kern="1200" dirty="0" smtClean="0"/>
            <a:t>Mobility, life course and rural livelihoods</a:t>
          </a:r>
          <a:endParaRPr lang="en-GB" sz="1800" kern="1200" dirty="0"/>
        </a:p>
      </dsp:txBody>
      <dsp:txXfrm>
        <a:off x="1144272" y="2112107"/>
        <a:ext cx="1401582" cy="12847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B83E5D-CE0C-49C4-A01D-F30F19DFA585}">
      <dsp:nvSpPr>
        <dsp:cNvPr id="0" name=""/>
        <dsp:cNvSpPr/>
      </dsp:nvSpPr>
      <dsp:spPr>
        <a:xfrm>
          <a:off x="1828799" y="50799"/>
          <a:ext cx="2438400" cy="24384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en-GB" sz="2900" kern="1200" dirty="0" smtClean="0">
              <a:solidFill>
                <a:schemeClr val="bg1"/>
              </a:solidFill>
            </a:rPr>
            <a:t>Agriculture</a:t>
          </a:r>
          <a:endParaRPr lang="en-US" sz="2900" kern="1200" dirty="0">
            <a:solidFill>
              <a:schemeClr val="bg1"/>
            </a:solidFill>
          </a:endParaRPr>
        </a:p>
      </dsp:txBody>
      <dsp:txXfrm>
        <a:off x="2153920" y="477519"/>
        <a:ext cx="1788160" cy="1097280"/>
      </dsp:txXfrm>
    </dsp:sp>
    <dsp:sp modelId="{8FD25ADC-C6DF-4340-8831-DB4748654AC0}">
      <dsp:nvSpPr>
        <dsp:cNvPr id="0" name=""/>
        <dsp:cNvSpPr/>
      </dsp:nvSpPr>
      <dsp:spPr>
        <a:xfrm>
          <a:off x="2708656" y="1574800"/>
          <a:ext cx="2438400" cy="24384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89050" rtl="0">
            <a:lnSpc>
              <a:spcPct val="90000"/>
            </a:lnSpc>
            <a:spcBef>
              <a:spcPct val="0"/>
            </a:spcBef>
            <a:spcAft>
              <a:spcPct val="35000"/>
            </a:spcAft>
          </a:pPr>
          <a:r>
            <a:rPr lang="en-GB" sz="2900" kern="1200" dirty="0" smtClean="0">
              <a:solidFill>
                <a:schemeClr val="bg1"/>
              </a:solidFill>
            </a:rPr>
            <a:t>Food</a:t>
          </a:r>
          <a:endParaRPr lang="en-US" sz="2900" kern="1200" dirty="0">
            <a:solidFill>
              <a:schemeClr val="bg1"/>
            </a:solidFill>
          </a:endParaRPr>
        </a:p>
      </dsp:txBody>
      <dsp:txXfrm>
        <a:off x="3454400" y="2204720"/>
        <a:ext cx="1463040" cy="1341120"/>
      </dsp:txXfrm>
    </dsp:sp>
    <dsp:sp modelId="{F589312B-17BB-427D-BB43-FA056116E449}">
      <dsp:nvSpPr>
        <dsp:cNvPr id="0" name=""/>
        <dsp:cNvSpPr/>
      </dsp:nvSpPr>
      <dsp:spPr>
        <a:xfrm>
          <a:off x="948943" y="1574800"/>
          <a:ext cx="2438400" cy="243840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en-GB" sz="2900" kern="1200" dirty="0" smtClean="0">
              <a:solidFill>
                <a:schemeClr val="bg1"/>
              </a:solidFill>
            </a:rPr>
            <a:t>Health and nutrition</a:t>
          </a:r>
          <a:endParaRPr lang="en-US" sz="2900" kern="1200" dirty="0">
            <a:solidFill>
              <a:schemeClr val="bg1"/>
            </a:solidFill>
          </a:endParaRPr>
        </a:p>
      </dsp:txBody>
      <dsp:txXfrm>
        <a:off x="1178560" y="2204720"/>
        <a:ext cx="1463040" cy="1341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9B472-FD58-4622-8BE1-8559854B8A6A}">
      <dsp:nvSpPr>
        <dsp:cNvPr id="0" name=""/>
        <dsp:cNvSpPr/>
      </dsp:nvSpPr>
      <dsp:spPr>
        <a:xfrm>
          <a:off x="1995785" y="1179"/>
          <a:ext cx="2104429" cy="10522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GB" sz="2600" b="1" kern="1200" dirty="0" smtClean="0"/>
            <a:t>Energy expenditure</a:t>
          </a:r>
          <a:endParaRPr lang="en-GB" sz="2600" kern="1200" dirty="0"/>
        </a:p>
      </dsp:txBody>
      <dsp:txXfrm>
        <a:off x="2026603" y="31997"/>
        <a:ext cx="2042793" cy="990578"/>
      </dsp:txXfrm>
    </dsp:sp>
    <dsp:sp modelId="{DA5A6CFB-95D4-4BEE-8369-C20E09024F1F}">
      <dsp:nvSpPr>
        <dsp:cNvPr id="0" name=""/>
        <dsp:cNvSpPr/>
      </dsp:nvSpPr>
      <dsp:spPr>
        <a:xfrm rot="3600000">
          <a:off x="3368523" y="1847862"/>
          <a:ext cx="1096445" cy="368275"/>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GB" sz="1900" kern="1200"/>
        </a:p>
      </dsp:txBody>
      <dsp:txXfrm>
        <a:off x="3479006" y="1921517"/>
        <a:ext cx="875480" cy="220965"/>
      </dsp:txXfrm>
    </dsp:sp>
    <dsp:sp modelId="{3BF6430A-0ADD-4DB7-80C1-67DA4E1B1957}">
      <dsp:nvSpPr>
        <dsp:cNvPr id="0" name=""/>
        <dsp:cNvSpPr/>
      </dsp:nvSpPr>
      <dsp:spPr>
        <a:xfrm>
          <a:off x="3733278" y="3010605"/>
          <a:ext cx="2104429" cy="10522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GB" sz="2600" b="1" kern="1200" dirty="0" smtClean="0"/>
            <a:t>Time-use</a:t>
          </a:r>
          <a:endParaRPr lang="en-GB" sz="2600" kern="1200" dirty="0"/>
        </a:p>
      </dsp:txBody>
      <dsp:txXfrm>
        <a:off x="3764096" y="3041423"/>
        <a:ext cx="2042793" cy="990578"/>
      </dsp:txXfrm>
    </dsp:sp>
    <dsp:sp modelId="{1864709D-D357-435C-92C4-FD61ADC881FA}">
      <dsp:nvSpPr>
        <dsp:cNvPr id="0" name=""/>
        <dsp:cNvSpPr/>
      </dsp:nvSpPr>
      <dsp:spPr>
        <a:xfrm rot="10800000">
          <a:off x="2499777" y="3352575"/>
          <a:ext cx="1096445" cy="368275"/>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GB" sz="1900" kern="1200"/>
        </a:p>
      </dsp:txBody>
      <dsp:txXfrm rot="10800000">
        <a:off x="2610259" y="3426230"/>
        <a:ext cx="875480" cy="220965"/>
      </dsp:txXfrm>
    </dsp:sp>
    <dsp:sp modelId="{014D2A7F-59D7-45C5-BF81-2D5677717005}">
      <dsp:nvSpPr>
        <dsp:cNvPr id="0" name=""/>
        <dsp:cNvSpPr/>
      </dsp:nvSpPr>
      <dsp:spPr>
        <a:xfrm>
          <a:off x="258291" y="3010605"/>
          <a:ext cx="2104429" cy="10522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GB" sz="2600" b="1" kern="1200" dirty="0" smtClean="0"/>
            <a:t>Physical activity</a:t>
          </a:r>
          <a:endParaRPr lang="en-GB" sz="2600" kern="1200" dirty="0"/>
        </a:p>
      </dsp:txBody>
      <dsp:txXfrm>
        <a:off x="289109" y="3041423"/>
        <a:ext cx="2042793" cy="990578"/>
      </dsp:txXfrm>
    </dsp:sp>
    <dsp:sp modelId="{A82B6789-38DC-4BB2-A782-5A9FB1B99995}">
      <dsp:nvSpPr>
        <dsp:cNvPr id="0" name=""/>
        <dsp:cNvSpPr/>
      </dsp:nvSpPr>
      <dsp:spPr>
        <a:xfrm rot="18000000">
          <a:off x="1631030" y="1847862"/>
          <a:ext cx="1096445" cy="368275"/>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GB" sz="1900" kern="1200"/>
        </a:p>
      </dsp:txBody>
      <dsp:txXfrm>
        <a:off x="1741513" y="1921517"/>
        <a:ext cx="875480" cy="2209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2F0285-7367-E449-83C8-1F1BD0B41AFA}">
      <dsp:nvSpPr>
        <dsp:cNvPr id="0" name=""/>
        <dsp:cNvSpPr/>
      </dsp:nvSpPr>
      <dsp:spPr>
        <a:xfrm rot="16200000">
          <a:off x="537847" y="-528922"/>
          <a:ext cx="1699897" cy="2775591"/>
        </a:xfrm>
        <a:prstGeom prst="round1Rect">
          <a:avLst/>
        </a:prstGeom>
        <a:solidFill>
          <a:schemeClr val="accent4">
            <a:hueOff val="0"/>
            <a:satOff val="0"/>
            <a:lumOff val="0"/>
            <a:alphaOff val="0"/>
          </a:schemeClr>
        </a:solidFill>
        <a:ln>
          <a:noFill/>
        </a:ln>
        <a:effectLst>
          <a:outerShdw blurRad="38100" dist="25400" dir="5400000" rotWithShape="0">
            <a:srgbClr val="000000">
              <a:alpha val="5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Calibri"/>
              <a:cs typeface="Calibri"/>
            </a:rPr>
            <a:t>WP1   </a:t>
          </a:r>
          <a:r>
            <a:rPr lang="en-US" sz="2000" b="0" kern="1200" dirty="0" smtClean="0">
              <a:latin typeface="Calibri"/>
              <a:cs typeface="Calibri"/>
            </a:rPr>
            <a:t>Understanding Vulnerability (Past, Current, Future)</a:t>
          </a:r>
          <a:endParaRPr lang="en-US" sz="2000" b="0" kern="1200" dirty="0">
            <a:latin typeface="Calibri"/>
            <a:cs typeface="Calibri"/>
          </a:endParaRPr>
        </a:p>
      </dsp:txBody>
      <dsp:txXfrm rot="5400000">
        <a:off x="0" y="8925"/>
        <a:ext cx="2775591" cy="1274922"/>
      </dsp:txXfrm>
    </dsp:sp>
    <dsp:sp modelId="{653BE433-0731-2E41-B98F-68E50647303A}">
      <dsp:nvSpPr>
        <dsp:cNvPr id="0" name=""/>
        <dsp:cNvSpPr/>
      </dsp:nvSpPr>
      <dsp:spPr>
        <a:xfrm>
          <a:off x="2775591" y="0"/>
          <a:ext cx="2775591" cy="1699897"/>
        </a:xfrm>
        <a:prstGeom prst="round1Rect">
          <a:avLst/>
        </a:prstGeom>
        <a:solidFill>
          <a:schemeClr val="accent4">
            <a:hueOff val="-230174"/>
            <a:satOff val="14226"/>
            <a:lumOff val="-588"/>
            <a:alphaOff val="0"/>
          </a:schemeClr>
        </a:solidFill>
        <a:ln>
          <a:noFill/>
        </a:ln>
        <a:effectLst>
          <a:outerShdw blurRad="38100" dist="25400" dir="5400000" rotWithShape="0">
            <a:srgbClr val="000000">
              <a:alpha val="5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GB" sz="2000" b="1" u="none" kern="1200" dirty="0" smtClean="0">
              <a:latin typeface="Calibri"/>
              <a:cs typeface="Calibri"/>
            </a:rPr>
            <a:t>WP2   </a:t>
          </a:r>
          <a:r>
            <a:rPr lang="en-GB" sz="2000" b="0" kern="1200" dirty="0" smtClean="0">
              <a:latin typeface="Calibri"/>
              <a:cs typeface="Calibri"/>
            </a:rPr>
            <a:t>Understanding Decision-making Pathways, Governance Structures </a:t>
          </a:r>
          <a:r>
            <a:rPr lang="en-US" sz="2000" b="0" kern="1200" dirty="0" smtClean="0">
              <a:latin typeface="Calibri"/>
              <a:cs typeface="Calibri"/>
            </a:rPr>
            <a:t>and </a:t>
          </a:r>
          <a:r>
            <a:rPr lang="en-GB" sz="2000" b="0" kern="1200" dirty="0" smtClean="0">
              <a:latin typeface="Calibri"/>
              <a:cs typeface="Calibri"/>
            </a:rPr>
            <a:t>Institutional Influence</a:t>
          </a:r>
          <a:endParaRPr lang="en-US" sz="2000" b="0" kern="1200" dirty="0">
            <a:latin typeface="Calibri"/>
            <a:cs typeface="Calibri"/>
          </a:endParaRPr>
        </a:p>
      </dsp:txBody>
      <dsp:txXfrm>
        <a:off x="2775591" y="0"/>
        <a:ext cx="2775591" cy="1274922"/>
      </dsp:txXfrm>
    </dsp:sp>
    <dsp:sp modelId="{C7076A01-7CF4-AA4C-A59C-57A2BE698001}">
      <dsp:nvSpPr>
        <dsp:cNvPr id="0" name=""/>
        <dsp:cNvSpPr/>
      </dsp:nvSpPr>
      <dsp:spPr>
        <a:xfrm rot="10800000">
          <a:off x="0" y="1699897"/>
          <a:ext cx="2775591" cy="1699897"/>
        </a:xfrm>
        <a:prstGeom prst="round1Rect">
          <a:avLst/>
        </a:prstGeom>
        <a:solidFill>
          <a:schemeClr val="accent4">
            <a:hueOff val="-460347"/>
            <a:satOff val="28451"/>
            <a:lumOff val="-1177"/>
            <a:alphaOff val="0"/>
          </a:schemeClr>
        </a:solidFill>
        <a:ln>
          <a:noFill/>
        </a:ln>
        <a:effectLst>
          <a:outerShdw blurRad="38100" dist="25400" dir="5400000" rotWithShape="0">
            <a:srgbClr val="000000">
              <a:alpha val="5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Calibri"/>
              <a:cs typeface="Calibri"/>
            </a:rPr>
            <a:t>WP3   </a:t>
          </a:r>
          <a:r>
            <a:rPr lang="en-US" sz="2000" b="0" kern="1200" dirty="0" smtClean="0">
              <a:latin typeface="Calibri"/>
              <a:cs typeface="Calibri"/>
            </a:rPr>
            <a:t>Improving understanding of the hydro-climate</a:t>
          </a:r>
          <a:endParaRPr lang="en-US" sz="2000" b="0" kern="1200" dirty="0">
            <a:latin typeface="Calibri"/>
            <a:cs typeface="Calibri"/>
          </a:endParaRPr>
        </a:p>
      </dsp:txBody>
      <dsp:txXfrm rot="10800000">
        <a:off x="0" y="2124871"/>
        <a:ext cx="2775591" cy="1274922"/>
      </dsp:txXfrm>
    </dsp:sp>
    <dsp:sp modelId="{F079916D-F704-7D4D-8B1E-C27FAC90778B}">
      <dsp:nvSpPr>
        <dsp:cNvPr id="0" name=""/>
        <dsp:cNvSpPr/>
      </dsp:nvSpPr>
      <dsp:spPr>
        <a:xfrm rot="5400000">
          <a:off x="3296728" y="1162050"/>
          <a:ext cx="1699897" cy="2775591"/>
        </a:xfrm>
        <a:prstGeom prst="round1Rect">
          <a:avLst/>
        </a:prstGeom>
        <a:solidFill>
          <a:schemeClr val="accent4">
            <a:hueOff val="-690521"/>
            <a:satOff val="42677"/>
            <a:lumOff val="-1765"/>
            <a:alphaOff val="0"/>
          </a:schemeClr>
        </a:solidFill>
        <a:ln>
          <a:noFill/>
        </a:ln>
        <a:effectLst>
          <a:outerShdw blurRad="38100" dist="25400" dir="5400000" rotWithShape="0">
            <a:srgbClr val="000000">
              <a:alpha val="5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latin typeface="Calibri"/>
              <a:cs typeface="Calibri"/>
            </a:rPr>
            <a:t>WP4   </a:t>
          </a:r>
          <a:r>
            <a:rPr lang="en-US" sz="2000" b="0" kern="1200" dirty="0" smtClean="0">
              <a:latin typeface="Calibri"/>
              <a:cs typeface="Calibri"/>
            </a:rPr>
            <a:t>Improved strategic planning and adaptive capacity</a:t>
          </a:r>
          <a:endParaRPr lang="en-US" sz="2000" b="0" kern="1200" dirty="0">
            <a:latin typeface="Calibri"/>
            <a:cs typeface="Calibri"/>
          </a:endParaRPr>
        </a:p>
      </dsp:txBody>
      <dsp:txXfrm rot="-5400000">
        <a:off x="2758882" y="2124871"/>
        <a:ext cx="2775591" cy="1274922"/>
      </dsp:txXfrm>
    </dsp:sp>
    <dsp:sp modelId="{3E6850F6-D756-254C-B8FF-9E8101EBE819}">
      <dsp:nvSpPr>
        <dsp:cNvPr id="0" name=""/>
        <dsp:cNvSpPr/>
      </dsp:nvSpPr>
      <dsp:spPr>
        <a:xfrm>
          <a:off x="1942913" y="1274922"/>
          <a:ext cx="1665354" cy="849948"/>
        </a:xfrm>
        <a:prstGeom prst="roundRect">
          <a:avLst/>
        </a:prstGeom>
        <a:solidFill>
          <a:schemeClr val="accent4">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latin typeface="Calibri"/>
              <a:cs typeface="Calibri"/>
            </a:rPr>
            <a:t>WP5   </a:t>
          </a:r>
          <a:r>
            <a:rPr lang="en-US" sz="2000" b="0" kern="1200" dirty="0" smtClean="0">
              <a:latin typeface="Calibri"/>
              <a:cs typeface="Calibri"/>
            </a:rPr>
            <a:t>Delivering Evidence and Demonstrating Resilience</a:t>
          </a:r>
          <a:endParaRPr lang="en-US" sz="2000" b="0" kern="1200" dirty="0">
            <a:latin typeface="Calibri"/>
            <a:cs typeface="Calibri"/>
          </a:endParaRPr>
        </a:p>
      </dsp:txBody>
      <dsp:txXfrm>
        <a:off x="1984404" y="1316413"/>
        <a:ext cx="1582372" cy="76696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C5805F-C5C0-4B6F-A99A-C83AE11772C7}" type="datetimeFigureOut">
              <a:rPr lang="en-GB" smtClean="0"/>
              <a:t>04/05/2017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19F2AA-3D50-426C-B974-004E2E7AF32F}" type="slidenum">
              <a:rPr lang="en-GB" smtClean="0"/>
              <a:t>‹#›</a:t>
            </a:fld>
            <a:endParaRPr lang="en-GB"/>
          </a:p>
        </p:txBody>
      </p:sp>
    </p:spTree>
    <p:extLst>
      <p:ext uri="{BB962C8B-B14F-4D97-AF65-F5344CB8AC3E}">
        <p14:creationId xmlns:p14="http://schemas.microsoft.com/office/powerpoint/2010/main" val="707799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Familiarity with culture,</a:t>
            </a:r>
            <a:r>
              <a:rPr lang="en-US" baseline="0" dirty="0" smtClean="0"/>
              <a:t> languages, and institutions</a:t>
            </a:r>
            <a:endParaRPr lang="en-US" dirty="0"/>
          </a:p>
        </p:txBody>
      </p:sp>
      <p:sp>
        <p:nvSpPr>
          <p:cNvPr id="4" name="Slide Number Placeholder 3"/>
          <p:cNvSpPr>
            <a:spLocks noGrp="1"/>
          </p:cNvSpPr>
          <p:nvPr>
            <p:ph type="sldNum" sz="quarter" idx="10"/>
          </p:nvPr>
        </p:nvSpPr>
        <p:spPr/>
        <p:txBody>
          <a:bodyPr/>
          <a:lstStyle/>
          <a:p>
            <a:fld id="{9BFCEA7C-AFD2-BF4C-87EE-E415D3EEE9E8}"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232256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can help and we want to work with you…..</a:t>
            </a:r>
          </a:p>
          <a:p>
            <a:endParaRPr lang="en-GB" dirty="0" smtClean="0"/>
          </a:p>
          <a:p>
            <a:r>
              <a:rPr lang="en-GB" baseline="0" dirty="0" smtClean="0"/>
              <a:t>We are not hard to find.  We have a great website, we are on social media and we are on the 4</a:t>
            </a:r>
            <a:r>
              <a:rPr lang="en-GB" baseline="30000" dirty="0" smtClean="0"/>
              <a:t>th</a:t>
            </a:r>
            <a:r>
              <a:rPr lang="en-GB" baseline="0" dirty="0" smtClean="0"/>
              <a:t> floor of the Philip Lyle building over by the Harris Garden</a:t>
            </a:r>
          </a:p>
          <a:p>
            <a:r>
              <a:rPr lang="en-GB" baseline="0" dirty="0" smtClean="0"/>
              <a:t>We are  lovely people, we will make you a nice coffee and we would love to talk to you.</a:t>
            </a:r>
          </a:p>
          <a:p>
            <a:endParaRPr lang="en-GB" baseline="0" dirty="0" smtClean="0"/>
          </a:p>
          <a:p>
            <a:endParaRPr lang="en-GB" baseline="0" dirty="0" smtClean="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strike="noStrike" cap="none" normalizeH="0" baseline="0" dirty="0" smtClean="0">
                <a:ln>
                  <a:noFill/>
                </a:ln>
                <a:solidFill>
                  <a:srgbClr val="000000"/>
                </a:solidFill>
                <a:effectLst/>
                <a:latin typeface="effra" panose="020B0603020203020204"/>
              </a:rPr>
              <a:t>@</a:t>
            </a:r>
            <a:r>
              <a:rPr kumimoji="0" lang="en-US" altLang="en-US" sz="1200" b="1" strike="noStrike" cap="none" normalizeH="0" baseline="0" dirty="0" err="1" smtClean="0">
                <a:ln>
                  <a:noFill/>
                </a:ln>
                <a:solidFill>
                  <a:srgbClr val="000000"/>
                </a:solidFill>
                <a:effectLst/>
                <a:latin typeface="effra" panose="020B0603020203020204"/>
              </a:rPr>
              <a:t>env_analytics</a:t>
            </a:r>
            <a:endParaRPr kumimoji="0" lang="en-US" altLang="en-US" sz="800" b="1" strike="noStrike" cap="none" normalizeH="0" baseline="0" dirty="0" smtClean="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smtClean="0">
              <a:ln>
                <a:noFill/>
              </a:ln>
              <a:solidFill>
                <a:srgbClr val="000000"/>
              </a:solidFill>
              <a:effectLst/>
              <a:latin typeface="effra" panose="020B0603020203020204"/>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err="1" smtClean="0">
                <a:ln>
                  <a:noFill/>
                </a:ln>
                <a:solidFill>
                  <a:srgbClr val="000000"/>
                </a:solidFill>
                <a:effectLst/>
                <a:latin typeface="effra" panose="020B0603020203020204"/>
              </a:rPr>
              <a:t>Linkedin.com</a:t>
            </a:r>
            <a:r>
              <a:rPr kumimoji="0" lang="en-US" altLang="en-US" sz="1200" b="1" i="0" u="none" strike="noStrike" cap="none" normalizeH="0" baseline="0" dirty="0" smtClean="0">
                <a:ln>
                  <a:noFill/>
                </a:ln>
                <a:solidFill>
                  <a:srgbClr val="000000"/>
                </a:solidFill>
                <a:effectLst/>
                <a:latin typeface="effra" panose="020B0603020203020204"/>
              </a:rPr>
              <a:t>/company/the-institute-for-environmental-analytics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1" dirty="0" smtClean="0">
              <a:solidFill>
                <a:srgbClr val="FFFFFF"/>
              </a:solidFill>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1" dirty="0" smtClean="0">
              <a:solidFill>
                <a:srgbClr val="FFFFFF"/>
              </a:solidFill>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dirty="0" err="1" smtClean="0">
                <a:solidFill>
                  <a:srgbClr val="FFFFFF"/>
                </a:solidFill>
              </a:rPr>
              <a:t>www.the-iea.org</a:t>
            </a:r>
            <a:r>
              <a:rPr lang="en-US" dirty="0" smtClean="0">
                <a:solidFill>
                  <a:srgbClr val="FFFFFF"/>
                </a:solidFill>
              </a:rPr>
              <a:t> </a:t>
            </a:r>
          </a:p>
          <a:p>
            <a:endParaRPr lang="en-GB" baseline="0" dirty="0" smtClean="0">
              <a:solidFill>
                <a:schemeClr val="tx1"/>
              </a:solidFill>
            </a:endParaRPr>
          </a:p>
          <a:p>
            <a:endParaRPr lang="en-GB" baseline="0" dirty="0" smtClean="0">
              <a:solidFill>
                <a:schemeClr val="tx1"/>
              </a:solidFill>
            </a:endParaRPr>
          </a:p>
          <a:p>
            <a:r>
              <a:rPr lang="en-GB" dirty="0" smtClean="0">
                <a:solidFill>
                  <a:schemeClr val="bg1"/>
                </a:solidFill>
                <a:latin typeface="effra" panose="020B0603020203020204"/>
              </a:rPr>
              <a:t>Institute for Environmental Analytics</a:t>
            </a:r>
            <a:br>
              <a:rPr lang="en-GB" dirty="0" smtClean="0">
                <a:solidFill>
                  <a:schemeClr val="bg1"/>
                </a:solidFill>
                <a:latin typeface="effra" panose="020B0603020203020204"/>
              </a:rPr>
            </a:br>
            <a:r>
              <a:rPr lang="en-GB" dirty="0" smtClean="0">
                <a:solidFill>
                  <a:schemeClr val="bg1"/>
                </a:solidFill>
                <a:latin typeface="effra" panose="020B0603020203020204"/>
              </a:rPr>
              <a:t>Philip Lyle Building Room 406</a:t>
            </a:r>
            <a:br>
              <a:rPr lang="en-GB" dirty="0" smtClean="0">
                <a:solidFill>
                  <a:schemeClr val="bg1"/>
                </a:solidFill>
                <a:latin typeface="effra" panose="020B0603020203020204"/>
              </a:rPr>
            </a:br>
            <a:r>
              <a:rPr lang="en-GB" dirty="0" err="1" smtClean="0">
                <a:solidFill>
                  <a:schemeClr val="bg1"/>
                </a:solidFill>
                <a:latin typeface="effra" panose="020B0603020203020204"/>
              </a:rPr>
              <a:t>Whiteknights</a:t>
            </a:r>
            <a:r>
              <a:rPr lang="en-GB" dirty="0" smtClean="0">
                <a:solidFill>
                  <a:schemeClr val="bg1"/>
                </a:solidFill>
                <a:latin typeface="effra" panose="020B0603020203020204"/>
              </a:rPr>
              <a:t> Campus</a:t>
            </a:r>
            <a:br>
              <a:rPr lang="en-GB" dirty="0" smtClean="0">
                <a:solidFill>
                  <a:schemeClr val="bg1"/>
                </a:solidFill>
                <a:latin typeface="effra" panose="020B0603020203020204"/>
              </a:rPr>
            </a:br>
            <a:r>
              <a:rPr lang="en-GB" dirty="0" smtClean="0">
                <a:solidFill>
                  <a:schemeClr val="bg1"/>
                </a:solidFill>
                <a:latin typeface="effra" panose="020B0603020203020204"/>
              </a:rPr>
              <a:t> </a:t>
            </a:r>
          </a:p>
          <a:p>
            <a:endParaRPr lang="en-GB" dirty="0" smtClean="0">
              <a:solidFill>
                <a:schemeClr val="bg1"/>
              </a:solidFill>
              <a:latin typeface="effra" panose="020B0603020203020204"/>
            </a:endParaRPr>
          </a:p>
          <a:p>
            <a:r>
              <a:rPr lang="en-GB" dirty="0" smtClean="0">
                <a:solidFill>
                  <a:schemeClr val="bg1"/>
                </a:solidFill>
                <a:latin typeface="effra" panose="020B0603020203020204"/>
              </a:rPr>
              <a:t>0118 378 6820</a:t>
            </a:r>
            <a:endParaRPr lang="en-GB" i="0" dirty="0" smtClean="0">
              <a:solidFill>
                <a:schemeClr val="bg1"/>
              </a:solidFill>
              <a:effectLst/>
              <a:latin typeface="effra" panose="020B0603020203020204"/>
            </a:endParaRPr>
          </a:p>
          <a:p>
            <a:endParaRPr lang="en-GB" baseline="0" dirty="0" smtClean="0">
              <a:solidFill>
                <a:schemeClr val="tx1"/>
              </a:solidFill>
            </a:endParaRPr>
          </a:p>
          <a:p>
            <a:endParaRPr lang="en-GB" baseline="0" dirty="0" smtClean="0">
              <a:solidFill>
                <a:schemeClr val="tx1"/>
              </a:solidFill>
            </a:endParaRPr>
          </a:p>
          <a:p>
            <a:r>
              <a:rPr lang="en-GB" dirty="0" smtClean="0">
                <a:solidFill>
                  <a:schemeClr val="bg1"/>
                </a:solidFill>
              </a:rPr>
              <a:t>Richard Lamb  </a:t>
            </a:r>
            <a:r>
              <a:rPr lang="en-GB" dirty="0" err="1" smtClean="0">
                <a:solidFill>
                  <a:schemeClr val="bg1"/>
                </a:solidFill>
              </a:rPr>
              <a:t>r.lamb@the-iea.org</a:t>
            </a:r>
            <a:endParaRPr lang="en-GB" dirty="0" smtClean="0">
              <a:solidFill>
                <a:schemeClr val="bg1"/>
              </a:solidFill>
            </a:endParaRPr>
          </a:p>
          <a:p>
            <a:r>
              <a:rPr lang="en-GB" dirty="0" smtClean="0">
                <a:solidFill>
                  <a:schemeClr val="bg1"/>
                </a:solidFill>
              </a:rPr>
              <a:t>Maria </a:t>
            </a:r>
            <a:r>
              <a:rPr lang="en-GB" dirty="0" err="1" smtClean="0">
                <a:solidFill>
                  <a:schemeClr val="bg1"/>
                </a:solidFill>
              </a:rPr>
              <a:t>Noguer</a:t>
            </a:r>
            <a:r>
              <a:rPr lang="en-GB" dirty="0" smtClean="0">
                <a:solidFill>
                  <a:schemeClr val="bg1"/>
                </a:solidFill>
              </a:rPr>
              <a:t>  </a:t>
            </a:r>
            <a:r>
              <a:rPr lang="en-GB" dirty="0" err="1" smtClean="0">
                <a:solidFill>
                  <a:schemeClr val="bg1"/>
                </a:solidFill>
              </a:rPr>
              <a:t>m.noguer@the-iea.org</a:t>
            </a:r>
            <a:endParaRPr lang="en-GB" dirty="0" smtClean="0">
              <a:solidFill>
                <a:schemeClr val="bg1"/>
              </a:solidFill>
            </a:endParaRPr>
          </a:p>
          <a:p>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solidFill>
                  <a:srgbClr val="000000"/>
                </a:solidFill>
              </a:rPr>
              <a:pPr/>
              <a:t>35</a:t>
            </a:fld>
            <a:endParaRPr lang="en-GB" altLang="en-US" dirty="0">
              <a:solidFill>
                <a:srgbClr val="000000"/>
              </a:solidFill>
            </a:endParaRPr>
          </a:p>
        </p:txBody>
      </p:sp>
    </p:spTree>
    <p:extLst>
      <p:ext uri="{BB962C8B-B14F-4D97-AF65-F5344CB8AC3E}">
        <p14:creationId xmlns:p14="http://schemas.microsoft.com/office/powerpoint/2010/main" val="2658490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Me – APD and GDRC</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Disciplinary</a:t>
            </a:r>
            <a:r>
              <a:rPr lang="en-GB" sz="1200" kern="1200" baseline="0" dirty="0" smtClean="0">
                <a:solidFill>
                  <a:schemeClr val="tx1"/>
                </a:solidFill>
                <a:effectLst/>
                <a:latin typeface="+mn-lt"/>
                <a:ea typeface="+mn-ea"/>
                <a:cs typeface="+mn-cs"/>
              </a:rPr>
              <a:t> training in human geography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Overall:</a:t>
            </a:r>
            <a:r>
              <a:rPr lang="en-GB" sz="1200" kern="1200" baseline="0" dirty="0" smtClean="0">
                <a:solidFill>
                  <a:schemeClr val="tx1"/>
                </a:solidFill>
                <a:effectLst/>
                <a:latin typeface="+mn-lt"/>
                <a:ea typeface="+mn-ea"/>
                <a:cs typeface="+mn-cs"/>
              </a:rPr>
              <a:t> global environmental change and migration </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Underpinned by three inter-related research areas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1200" kern="1200" baseline="0" dirty="0" smtClean="0">
                <a:solidFill>
                  <a:schemeClr val="tx1"/>
                </a:solidFill>
                <a:effectLst/>
                <a:latin typeface="+mn-lt"/>
                <a:ea typeface="+mn-ea"/>
                <a:cs typeface="+mn-cs"/>
              </a:rPr>
              <a:t>Environmental change (including climate change)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1200" kern="1200" baseline="0" dirty="0" smtClean="0">
                <a:solidFill>
                  <a:schemeClr val="tx1"/>
                </a:solidFill>
                <a:effectLst/>
                <a:latin typeface="+mn-lt"/>
                <a:ea typeface="+mn-ea"/>
                <a:cs typeface="+mn-cs"/>
              </a:rPr>
              <a:t>Human migration, resettlement and displacement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1200" kern="1200" baseline="0" dirty="0" smtClean="0">
                <a:solidFill>
                  <a:schemeClr val="tx1"/>
                </a:solidFill>
                <a:effectLst/>
                <a:latin typeface="+mn-lt"/>
                <a:ea typeface="+mn-ea"/>
                <a:cs typeface="+mn-cs"/>
              </a:rPr>
              <a:t>Human mobility, life course and rural livelihoods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r>
              <a:rPr lang="en-GB" dirty="0" smtClean="0"/>
              <a:t>These</a:t>
            </a:r>
            <a:r>
              <a:rPr lang="en-GB" baseline="0" dirty="0" smtClean="0"/>
              <a:t> three are substantial areas in their own right, but it’s where they connect and overlap that particularly draws my interest</a:t>
            </a:r>
          </a:p>
          <a:p>
            <a:endParaRPr lang="en-GB" baseline="0" dirty="0" smtClean="0"/>
          </a:p>
          <a:p>
            <a:r>
              <a:rPr lang="en-GB" baseline="0" dirty="0" smtClean="0"/>
              <a:t>Don’t want to box myself in – other things related to environment and development where I have publications </a:t>
            </a:r>
            <a:endParaRPr lang="en-GB" dirty="0"/>
          </a:p>
        </p:txBody>
      </p:sp>
      <p:sp>
        <p:nvSpPr>
          <p:cNvPr id="4" name="Slide Number Placeholder 3"/>
          <p:cNvSpPr>
            <a:spLocks noGrp="1"/>
          </p:cNvSpPr>
          <p:nvPr>
            <p:ph type="sldNum" sz="quarter" idx="10"/>
          </p:nvPr>
        </p:nvSpPr>
        <p:spPr/>
        <p:txBody>
          <a:bodyPr/>
          <a:lstStyle/>
          <a:p>
            <a:fld id="{36740D60-8DAE-4AA6-9D35-B30051604637}"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1213387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Past</a:t>
            </a:r>
            <a:r>
              <a:rPr lang="en-GB" sz="1200" kern="1200" baseline="0" dirty="0" smtClean="0">
                <a:solidFill>
                  <a:schemeClr val="tx1"/>
                </a:solidFill>
                <a:effectLst/>
                <a:latin typeface="+mn-lt"/>
                <a:ea typeface="+mn-ea"/>
                <a:cs typeface="+mn-cs"/>
              </a:rPr>
              <a:t> four </a:t>
            </a:r>
            <a:r>
              <a:rPr lang="en-GB" sz="1200" kern="1200" dirty="0" smtClean="0">
                <a:solidFill>
                  <a:schemeClr val="tx1"/>
                </a:solidFill>
                <a:effectLst/>
                <a:latin typeface="+mn-lt"/>
                <a:ea typeface="+mn-ea"/>
                <a:cs typeface="+mn-cs"/>
              </a:rPr>
              <a:t>years: I have brought into</a:t>
            </a:r>
            <a:r>
              <a:rPr lang="en-GB" sz="1200" kern="1200" baseline="0" dirty="0" smtClean="0">
                <a:solidFill>
                  <a:schemeClr val="tx1"/>
                </a:solidFill>
                <a:effectLst/>
                <a:latin typeface="+mn-lt"/>
                <a:ea typeface="+mn-ea"/>
                <a:cs typeface="+mn-cs"/>
              </a:rPr>
              <a:t> the University of Reading </a:t>
            </a:r>
            <a:r>
              <a:rPr lang="en-GB" sz="1200" kern="1200" dirty="0" smtClean="0">
                <a:solidFill>
                  <a:schemeClr val="tx1"/>
                </a:solidFill>
                <a:effectLst/>
                <a:latin typeface="+mn-lt"/>
                <a:ea typeface="+mn-ea"/>
                <a:cs typeface="+mn-cs"/>
              </a:rPr>
              <a:t>three externally-funded projects</a:t>
            </a:r>
            <a:r>
              <a:rPr lang="en-GB" sz="1200" kern="1200" baseline="0" dirty="0" smtClean="0">
                <a:solidFill>
                  <a:schemeClr val="tx1"/>
                </a:solidFill>
                <a:effectLst/>
                <a:latin typeface="+mn-lt"/>
                <a:ea typeface="+mn-ea"/>
                <a:cs typeface="+mn-cs"/>
              </a:rPr>
              <a:t> that have allowed me to work on these topics </a:t>
            </a:r>
            <a:endParaRPr lang="en-GB" sz="1200" kern="1200" dirty="0" smtClean="0">
              <a:solidFill>
                <a:schemeClr val="tx1"/>
              </a:solidFill>
              <a:effectLst/>
              <a:latin typeface="+mn-lt"/>
              <a:ea typeface="+mn-ea"/>
              <a:cs typeface="+mn-cs"/>
            </a:endParaRP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The first two projects are </a:t>
            </a:r>
            <a:r>
              <a:rPr lang="en-GB" sz="1200" kern="1200" dirty="0" smtClean="0">
                <a:solidFill>
                  <a:schemeClr val="tx1"/>
                </a:solidFill>
                <a:effectLst/>
                <a:latin typeface="+mn-lt"/>
                <a:ea typeface="+mn-ea"/>
                <a:cs typeface="+mn-cs"/>
              </a:rPr>
              <a:t>BA Small Research</a:t>
            </a:r>
            <a:r>
              <a:rPr lang="en-GB" sz="1200" kern="1200" baseline="0" dirty="0" smtClean="0">
                <a:solidFill>
                  <a:schemeClr val="tx1"/>
                </a:solidFill>
                <a:effectLst/>
                <a:latin typeface="+mn-lt"/>
                <a:ea typeface="+mn-ea"/>
                <a:cs typeface="+mn-cs"/>
              </a:rPr>
              <a:t> Grants </a:t>
            </a:r>
          </a:p>
          <a:p>
            <a:r>
              <a:rPr lang="en-GB" sz="1200" kern="1200" baseline="0" dirty="0" smtClean="0">
                <a:solidFill>
                  <a:schemeClr val="tx1"/>
                </a:solidFill>
                <a:effectLst/>
                <a:latin typeface="+mn-lt"/>
                <a:ea typeface="+mn-ea"/>
                <a:cs typeface="+mn-cs"/>
              </a:rPr>
              <a:t>They are about rural livelihoods and displacement </a:t>
            </a:r>
          </a:p>
          <a:p>
            <a:r>
              <a:rPr lang="en-GB" sz="1200" kern="1200" baseline="0" dirty="0" smtClean="0">
                <a:solidFill>
                  <a:schemeClr val="tx1"/>
                </a:solidFill>
                <a:effectLst/>
                <a:latin typeface="+mn-lt"/>
                <a:ea typeface="+mn-ea"/>
                <a:cs typeface="+mn-cs"/>
              </a:rPr>
              <a:t>I was the PI on the BA projects</a:t>
            </a:r>
          </a:p>
          <a:p>
            <a:r>
              <a:rPr lang="en-GB" sz="1200" kern="1200" baseline="0" dirty="0" smtClean="0">
                <a:solidFill>
                  <a:schemeClr val="tx1"/>
                </a:solidFill>
                <a:effectLst/>
                <a:latin typeface="+mn-lt"/>
                <a:ea typeface="+mn-ea"/>
                <a:cs typeface="+mn-cs"/>
              </a:rPr>
              <a:t>Independent researcher work in the field </a:t>
            </a:r>
            <a:r>
              <a:rPr lang="en-GB" sz="1200" kern="1200" dirty="0" smtClean="0">
                <a:solidFill>
                  <a:schemeClr val="tx1"/>
                </a:solidFill>
                <a:effectLst/>
                <a:latin typeface="+mn-lt"/>
                <a:ea typeface="+mn-ea"/>
                <a:cs typeface="+mn-cs"/>
              </a:rPr>
              <a:t>with small-scale farmers, NGOs</a:t>
            </a:r>
            <a:r>
              <a:rPr lang="en-GB" sz="1200" kern="1200" baseline="0" dirty="0" smtClean="0">
                <a:solidFill>
                  <a:schemeClr val="tx1"/>
                </a:solidFill>
                <a:effectLst/>
                <a:latin typeface="+mn-lt"/>
                <a:ea typeface="+mn-ea"/>
                <a:cs typeface="+mn-cs"/>
              </a:rPr>
              <a:t> and</a:t>
            </a:r>
            <a:r>
              <a:rPr lang="en-GB" sz="1200" kern="1200" dirty="0" smtClean="0">
                <a:solidFill>
                  <a:schemeClr val="tx1"/>
                </a:solidFill>
                <a:effectLst/>
                <a:latin typeface="+mn-lt"/>
                <a:ea typeface="+mn-ea"/>
                <a:cs typeface="+mn-cs"/>
              </a:rPr>
              <a:t> policymakers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third project was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funded by the Research Council of Norway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Say project name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This is a </a:t>
            </a:r>
            <a:r>
              <a:rPr lang="en-GB" sz="1200" kern="1200" dirty="0" smtClean="0">
                <a:solidFill>
                  <a:schemeClr val="tx1"/>
                </a:solidFill>
                <a:effectLst/>
                <a:latin typeface="+mn-lt"/>
                <a:ea typeface="+mn-ea"/>
                <a:cs typeface="+mn-cs"/>
              </a:rPr>
              <a:t>large international research project undertaken in collaboration</a:t>
            </a:r>
            <a:r>
              <a:rPr lang="en-GB" sz="1200" kern="1200" baseline="0" dirty="0" smtClean="0">
                <a:solidFill>
                  <a:schemeClr val="tx1"/>
                </a:solidFill>
                <a:effectLst/>
                <a:latin typeface="+mn-lt"/>
                <a:ea typeface="+mn-ea"/>
                <a:cs typeface="+mn-cs"/>
              </a:rPr>
              <a:t> with UCL, Manchester and TERI (India)</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 undertook a</a:t>
            </a:r>
            <a:r>
              <a:rPr lang="en-GB" sz="1200" kern="1200" baseline="0" dirty="0" smtClean="0">
                <a:solidFill>
                  <a:schemeClr val="tx1"/>
                </a:solidFill>
                <a:effectLst/>
                <a:latin typeface="+mn-lt"/>
                <a:ea typeface="+mn-ea"/>
                <a:cs typeface="+mn-cs"/>
              </a:rPr>
              <a:t> fieldwork and advisory role on this project – played a central role  </a:t>
            </a:r>
          </a:p>
        </p:txBody>
      </p:sp>
      <p:sp>
        <p:nvSpPr>
          <p:cNvPr id="4" name="Slide Number Placeholder 3"/>
          <p:cNvSpPr>
            <a:spLocks noGrp="1"/>
          </p:cNvSpPr>
          <p:nvPr>
            <p:ph type="sldNum" sz="quarter" idx="10"/>
          </p:nvPr>
        </p:nvSpPr>
        <p:spPr/>
        <p:txBody>
          <a:bodyPr/>
          <a:lstStyle/>
          <a:p>
            <a:fld id="{36740D60-8DAE-4AA6-9D35-B30051604637}"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254544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Work associated with SSA </a:t>
            </a:r>
          </a:p>
          <a:p>
            <a:r>
              <a:rPr lang="en-GB" sz="1200" kern="1200" dirty="0" smtClean="0">
                <a:solidFill>
                  <a:schemeClr val="tx1"/>
                </a:solidFill>
                <a:effectLst/>
                <a:latin typeface="+mn-lt"/>
                <a:ea typeface="+mn-ea"/>
                <a:cs typeface="+mn-cs"/>
              </a:rPr>
              <a:t>Worth mentioning</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I have had long-standing engagement with Mozambique </a:t>
            </a:r>
          </a:p>
          <a:p>
            <a:r>
              <a:rPr lang="en-GB" sz="1200" kern="1200" dirty="0" smtClean="0">
                <a:solidFill>
                  <a:schemeClr val="tx1"/>
                </a:solidFill>
                <a:effectLst/>
                <a:latin typeface="+mn-lt"/>
                <a:ea typeface="+mn-ea"/>
                <a:cs typeface="+mn-cs"/>
              </a:rPr>
              <a:t>Worked primarily</a:t>
            </a:r>
            <a:r>
              <a:rPr lang="en-GB" sz="1200" kern="1200" baseline="0" dirty="0" smtClean="0">
                <a:solidFill>
                  <a:schemeClr val="tx1"/>
                </a:solidFill>
                <a:effectLst/>
                <a:latin typeface="+mn-lt"/>
                <a:ea typeface="+mn-ea"/>
                <a:cs typeface="+mn-cs"/>
              </a:rPr>
              <a:t> in the southern and central region of the country – primarily along the Zambezi River valley</a:t>
            </a:r>
          </a:p>
          <a:p>
            <a:r>
              <a:rPr lang="en-GB" sz="1200" kern="1200" baseline="0" dirty="0" smtClean="0">
                <a:solidFill>
                  <a:schemeClr val="tx1"/>
                </a:solidFill>
                <a:effectLst/>
                <a:latin typeface="+mn-lt"/>
                <a:ea typeface="+mn-ea"/>
                <a:cs typeface="+mn-cs"/>
              </a:rPr>
              <a:t>I have worked with a number of international agencies </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Also worked most recently in the Maldives</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GOING FORWARDS </a:t>
            </a:r>
          </a:p>
          <a:p>
            <a:r>
              <a:rPr lang="en-GB" sz="1200" kern="1200" baseline="0" dirty="0" smtClean="0">
                <a:solidFill>
                  <a:schemeClr val="tx1"/>
                </a:solidFill>
                <a:effectLst/>
                <a:latin typeface="+mn-lt"/>
                <a:ea typeface="+mn-ea"/>
                <a:cs typeface="+mn-cs"/>
              </a:rPr>
              <a:t>Interested in taking this work on GEC and migration to other countries </a:t>
            </a:r>
          </a:p>
          <a:p>
            <a:r>
              <a:rPr lang="en-GB" sz="1200" kern="1200" baseline="0" dirty="0" smtClean="0">
                <a:solidFill>
                  <a:schemeClr val="tx1"/>
                </a:solidFill>
                <a:effectLst/>
                <a:latin typeface="+mn-lt"/>
                <a:ea typeface="+mn-ea"/>
                <a:cs typeface="+mn-cs"/>
              </a:rPr>
              <a:t>Also the urban context – this is a strength </a:t>
            </a:r>
            <a:r>
              <a:rPr lang="en-GB" sz="1200" kern="1200" baseline="0" smtClean="0">
                <a:solidFill>
                  <a:schemeClr val="tx1"/>
                </a:solidFill>
                <a:effectLst/>
                <a:latin typeface="+mn-lt"/>
                <a:ea typeface="+mn-ea"/>
                <a:cs typeface="+mn-cs"/>
              </a:rPr>
              <a:t>for Reading  </a:t>
            </a:r>
            <a:endParaRPr lang="en-GB"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6740D60-8DAE-4AA6-9D35-B30051604637}"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3660075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SHA focuses on agriculture and enterprise.</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kern="1200" dirty="0" smtClean="0">
                <a:solidFill>
                  <a:schemeClr val="tx1"/>
                </a:solidFill>
                <a:effectLst/>
                <a:latin typeface="+mn-lt"/>
                <a:ea typeface="+mn-ea"/>
                <a:cs typeface="+mn-cs"/>
              </a:rPr>
              <a:t>Investments in agriculture in sub-Saharan Africa are up to 11 times more effective at reducing poverty than investments in any other sector (FAO, 2012). </a:t>
            </a:r>
            <a:r>
              <a:rPr lang="en-US" sz="1200" b="0" i="0" kern="1200" dirty="0" smtClean="0">
                <a:solidFill>
                  <a:schemeClr val="tx1"/>
                </a:solidFill>
                <a:effectLst/>
                <a:latin typeface="+mn-lt"/>
                <a:ea typeface="+mn-ea"/>
                <a:cs typeface="+mn-cs"/>
              </a:rPr>
              <a:t>The majority of Africans living in extreme poverty with insufficient access to food are, ironically, engaged in agriculture. Many of these smallholder farmers live in </a:t>
            </a:r>
            <a:r>
              <a:rPr lang="en-US" sz="1200" b="0" i="0" kern="1200" dirty="0" err="1" smtClean="0">
                <a:solidFill>
                  <a:schemeClr val="tx1"/>
                </a:solidFill>
                <a:effectLst/>
                <a:latin typeface="+mn-lt"/>
                <a:ea typeface="+mn-ea"/>
                <a:cs typeface="+mn-cs"/>
              </a:rPr>
              <a:t>marginalised</a:t>
            </a:r>
            <a:r>
              <a:rPr lang="en-US" sz="1200" b="0" i="0" kern="1200" dirty="0" smtClean="0">
                <a:solidFill>
                  <a:schemeClr val="tx1"/>
                </a:solidFill>
                <a:effectLst/>
                <a:latin typeface="+mn-lt"/>
                <a:ea typeface="+mn-ea"/>
                <a:cs typeface="+mn-cs"/>
              </a:rPr>
              <a:t>, diverse and harsh growing environments, with poor quality soil and limited irrigation options. They are reliant on increasingly inconsistent rainfall and lack access to agricultural inputs, finance, information and technology. Yet they are responsible for nearly all of Africa’s food production.</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We also focus on </a:t>
            </a:r>
            <a:r>
              <a:rPr lang="en-US" sz="1200" b="0" i="0" kern="1200" dirty="0" err="1" smtClean="0">
                <a:solidFill>
                  <a:schemeClr val="tx1"/>
                </a:solidFill>
                <a:effectLst/>
                <a:latin typeface="+mn-lt"/>
                <a:ea typeface="+mn-ea"/>
                <a:cs typeface="+mn-cs"/>
              </a:rPr>
              <a:t>agri</a:t>
            </a:r>
            <a:r>
              <a:rPr lang="en-US" sz="1200" b="0" i="0" kern="1200" dirty="0" smtClean="0">
                <a:solidFill>
                  <a:schemeClr val="tx1"/>
                </a:solidFill>
                <a:effectLst/>
                <a:latin typeface="+mn-lt"/>
                <a:ea typeface="+mn-ea"/>
                <a:cs typeface="+mn-cs"/>
              </a:rPr>
              <a:t>-enterprise for two key reasons. The first is that smallholder farming is an extremely vulnerable livelihood. By investing in </a:t>
            </a:r>
            <a:r>
              <a:rPr lang="en-US" sz="1200" b="0" i="0" kern="1200" dirty="0" err="1" smtClean="0">
                <a:solidFill>
                  <a:schemeClr val="tx1"/>
                </a:solidFill>
                <a:effectLst/>
                <a:latin typeface="+mn-lt"/>
                <a:ea typeface="+mn-ea"/>
                <a:cs typeface="+mn-cs"/>
              </a:rPr>
              <a:t>agri</a:t>
            </a:r>
            <a:r>
              <a:rPr lang="en-US" sz="1200" b="0" i="0" kern="1200" dirty="0" smtClean="0">
                <a:solidFill>
                  <a:schemeClr val="tx1"/>
                </a:solidFill>
                <a:effectLst/>
                <a:latin typeface="+mn-lt"/>
                <a:ea typeface="+mn-ea"/>
                <a:cs typeface="+mn-cs"/>
              </a:rPr>
              <a:t>-enterprises we make livelihoods more resilient by increasing and diversifying rural household income streams. The second is that </a:t>
            </a:r>
            <a:r>
              <a:rPr lang="en-US" sz="1200" b="1" i="0" kern="1200" dirty="0" smtClean="0">
                <a:solidFill>
                  <a:schemeClr val="tx1"/>
                </a:solidFill>
                <a:effectLst/>
                <a:latin typeface="+mn-lt"/>
                <a:ea typeface="+mn-ea"/>
                <a:cs typeface="+mn-cs"/>
              </a:rPr>
              <a:t>agricultural development is increasingly seen as key to sustainable and equitable economic growth in Africa. If matched with improved infrastructure, smart business and an enabling political environment, trade policies and a dynamic private agribusiness sector, the World Bank estimates that agriculture and agribusiness, together, could command a US$ 1 trillion presence in Africa’s regional economy by 2030</a:t>
            </a:r>
            <a:r>
              <a:rPr lang="en-US" sz="1200" b="0" i="0" kern="1200" dirty="0" smtClean="0">
                <a:solidFill>
                  <a:schemeClr val="tx1"/>
                </a:solidFill>
                <a:effectLst/>
                <a:latin typeface="+mn-lt"/>
                <a:ea typeface="+mn-ea"/>
                <a:cs typeface="+mn-cs"/>
              </a:rPr>
              <a:t> (World</a:t>
            </a:r>
            <a:r>
              <a:rPr lang="en-US" sz="1200" b="0" i="0" kern="1200" baseline="0" dirty="0" smtClean="0">
                <a:solidFill>
                  <a:schemeClr val="tx1"/>
                </a:solidFill>
                <a:effectLst/>
                <a:latin typeface="+mn-lt"/>
                <a:ea typeface="+mn-ea"/>
                <a:cs typeface="+mn-cs"/>
              </a:rPr>
              <a:t> Bank, 2013)</a:t>
            </a:r>
            <a:r>
              <a:rPr lang="en-US" sz="1200" b="0" i="0" kern="1200" dirty="0" smtClean="0">
                <a:solidFill>
                  <a:schemeClr val="tx1"/>
                </a:solidFill>
                <a:effectLst/>
                <a:latin typeface="+mn-lt"/>
                <a:ea typeface="+mn-ea"/>
                <a:cs typeface="+mn-cs"/>
              </a:rPr>
              <a:t>.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Given that the majority of Africa’s poor are engaged in agriculture</a:t>
            </a:r>
            <a:r>
              <a:rPr lang="en-US" sz="1200" b="0" i="0" kern="1200" baseline="0" dirty="0" smtClean="0">
                <a:solidFill>
                  <a:schemeClr val="tx1"/>
                </a:solidFill>
                <a:effectLst/>
                <a:latin typeface="+mn-lt"/>
                <a:ea typeface="+mn-ea"/>
                <a:cs typeface="+mn-cs"/>
              </a:rPr>
              <a:t> (World Economic Forum Agenda, 2013)</a:t>
            </a:r>
            <a:r>
              <a:rPr lang="en-US" sz="1200" b="0" i="0" kern="1200" dirty="0" smtClean="0">
                <a:solidFill>
                  <a:schemeClr val="tx1"/>
                </a:solidFill>
                <a:effectLst/>
                <a:latin typeface="+mn-lt"/>
                <a:ea typeface="+mn-ea"/>
                <a:cs typeface="+mn-cs"/>
              </a:rPr>
              <a:t>, it is difficult to imagine how equitable growth is possible without development in the sector. As Africa’s population continues to grow, agricultural development is imperative for the continent’s future food security. For these reasons, SHA focuses exclusively on agriculture and associated </a:t>
            </a:r>
            <a:r>
              <a:rPr lang="en-US" sz="1200" b="0" i="0" kern="1200" dirty="0" err="1" smtClean="0">
                <a:solidFill>
                  <a:schemeClr val="tx1"/>
                </a:solidFill>
                <a:effectLst/>
                <a:latin typeface="+mn-lt"/>
                <a:ea typeface="+mn-ea"/>
                <a:cs typeface="+mn-cs"/>
              </a:rPr>
              <a:t>agri</a:t>
            </a:r>
            <a:r>
              <a:rPr lang="en-US" sz="1200" b="0" i="0" kern="1200" dirty="0" smtClean="0">
                <a:solidFill>
                  <a:schemeClr val="tx1"/>
                </a:solidFill>
                <a:effectLst/>
                <a:latin typeface="+mn-lt"/>
                <a:ea typeface="+mn-ea"/>
                <a:cs typeface="+mn-cs"/>
              </a:rPr>
              <a:t>-enterprise.</a:t>
            </a:r>
          </a:p>
          <a:p>
            <a:pPr marL="0" indent="0">
              <a:buFont typeface="+mj-lt"/>
              <a:buNone/>
            </a:pPr>
            <a:r>
              <a:rPr lang="en-US" sz="1200" b="1" dirty="0" smtClean="0"/>
              <a:t>Our goals are to work with rural</a:t>
            </a:r>
            <a:r>
              <a:rPr lang="en-US" sz="1200" b="1" baseline="0" dirty="0" smtClean="0"/>
              <a:t> communities to:</a:t>
            </a:r>
            <a:endParaRPr lang="en-US" sz="1200" b="1" dirty="0" smtClean="0"/>
          </a:p>
          <a:p>
            <a:pPr marL="514350" indent="-514350">
              <a:buFont typeface="+mj-lt"/>
              <a:buAutoNum type="arabicPeriod"/>
            </a:pPr>
            <a:r>
              <a:rPr lang="en-US" sz="1200" b="1" dirty="0" smtClean="0"/>
              <a:t>Improve food, nutrition and income security for smallholder farmers.</a:t>
            </a:r>
          </a:p>
          <a:p>
            <a:pPr marL="514350" indent="-514350">
              <a:buFont typeface="+mj-lt"/>
              <a:buAutoNum type="arabicPeriod"/>
            </a:pPr>
            <a:r>
              <a:rPr lang="en-US" sz="1200" b="1" dirty="0" smtClean="0"/>
              <a:t>Support the establishment and growth of inclusive, profitable and sustainable agri-business.</a:t>
            </a:r>
          </a:p>
          <a:p>
            <a:pPr marL="514350" indent="-514350">
              <a:buFont typeface="+mj-lt"/>
              <a:buAutoNum type="arabicPeriod"/>
            </a:pPr>
            <a:r>
              <a:rPr lang="en-US" sz="1200" b="1" dirty="0" smtClean="0"/>
              <a:t>Support improvement of the policy environment for smallholder farmers.</a:t>
            </a:r>
          </a:p>
          <a:p>
            <a:pPr marL="0" indent="0">
              <a:buFont typeface="+mj-lt"/>
              <a:buNone/>
            </a:pPr>
            <a:r>
              <a:rPr lang="en-US" sz="1200" b="1" dirty="0" smtClean="0"/>
              <a:t>Our work is influenced by several over-riding themes which influence everything we do: 1) Gender and Inclusion 2) Youth 3) Climate Smart Agriculture 4) Innovation and Technology</a:t>
            </a:r>
            <a:endParaRPr lang="en-GB" b="1" dirty="0" smtClean="0"/>
          </a:p>
          <a:p>
            <a:endParaRPr lang="en-US" dirty="0"/>
          </a:p>
        </p:txBody>
      </p:sp>
      <p:sp>
        <p:nvSpPr>
          <p:cNvPr id="4" name="Slide Number Placeholder 3"/>
          <p:cNvSpPr>
            <a:spLocks noGrp="1"/>
          </p:cNvSpPr>
          <p:nvPr>
            <p:ph type="sldNum" sz="quarter" idx="10"/>
          </p:nvPr>
        </p:nvSpPr>
        <p:spPr/>
        <p:txBody>
          <a:bodyPr/>
          <a:lstStyle/>
          <a:p>
            <a:fld id="{4873FD5C-46C3-3245-BABE-B8DE9CDE4406}"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559681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Specific impact examples:</a:t>
            </a:r>
          </a:p>
          <a:p>
            <a:r>
              <a:rPr lang="en-US" dirty="0" smtClean="0"/>
              <a:t>Northern Zambia: 20% increase</a:t>
            </a:r>
            <a:r>
              <a:rPr lang="en-US" baseline="0" dirty="0" smtClean="0"/>
              <a:t> in no. households with acceptable dietary diversity </a:t>
            </a:r>
          </a:p>
          <a:p>
            <a:r>
              <a:rPr lang="en-US" baseline="0" dirty="0" smtClean="0"/>
              <a:t>Cashew value chain project in Benin: 21% increase in price per kg for cashew for Beninese farmers</a:t>
            </a:r>
          </a:p>
          <a:p>
            <a:r>
              <a:rPr lang="en-US" baseline="0" dirty="0" smtClean="0"/>
              <a:t>In a climate resilience project in Malawi, 89% of farmers diversified their activities, making them more resilient</a:t>
            </a:r>
          </a:p>
          <a:p>
            <a:r>
              <a:rPr lang="en-US" baseline="0" dirty="0" smtClean="0"/>
              <a:t>In Ethiopia we have supported </a:t>
            </a:r>
            <a:r>
              <a:rPr lang="en-US" baseline="0" dirty="0" err="1" smtClean="0"/>
              <a:t>Edget</a:t>
            </a:r>
            <a:r>
              <a:rPr lang="en-US" baseline="0" dirty="0" smtClean="0"/>
              <a:t> Farmers’ Union to supply 30% of improved wheat seed in the whole SNNP region. It now has an annual turnover of $1 million.</a:t>
            </a:r>
          </a:p>
          <a:p>
            <a:r>
              <a:rPr lang="en-US" baseline="0" dirty="0" smtClean="0"/>
              <a:t>The Community Connector program in Uganda, part of USAID’s Feed the Future </a:t>
            </a:r>
            <a:r>
              <a:rPr lang="en-US" baseline="0" dirty="0" err="1" smtClean="0"/>
              <a:t>intiative</a:t>
            </a:r>
            <a:r>
              <a:rPr lang="en-US" baseline="0" dirty="0" smtClean="0"/>
              <a:t>, saw a 22% increase in children under the age of 2 having 3 meals a day.</a:t>
            </a:r>
            <a:endParaRPr lang="en-US" dirty="0" smtClean="0"/>
          </a:p>
          <a:p>
            <a:r>
              <a:rPr lang="en-US" dirty="0" smtClean="0"/>
              <a:t>*based on those surveyed,</a:t>
            </a:r>
            <a:r>
              <a:rPr lang="en-US" baseline="0" dirty="0" smtClean="0"/>
              <a:t> this is a weighted average for our poorest beneficiaries</a:t>
            </a:r>
          </a:p>
          <a:p>
            <a:r>
              <a:rPr lang="en-US" baseline="0" dirty="0" smtClean="0"/>
              <a:t>**316,974 households (1,958,212 people) have increased their crop production by at least 25%. This equates to 79% of households with whom we are focusing on increasing production.</a:t>
            </a:r>
            <a:endParaRPr lang="en-US" dirty="0"/>
          </a:p>
        </p:txBody>
      </p:sp>
      <p:sp>
        <p:nvSpPr>
          <p:cNvPr id="4" name="Slide Number Placeholder 3"/>
          <p:cNvSpPr>
            <a:spLocks noGrp="1"/>
          </p:cNvSpPr>
          <p:nvPr>
            <p:ph type="sldNum" sz="quarter" idx="10"/>
          </p:nvPr>
        </p:nvSpPr>
        <p:spPr/>
        <p:txBody>
          <a:bodyPr/>
          <a:lstStyle/>
          <a:p>
            <a:fld id="{4873FD5C-46C3-3245-BABE-B8DE9CDE4406}"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21690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kern="1200" dirty="0" smtClean="0">
              <a:solidFill>
                <a:schemeClr val="tx1"/>
              </a:solidFill>
              <a:effectLst/>
              <a:latin typeface="+mn-lt"/>
              <a:ea typeface="+mn-ea"/>
              <a:cs typeface="+mn-cs"/>
            </a:endParaRPr>
          </a:p>
          <a:p>
            <a:pPr marL="228600" indent="-228600">
              <a:buAutoNum type="arabicPeriod"/>
            </a:pPr>
            <a:r>
              <a:rPr lang="en-GB" sz="1200" b="0" kern="1200" dirty="0" smtClean="0">
                <a:solidFill>
                  <a:schemeClr val="tx1"/>
                </a:solidFill>
                <a:effectLst/>
                <a:latin typeface="+mn-lt"/>
                <a:ea typeface="+mn-ea"/>
                <a:cs typeface="+mn-cs"/>
              </a:rPr>
              <a:t>SEED: Including training</a:t>
            </a:r>
            <a:r>
              <a:rPr lang="en-GB" sz="1200" b="0" kern="1200" baseline="0" dirty="0" smtClean="0">
                <a:solidFill>
                  <a:schemeClr val="tx1"/>
                </a:solidFill>
                <a:effectLst/>
                <a:latin typeface="+mn-lt"/>
                <a:ea typeface="+mn-ea"/>
                <a:cs typeface="+mn-cs"/>
              </a:rPr>
              <a:t> seed businesses &amp; coops, changing the policy in Ethiopia so small farmers’ seed can be accredited and sold, </a:t>
            </a:r>
            <a:r>
              <a:rPr lang="en-GB" sz="1200" b="0" kern="1200" baseline="0" dirty="0" err="1" smtClean="0">
                <a:solidFill>
                  <a:schemeClr val="tx1"/>
                </a:solidFill>
                <a:effectLst/>
                <a:latin typeface="+mn-lt"/>
                <a:ea typeface="+mn-ea"/>
                <a:cs typeface="+mn-cs"/>
              </a:rPr>
              <a:t>biofortification</a:t>
            </a:r>
            <a:endParaRPr lang="en-GB" sz="1200" b="0" kern="1200" baseline="0" dirty="0" smtClean="0">
              <a:solidFill>
                <a:schemeClr val="tx1"/>
              </a:solidFill>
              <a:effectLst/>
              <a:latin typeface="+mn-lt"/>
              <a:ea typeface="+mn-ea"/>
              <a:cs typeface="+mn-cs"/>
            </a:endParaRPr>
          </a:p>
          <a:p>
            <a:pPr marL="228600" indent="-228600">
              <a:buAutoNum type="arabicPeriod"/>
            </a:pPr>
            <a:r>
              <a:rPr lang="en-GB" sz="1200" b="0" kern="1200" dirty="0" smtClean="0">
                <a:solidFill>
                  <a:schemeClr val="tx1"/>
                </a:solidFill>
                <a:effectLst/>
                <a:latin typeface="+mn-lt"/>
                <a:ea typeface="+mn-ea"/>
                <a:cs typeface="+mn-cs"/>
              </a:rPr>
              <a:t>TRAINING:</a:t>
            </a:r>
            <a:r>
              <a:rPr lang="en-GB" sz="1200" b="0" kern="1200" baseline="0" dirty="0" smtClean="0">
                <a:solidFill>
                  <a:schemeClr val="tx1"/>
                </a:solidFill>
                <a:effectLst/>
                <a:latin typeface="+mn-lt"/>
                <a:ea typeface="+mn-ea"/>
                <a:cs typeface="+mn-cs"/>
              </a:rPr>
              <a:t> Good agronomic practices, CSA, NRM, Gender Transformational Approach &amp; Family Life Model, nutrition, Lead Farmer model, post-harvest handling, business skills</a:t>
            </a:r>
          </a:p>
          <a:p>
            <a:pPr marL="228600" indent="-228600">
              <a:buAutoNum type="arabicPeriod"/>
            </a:pPr>
            <a:r>
              <a:rPr lang="en-GB" sz="1200" b="0" kern="1200" baseline="0" dirty="0" smtClean="0">
                <a:solidFill>
                  <a:schemeClr val="tx1"/>
                </a:solidFill>
                <a:effectLst/>
                <a:latin typeface="+mn-lt"/>
                <a:ea typeface="+mn-ea"/>
                <a:cs typeface="+mn-cs"/>
              </a:rPr>
              <a:t>GROUPING: governance, finance, marketing, storage, bulking</a:t>
            </a:r>
          </a:p>
          <a:p>
            <a:pPr marL="228600" indent="-228600">
              <a:buAutoNum type="arabicPeriod"/>
            </a:pPr>
            <a:r>
              <a:rPr lang="en-GB" sz="1200" b="0" kern="1200" baseline="0" dirty="0" smtClean="0">
                <a:solidFill>
                  <a:schemeClr val="tx1"/>
                </a:solidFill>
                <a:effectLst/>
                <a:latin typeface="+mn-lt"/>
                <a:ea typeface="+mn-ea"/>
                <a:cs typeface="+mn-cs"/>
              </a:rPr>
              <a:t>CONNECTING: whole value chain approach, processing, value-addition, packaging</a:t>
            </a:r>
            <a:endParaRPr lang="en-GB" sz="1200" b="0" kern="1200" dirty="0" smtClean="0">
              <a:solidFill>
                <a:schemeClr val="tx1"/>
              </a:solidFill>
              <a:effectLst/>
              <a:latin typeface="+mn-lt"/>
              <a:ea typeface="+mn-ea"/>
              <a:cs typeface="+mn-cs"/>
            </a:endParaRPr>
          </a:p>
          <a:p>
            <a:r>
              <a:rPr lang="en-GB" sz="1200" b="0" kern="1200" dirty="0" smtClean="0">
                <a:solidFill>
                  <a:schemeClr val="tx1"/>
                </a:solidFill>
                <a:effectLst/>
                <a:latin typeface="+mn-lt"/>
                <a:ea typeface="+mn-ea"/>
                <a:cs typeface="+mn-cs"/>
              </a:rPr>
              <a:t>We</a:t>
            </a:r>
            <a:r>
              <a:rPr lang="en-GB" sz="1200" b="0" kern="1200" baseline="0" dirty="0" smtClean="0">
                <a:solidFill>
                  <a:schemeClr val="tx1"/>
                </a:solidFill>
                <a:effectLst/>
                <a:latin typeface="+mn-lt"/>
                <a:ea typeface="+mn-ea"/>
                <a:cs typeface="+mn-cs"/>
              </a:rPr>
              <a:t> are interested in any research that would improve the lives of the smallholder farmers we support, providing we have an existing programme to base it on, for example:</a:t>
            </a:r>
          </a:p>
          <a:p>
            <a:pPr marL="228600" indent="-228600">
              <a:buAutoNum type="alphaLcParenR"/>
            </a:pPr>
            <a:r>
              <a:rPr lang="en-GB" sz="1200" b="0" i="0" kern="1200" dirty="0" smtClean="0">
                <a:solidFill>
                  <a:schemeClr val="tx1"/>
                </a:solidFill>
                <a:effectLst/>
                <a:latin typeface="+mn-lt"/>
                <a:ea typeface="+mn-ea"/>
                <a:cs typeface="+mn-cs"/>
              </a:rPr>
              <a:t>Climate smart agriculture strategies - e.g. the effect of legume inter-cropping on cassava yield and overall farm productivity</a:t>
            </a:r>
          </a:p>
          <a:p>
            <a:pPr marL="228600" indent="-228600">
              <a:buAutoNum type="alphaLcParenR"/>
            </a:pPr>
            <a:r>
              <a:rPr lang="en-GB" sz="1200" b="0" i="0" kern="1200" dirty="0" smtClean="0">
                <a:solidFill>
                  <a:schemeClr val="tx1"/>
                </a:solidFill>
                <a:effectLst/>
                <a:latin typeface="+mn-lt"/>
                <a:ea typeface="+mn-ea"/>
                <a:cs typeface="+mn-cs"/>
              </a:rPr>
              <a:t>Ways to make productive use of agricultural waste products - e.g. bio-mass into fuel</a:t>
            </a:r>
          </a:p>
          <a:p>
            <a:pPr marL="228600" indent="-228600">
              <a:buAutoNum type="alphaLcParenR"/>
            </a:pPr>
            <a:r>
              <a:rPr lang="en-GB" sz="1200" b="0" i="0" kern="1200" dirty="0" smtClean="0">
                <a:solidFill>
                  <a:schemeClr val="tx1"/>
                </a:solidFill>
                <a:effectLst/>
                <a:latin typeface="+mn-lt"/>
                <a:ea typeface="+mn-ea"/>
                <a:cs typeface="+mn-cs"/>
              </a:rPr>
              <a:t>Low-cost access to early warning systems for extreme weather events - e.g. localised predictions linked to mobile messaging with suggested adaptation strategies</a:t>
            </a:r>
          </a:p>
          <a:p>
            <a:pPr marL="228600" indent="-228600">
              <a:buAutoNum type="alphaLcParenR"/>
            </a:pPr>
            <a:r>
              <a:rPr lang="en-GB" sz="1200" b="0" i="0" kern="1200" dirty="0" smtClean="0">
                <a:solidFill>
                  <a:schemeClr val="tx1"/>
                </a:solidFill>
                <a:effectLst/>
                <a:latin typeface="+mn-lt"/>
                <a:ea typeface="+mn-ea"/>
                <a:cs typeface="+mn-cs"/>
              </a:rPr>
              <a:t>Cost effective ways of tracking change and measuring impact - e.g. mixed methods approaches, better real time use of data</a:t>
            </a:r>
          </a:p>
          <a:p>
            <a:pPr marL="228600" indent="-228600">
              <a:buAutoNum type="alphaLcParenR"/>
            </a:pPr>
            <a:r>
              <a:rPr lang="en-GB" sz="1200" b="0" i="0" kern="1200" dirty="0" smtClean="0">
                <a:solidFill>
                  <a:schemeClr val="tx1"/>
                </a:solidFill>
                <a:effectLst/>
                <a:latin typeface="+mn-lt"/>
                <a:ea typeface="+mn-ea"/>
                <a:cs typeface="+mn-cs"/>
              </a:rPr>
              <a:t>Behaviour change in agriculture/nutrition programmes - e.g. methods, drivers and level of adoption in communities to sustain change</a:t>
            </a:r>
          </a:p>
          <a:p>
            <a:pPr marL="228600" indent="-228600">
              <a:buAutoNum type="alphaLcParenR"/>
            </a:pPr>
            <a:r>
              <a:rPr lang="en-GB" sz="1200" b="0" i="0" kern="1200" dirty="0" smtClean="0">
                <a:solidFill>
                  <a:schemeClr val="tx1"/>
                </a:solidFill>
                <a:effectLst/>
                <a:latin typeface="+mn-lt"/>
                <a:ea typeface="+mn-ea"/>
                <a:cs typeface="+mn-cs"/>
              </a:rPr>
              <a:t>Ways of reducing post-harvest losses</a:t>
            </a:r>
            <a:endParaRPr lang="en-GB"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873FD5C-46C3-3245-BABE-B8DE9CDE4406}"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523275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GB" dirty="0" smtClean="0"/>
          </a:p>
          <a:p>
            <a:pPr lvl="1"/>
            <a:endParaRPr lang="en-GB" dirty="0" smtClean="0"/>
          </a:p>
          <a:p>
            <a:pPr lvl="1"/>
            <a:endParaRPr lang="en-GB" dirty="0" smtClean="0"/>
          </a:p>
        </p:txBody>
      </p:sp>
      <p:sp>
        <p:nvSpPr>
          <p:cNvPr id="4" name="Slide Number Placeholder 3"/>
          <p:cNvSpPr>
            <a:spLocks noGrp="1"/>
          </p:cNvSpPr>
          <p:nvPr>
            <p:ph type="sldNum" sz="quarter" idx="10"/>
          </p:nvPr>
        </p:nvSpPr>
        <p:spPr/>
        <p:txBody>
          <a:bodyPr/>
          <a:lstStyle/>
          <a:p>
            <a:fld id="{6A72F7D5-E035-49EB-8FE1-02BE31E33147}" type="slidenum">
              <a:rPr lang="en-GB" smtClean="0">
                <a:solidFill>
                  <a:srgbClr val="000000"/>
                </a:solidFill>
              </a:rPr>
              <a:pPr/>
              <a:t>49</a:t>
            </a:fld>
            <a:endParaRPr lang="en-GB">
              <a:solidFill>
                <a:srgbClr val="000000"/>
              </a:solidFill>
            </a:endParaRPr>
          </a:p>
        </p:txBody>
      </p:sp>
    </p:spTree>
    <p:extLst>
      <p:ext uri="{BB962C8B-B14F-4D97-AF65-F5344CB8AC3E}">
        <p14:creationId xmlns:p14="http://schemas.microsoft.com/office/powerpoint/2010/main" val="4216074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fontAlgn="auto">
              <a:spcBef>
                <a:spcPts val="0"/>
              </a:spcBef>
              <a:spcAft>
                <a:spcPts val="0"/>
              </a:spcAft>
              <a:defRPr/>
            </a:pPr>
            <a:fld id="{A3ADB805-8BF7-47B5-B5FB-292FECAF2630}" type="slidenum">
              <a:rPr lang="en-GB" altLang="en-US" sz="1300" smtClean="0">
                <a:solidFill>
                  <a:srgbClr val="000000"/>
                </a:solidFill>
                <a:latin typeface="Calibri" panose="020F0502020204030204"/>
              </a:rPr>
              <a:pPr fontAlgn="auto">
                <a:spcBef>
                  <a:spcPts val="0"/>
                </a:spcBef>
                <a:spcAft>
                  <a:spcPts val="0"/>
                </a:spcAft>
                <a:defRPr/>
              </a:pPr>
              <a:t>58</a:t>
            </a:fld>
            <a:endParaRPr lang="en-GB" altLang="en-US" sz="1300">
              <a:solidFill>
                <a:srgbClr val="000000"/>
              </a:solidFill>
              <a:latin typeface="Calibri" panose="020F0502020204030204"/>
            </a:endParaRPr>
          </a:p>
        </p:txBody>
      </p:sp>
    </p:spTree>
    <p:extLst>
      <p:ext uri="{BB962C8B-B14F-4D97-AF65-F5344CB8AC3E}">
        <p14:creationId xmlns:p14="http://schemas.microsoft.com/office/powerpoint/2010/main" val="3209827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fontAlgn="auto">
              <a:spcBef>
                <a:spcPts val="0"/>
              </a:spcBef>
              <a:spcAft>
                <a:spcPts val="0"/>
              </a:spcAft>
              <a:defRPr/>
            </a:pPr>
            <a:fld id="{A3ADB805-8BF7-47B5-B5FB-292FECAF2630}" type="slidenum">
              <a:rPr lang="en-GB" altLang="en-US" sz="1300" smtClean="0">
                <a:solidFill>
                  <a:srgbClr val="000000"/>
                </a:solidFill>
                <a:latin typeface="Calibri" panose="020F0502020204030204"/>
              </a:rPr>
              <a:pPr fontAlgn="auto">
                <a:spcBef>
                  <a:spcPts val="0"/>
                </a:spcBef>
                <a:spcAft>
                  <a:spcPts val="0"/>
                </a:spcAft>
                <a:defRPr/>
              </a:pPr>
              <a:t>60</a:t>
            </a:fld>
            <a:endParaRPr lang="en-GB" altLang="en-US" sz="1300">
              <a:solidFill>
                <a:srgbClr val="000000"/>
              </a:solidFill>
              <a:latin typeface="Calibri" panose="020F0502020204030204"/>
            </a:endParaRPr>
          </a:p>
        </p:txBody>
      </p:sp>
    </p:spTree>
    <p:extLst>
      <p:ext uri="{BB962C8B-B14F-4D97-AF65-F5344CB8AC3E}">
        <p14:creationId xmlns:p14="http://schemas.microsoft.com/office/powerpoint/2010/main" val="359569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1E6D939C-D998-4886-9A1B-BBAA821833D4}" type="slidenum">
              <a:rPr lang="en-GB" altLang="en-US">
                <a:solidFill>
                  <a:srgbClr val="000000"/>
                </a:solidFill>
              </a:rPr>
              <a:pPr/>
              <a:t>23</a:t>
            </a:fld>
            <a:endParaRPr lang="en-GB" altLang="en-US">
              <a:solidFill>
                <a:srgbClr val="000000"/>
              </a:solidFill>
            </a:endParaRPr>
          </a:p>
        </p:txBody>
      </p:sp>
      <p:sp>
        <p:nvSpPr>
          <p:cNvPr id="71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4200180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Overview – Narrative</a:t>
            </a:r>
          </a:p>
          <a:p>
            <a:endParaRPr lang="en-GB" dirty="0" smtClean="0"/>
          </a:p>
          <a:p>
            <a:r>
              <a:rPr lang="en-GB" dirty="0" smtClean="0"/>
              <a:t>Pilot’s objective:</a:t>
            </a:r>
            <a:r>
              <a:rPr lang="en-GB" baseline="0" dirty="0" smtClean="0"/>
              <a:t> Potential use of accelerometry devices in empirical measurements in </a:t>
            </a:r>
            <a:r>
              <a:rPr lang="en-GB" baseline="0" dirty="0" err="1" smtClean="0"/>
              <a:t>agri</a:t>
            </a:r>
            <a:r>
              <a:rPr lang="en-GB" baseline="0" dirty="0" smtClean="0"/>
              <a:t>-rural livelihood activities</a:t>
            </a:r>
            <a:endParaRPr lang="en-GB" dirty="0"/>
          </a:p>
        </p:txBody>
      </p:sp>
      <p:sp>
        <p:nvSpPr>
          <p:cNvPr id="4" name="Slide Number Placeholder 3"/>
          <p:cNvSpPr>
            <a:spLocks noGrp="1"/>
          </p:cNvSpPr>
          <p:nvPr>
            <p:ph type="sldNum" sz="quarter" idx="10"/>
          </p:nvPr>
        </p:nvSpPr>
        <p:spPr/>
        <p:txBody>
          <a:bodyPr/>
          <a:lstStyle/>
          <a:p>
            <a:pPr fontAlgn="auto">
              <a:spcBef>
                <a:spcPts val="0"/>
              </a:spcBef>
              <a:spcAft>
                <a:spcPts val="0"/>
              </a:spcAft>
              <a:defRPr/>
            </a:pPr>
            <a:fld id="{3FD84ADA-67BD-439D-BE8C-E14186C80F4C}" type="slidenum">
              <a:rPr lang="en-GB" sz="1300" smtClean="0">
                <a:solidFill>
                  <a:prstClr val="black"/>
                </a:solidFill>
                <a:latin typeface="Calibri" panose="020F0502020204030204"/>
              </a:rPr>
              <a:pPr fontAlgn="auto">
                <a:spcBef>
                  <a:spcPts val="0"/>
                </a:spcBef>
                <a:spcAft>
                  <a:spcPts val="0"/>
                </a:spcAft>
                <a:defRPr/>
              </a:pPr>
              <a:t>61</a:t>
            </a:fld>
            <a:endParaRPr lang="en-GB" sz="1300">
              <a:solidFill>
                <a:prstClr val="black"/>
              </a:solidFill>
              <a:latin typeface="Calibri" panose="020F0502020204030204"/>
            </a:endParaRPr>
          </a:p>
        </p:txBody>
      </p:sp>
    </p:spTree>
    <p:extLst>
      <p:ext uri="{BB962C8B-B14F-4D97-AF65-F5344CB8AC3E}">
        <p14:creationId xmlns:p14="http://schemas.microsoft.com/office/powerpoint/2010/main" val="3610001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Individual </a:t>
            </a:r>
            <a:r>
              <a:rPr lang="en-GB" dirty="0" smtClean="0">
                <a:sym typeface="Wingdings" panose="05000000000000000000" pitchFamily="2" charset="2"/>
              </a:rPr>
              <a:t> Personal</a:t>
            </a:r>
            <a:endParaRPr lang="en-GB" dirty="0"/>
          </a:p>
        </p:txBody>
      </p:sp>
      <p:sp>
        <p:nvSpPr>
          <p:cNvPr id="4" name="Slide Number Placeholder 3"/>
          <p:cNvSpPr>
            <a:spLocks noGrp="1"/>
          </p:cNvSpPr>
          <p:nvPr>
            <p:ph type="sldNum" sz="quarter" idx="10"/>
          </p:nvPr>
        </p:nvSpPr>
        <p:spPr/>
        <p:txBody>
          <a:bodyPr/>
          <a:lstStyle/>
          <a:p>
            <a:pPr fontAlgn="auto">
              <a:spcBef>
                <a:spcPts val="0"/>
              </a:spcBef>
              <a:spcAft>
                <a:spcPts val="0"/>
              </a:spcAft>
              <a:defRPr/>
            </a:pPr>
            <a:fld id="{3FD84ADA-67BD-439D-BE8C-E14186C80F4C}" type="slidenum">
              <a:rPr lang="en-GB" sz="1300" smtClean="0">
                <a:solidFill>
                  <a:prstClr val="black"/>
                </a:solidFill>
                <a:latin typeface="Calibri" panose="020F0502020204030204"/>
              </a:rPr>
              <a:pPr fontAlgn="auto">
                <a:spcBef>
                  <a:spcPts val="0"/>
                </a:spcBef>
                <a:spcAft>
                  <a:spcPts val="0"/>
                </a:spcAft>
                <a:defRPr/>
              </a:pPr>
              <a:t>64</a:t>
            </a:fld>
            <a:endParaRPr lang="en-GB" sz="1300">
              <a:solidFill>
                <a:prstClr val="black"/>
              </a:solidFill>
              <a:latin typeface="Calibri" panose="020F0502020204030204"/>
            </a:endParaRPr>
          </a:p>
        </p:txBody>
      </p:sp>
    </p:spTree>
    <p:extLst>
      <p:ext uri="{BB962C8B-B14F-4D97-AF65-F5344CB8AC3E}">
        <p14:creationId xmlns:p14="http://schemas.microsoft.com/office/powerpoint/2010/main" val="1921384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fontAlgn="auto">
              <a:spcBef>
                <a:spcPts val="0"/>
              </a:spcBef>
              <a:spcAft>
                <a:spcPts val="0"/>
              </a:spcAft>
              <a:defRPr/>
            </a:pPr>
            <a:fld id="{3FD84ADA-67BD-439D-BE8C-E14186C80F4C}" type="slidenum">
              <a:rPr lang="en-GB" sz="1300" smtClean="0">
                <a:solidFill>
                  <a:prstClr val="black"/>
                </a:solidFill>
                <a:latin typeface="Calibri" panose="020F0502020204030204"/>
              </a:rPr>
              <a:pPr fontAlgn="auto">
                <a:spcBef>
                  <a:spcPts val="0"/>
                </a:spcBef>
                <a:spcAft>
                  <a:spcPts val="0"/>
                </a:spcAft>
                <a:defRPr/>
              </a:pPr>
              <a:t>65</a:t>
            </a:fld>
            <a:endParaRPr lang="en-GB" sz="1300">
              <a:solidFill>
                <a:prstClr val="black"/>
              </a:solidFill>
              <a:latin typeface="Calibri" panose="020F0502020204030204"/>
            </a:endParaRPr>
          </a:p>
        </p:txBody>
      </p:sp>
    </p:spTree>
    <p:extLst>
      <p:ext uri="{BB962C8B-B14F-4D97-AF65-F5344CB8AC3E}">
        <p14:creationId xmlns:p14="http://schemas.microsoft.com/office/powerpoint/2010/main" val="3859993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fontAlgn="base">
              <a:lnSpc>
                <a:spcPct val="90000"/>
              </a:lnSpc>
              <a:spcBef>
                <a:spcPct val="0"/>
              </a:spcBef>
              <a:spcAft>
                <a:spcPts val="1200"/>
              </a:spcAft>
              <a:buFont typeface="Arial" panose="020B0604020202020204" pitchFamily="34" charset="0"/>
              <a:buChar char="•"/>
            </a:pPr>
            <a:r>
              <a:rPr lang="en-GB" altLang="en-US" sz="1200" b="1" dirty="0" smtClean="0">
                <a:solidFill>
                  <a:srgbClr val="000000"/>
                </a:solidFill>
                <a:latin typeface="Calibri" panose="020F0502020204030204" pitchFamily="34" charset="0"/>
              </a:rPr>
              <a:t>Daily energy expenditure </a:t>
            </a:r>
            <a:r>
              <a:rPr lang="en-GB" altLang="en-US" sz="1200" dirty="0" smtClean="0">
                <a:solidFill>
                  <a:srgbClr val="000000"/>
                </a:solidFill>
                <a:latin typeface="Calibri" panose="020F0502020204030204" pitchFamily="34" charset="0"/>
              </a:rPr>
              <a:t>for both men and women is substantially lower than the norm (2,900 kcal per day) used for computation of the poverty line in Ghana</a:t>
            </a:r>
          </a:p>
          <a:p>
            <a:pPr marL="342900" indent="-342900" fontAlgn="base">
              <a:lnSpc>
                <a:spcPct val="90000"/>
              </a:lnSpc>
              <a:spcBef>
                <a:spcPct val="0"/>
              </a:spcBef>
              <a:spcAft>
                <a:spcPts val="1200"/>
              </a:spcAft>
              <a:buFont typeface="Arial" panose="020B0604020202020204" pitchFamily="34" charset="0"/>
              <a:buChar char="•"/>
            </a:pPr>
            <a:r>
              <a:rPr lang="en-GB" altLang="en-US" sz="1200" dirty="0" smtClean="0">
                <a:solidFill>
                  <a:srgbClr val="000000"/>
                </a:solidFill>
                <a:latin typeface="Calibri" panose="020F0502020204030204" pitchFamily="34" charset="0"/>
              </a:rPr>
              <a:t>Overall daily energy expenditure for men is greater than for women, however women consistently maintain higher </a:t>
            </a:r>
            <a:r>
              <a:rPr lang="en-GB" altLang="en-US" sz="1200" b="1" dirty="0" smtClean="0">
                <a:solidFill>
                  <a:srgbClr val="000000"/>
                </a:solidFill>
                <a:latin typeface="Calibri" panose="020F0502020204030204" pitchFamily="34" charset="0"/>
              </a:rPr>
              <a:t>physical activity levels </a:t>
            </a:r>
            <a:r>
              <a:rPr lang="en-GB" altLang="en-US" sz="1200" dirty="0" smtClean="0">
                <a:solidFill>
                  <a:srgbClr val="000000"/>
                </a:solidFill>
                <a:latin typeface="Calibri" panose="020F0502020204030204" pitchFamily="34" charset="0"/>
              </a:rPr>
              <a:t>than men through the course of the day</a:t>
            </a:r>
          </a:p>
          <a:p>
            <a:pPr marL="342900" indent="-342900" fontAlgn="base">
              <a:lnSpc>
                <a:spcPct val="90000"/>
              </a:lnSpc>
              <a:spcBef>
                <a:spcPct val="0"/>
              </a:spcBef>
              <a:spcAft>
                <a:spcPts val="1200"/>
              </a:spcAft>
              <a:buFont typeface="Arial" panose="020B0604020202020204" pitchFamily="34" charset="0"/>
              <a:buChar char="•"/>
            </a:pPr>
            <a:r>
              <a:rPr lang="en-GB" altLang="en-US" sz="1200" dirty="0" smtClean="0">
                <a:solidFill>
                  <a:srgbClr val="000000"/>
                </a:solidFill>
                <a:latin typeface="Calibri" panose="020F0502020204030204" pitchFamily="34" charset="0"/>
              </a:rPr>
              <a:t>Men and women spend a similar proportion of their </a:t>
            </a:r>
            <a:r>
              <a:rPr lang="en-GB" altLang="en-US" sz="1200" b="1" dirty="0" smtClean="0">
                <a:solidFill>
                  <a:srgbClr val="000000"/>
                </a:solidFill>
                <a:latin typeface="Calibri" panose="020F0502020204030204" pitchFamily="34" charset="0"/>
              </a:rPr>
              <a:t>time</a:t>
            </a:r>
            <a:r>
              <a:rPr lang="en-GB" altLang="en-US" sz="1200" dirty="0" smtClean="0">
                <a:solidFill>
                  <a:srgbClr val="000000"/>
                </a:solidFill>
                <a:latin typeface="Calibri" panose="020F0502020204030204" pitchFamily="34" charset="0"/>
              </a:rPr>
              <a:t> on economic activities – the greater proportion of time that women spend on domestic activities appears to involve a trade-off against opportunities for social interactions</a:t>
            </a:r>
          </a:p>
        </p:txBody>
      </p:sp>
      <p:sp>
        <p:nvSpPr>
          <p:cNvPr id="4" name="Slide Number Placeholder 3"/>
          <p:cNvSpPr>
            <a:spLocks noGrp="1"/>
          </p:cNvSpPr>
          <p:nvPr>
            <p:ph type="sldNum" sz="quarter" idx="10"/>
          </p:nvPr>
        </p:nvSpPr>
        <p:spPr/>
        <p:txBody>
          <a:bodyPr/>
          <a:lstStyle/>
          <a:p>
            <a:pPr fontAlgn="auto">
              <a:spcBef>
                <a:spcPts val="0"/>
              </a:spcBef>
              <a:spcAft>
                <a:spcPts val="0"/>
              </a:spcAft>
              <a:defRPr/>
            </a:pPr>
            <a:fld id="{3FD84ADA-67BD-439D-BE8C-E14186C80F4C}" type="slidenum">
              <a:rPr lang="en-GB" sz="1300" smtClean="0">
                <a:solidFill>
                  <a:prstClr val="black"/>
                </a:solidFill>
                <a:latin typeface="Calibri" panose="020F0502020204030204"/>
              </a:rPr>
              <a:pPr fontAlgn="auto">
                <a:spcBef>
                  <a:spcPts val="0"/>
                </a:spcBef>
                <a:spcAft>
                  <a:spcPts val="0"/>
                </a:spcAft>
                <a:defRPr/>
              </a:pPr>
              <a:t>66</a:t>
            </a:fld>
            <a:endParaRPr lang="en-GB" sz="1300">
              <a:solidFill>
                <a:prstClr val="black"/>
              </a:solidFill>
              <a:latin typeface="Calibri" panose="020F0502020204030204"/>
            </a:endParaRPr>
          </a:p>
        </p:txBody>
      </p:sp>
    </p:spTree>
    <p:extLst>
      <p:ext uri="{BB962C8B-B14F-4D97-AF65-F5344CB8AC3E}">
        <p14:creationId xmlns:p14="http://schemas.microsoft.com/office/powerpoint/2010/main" val="2123662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fontAlgn="base">
              <a:lnSpc>
                <a:spcPct val="90000"/>
              </a:lnSpc>
              <a:spcBef>
                <a:spcPct val="0"/>
              </a:spcBef>
              <a:spcAft>
                <a:spcPts val="1200"/>
              </a:spcAft>
              <a:buFont typeface="Arial" panose="020B0604020202020204" pitchFamily="34" charset="0"/>
              <a:buChar char="•"/>
            </a:pPr>
            <a:r>
              <a:rPr lang="en-GB" sz="1200" dirty="0" smtClean="0">
                <a:solidFill>
                  <a:srgbClr val="000000"/>
                </a:solidFill>
                <a:latin typeface="Calibri" panose="020F0502020204030204" pitchFamily="34" charset="0"/>
              </a:rPr>
              <a:t>Persevere</a:t>
            </a:r>
          </a:p>
        </p:txBody>
      </p:sp>
      <p:sp>
        <p:nvSpPr>
          <p:cNvPr id="4" name="Slide Number Placeholder 3"/>
          <p:cNvSpPr>
            <a:spLocks noGrp="1"/>
          </p:cNvSpPr>
          <p:nvPr>
            <p:ph type="sldNum" sz="quarter" idx="10"/>
          </p:nvPr>
        </p:nvSpPr>
        <p:spPr/>
        <p:txBody>
          <a:bodyPr/>
          <a:lstStyle/>
          <a:p>
            <a:pPr fontAlgn="auto">
              <a:spcBef>
                <a:spcPts val="0"/>
              </a:spcBef>
              <a:spcAft>
                <a:spcPts val="0"/>
              </a:spcAft>
              <a:defRPr/>
            </a:pPr>
            <a:fld id="{3FD84ADA-67BD-439D-BE8C-E14186C80F4C}" type="slidenum">
              <a:rPr lang="en-GB" sz="1300" smtClean="0">
                <a:solidFill>
                  <a:prstClr val="black"/>
                </a:solidFill>
                <a:latin typeface="Calibri" panose="020F0502020204030204"/>
              </a:rPr>
              <a:pPr fontAlgn="auto">
                <a:spcBef>
                  <a:spcPts val="0"/>
                </a:spcBef>
                <a:spcAft>
                  <a:spcPts val="0"/>
                </a:spcAft>
                <a:defRPr/>
              </a:pPr>
              <a:t>68</a:t>
            </a:fld>
            <a:endParaRPr lang="en-GB" sz="1300">
              <a:solidFill>
                <a:prstClr val="black"/>
              </a:solidFill>
              <a:latin typeface="Calibri" panose="020F0502020204030204"/>
            </a:endParaRPr>
          </a:p>
        </p:txBody>
      </p:sp>
    </p:spTree>
    <p:extLst>
      <p:ext uri="{BB962C8B-B14F-4D97-AF65-F5344CB8AC3E}">
        <p14:creationId xmlns:p14="http://schemas.microsoft.com/office/powerpoint/2010/main" val="4016075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fontAlgn="auto">
              <a:spcBef>
                <a:spcPts val="0"/>
              </a:spcBef>
              <a:spcAft>
                <a:spcPts val="0"/>
              </a:spcAft>
              <a:defRPr/>
            </a:pPr>
            <a:fld id="{A3ADB805-8BF7-47B5-B5FB-292FECAF2630}" type="slidenum">
              <a:rPr lang="en-GB" altLang="en-US" sz="1300" smtClean="0">
                <a:solidFill>
                  <a:srgbClr val="000000"/>
                </a:solidFill>
                <a:latin typeface="Calibri" panose="020F0502020204030204"/>
              </a:rPr>
              <a:pPr fontAlgn="auto">
                <a:spcBef>
                  <a:spcPts val="0"/>
                </a:spcBef>
                <a:spcAft>
                  <a:spcPts val="0"/>
                </a:spcAft>
                <a:defRPr/>
              </a:pPr>
              <a:t>70</a:t>
            </a:fld>
            <a:endParaRPr lang="en-GB" altLang="en-US" sz="1300">
              <a:solidFill>
                <a:srgbClr val="000000"/>
              </a:solidFill>
              <a:latin typeface="Calibri" panose="020F0502020204030204"/>
            </a:endParaRPr>
          </a:p>
        </p:txBody>
      </p:sp>
    </p:spTree>
    <p:extLst>
      <p:ext uri="{BB962C8B-B14F-4D97-AF65-F5344CB8AC3E}">
        <p14:creationId xmlns:p14="http://schemas.microsoft.com/office/powerpoint/2010/main" val="37163764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DF39FE-17AD-BF44-98F7-E03A34B48B95}"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17257874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x-none" dirty="0"/>
              <a:t>culture, history, economy, institutions, politics, natural resources, conflict &amp; stability</a:t>
            </a: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0E575CF-923C-4945-BDF4-00C546A77246}" type="slidenum">
              <a:rPr lang="en-GB" altLang="x-none">
                <a:solidFill>
                  <a:prstClr val="black"/>
                </a:solidFill>
                <a:latin typeface="Calibri" charset="0"/>
              </a:rPr>
              <a:pPr/>
              <a:t>73</a:t>
            </a:fld>
            <a:endParaRPr lang="en-GB" altLang="x-none">
              <a:solidFill>
                <a:prstClr val="black"/>
              </a:solidFill>
              <a:latin typeface="Calibri" charset="0"/>
            </a:endParaRPr>
          </a:p>
        </p:txBody>
      </p:sp>
    </p:spTree>
    <p:extLst>
      <p:ext uri="{BB962C8B-B14F-4D97-AF65-F5344CB8AC3E}">
        <p14:creationId xmlns:p14="http://schemas.microsoft.com/office/powerpoint/2010/main" val="2311350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GB" altLang="x-none"/>
              <a:t>Maps – promote more quantitative approach</a:t>
            </a:r>
          </a:p>
          <a:p>
            <a:pPr marL="171450" indent="-171450" eaLnBrk="1" hangingPunct="1">
              <a:spcBef>
                <a:spcPct val="0"/>
              </a:spcBef>
              <a:buFontTx/>
              <a:buChar char="•"/>
            </a:pPr>
            <a:r>
              <a:rPr lang="en-GB" altLang="x-none"/>
              <a:t>Storage (inter-annual storage &amp; natural buffer against climate variability &amp; drought) (comparison – Rainfall – 0.02 m km3; Freshwater in Lakes – 0.03 m km3); </a:t>
            </a:r>
          </a:p>
          <a:p>
            <a:pPr marL="171450" indent="-171450" eaLnBrk="1" hangingPunct="1">
              <a:spcBef>
                <a:spcPct val="0"/>
              </a:spcBef>
              <a:buFontTx/>
              <a:buChar char="•"/>
            </a:pPr>
            <a:r>
              <a:rPr lang="en-GB" altLang="x-none"/>
              <a:t>Large sedimentary aquifers in Libya, Algeria, Egypt &amp; Sudan</a:t>
            </a:r>
          </a:p>
          <a:p>
            <a:pPr marL="171450" indent="-171450" eaLnBrk="1" hangingPunct="1">
              <a:spcBef>
                <a:spcPct val="0"/>
              </a:spcBef>
              <a:buFontTx/>
              <a:buChar char="•"/>
            </a:pPr>
            <a:r>
              <a:rPr lang="en-GB" altLang="x-none"/>
              <a:t>Many countries can support handpump yields (0.1 to 0.3l/s), some potential for higher yielding boreholes (&gt;5l/s).  Cannot assume high yielding boreholes for widespread use for irrigation or urbanising cities. But there are high borehole yields in the thick sedimentary aquifers (particilarly unconsolidated or poorly consolidated sediments)</a:t>
            </a:r>
          </a:p>
          <a:p>
            <a:pPr marL="171450" indent="-171450" eaLnBrk="1" hangingPunct="1">
              <a:spcBef>
                <a:spcPct val="0"/>
              </a:spcBef>
              <a:buFontTx/>
              <a:buChar char="•"/>
            </a:pPr>
            <a:r>
              <a:rPr lang="en-GB" altLang="x-none"/>
              <a:t>Good hydrogeological maps and studies for much of southern Africa, but lack of qualitative hydrogeological maps for north, west and central Africa. Small studies exist notably for Nigeria and Ghana</a:t>
            </a:r>
          </a:p>
          <a:p>
            <a:pPr marL="171450" indent="-171450" eaLnBrk="1" hangingPunct="1">
              <a:spcBef>
                <a:spcPct val="0"/>
              </a:spcBef>
            </a:pPr>
            <a:endParaRPr lang="en-GB" altLang="x-none"/>
          </a:p>
          <a:p>
            <a:pPr marL="171450" indent="-171450" eaLnBrk="1" hangingPunct="1">
              <a:spcBef>
                <a:spcPct val="0"/>
              </a:spcBef>
            </a:pPr>
            <a:endParaRPr lang="en-GB" altLang="x-none"/>
          </a:p>
          <a:p>
            <a:pPr marL="171450" indent="-171450" eaLnBrk="1" hangingPunct="1">
              <a:spcBef>
                <a:spcPct val="0"/>
              </a:spcBef>
            </a:pPr>
            <a:r>
              <a:rPr lang="en-GB" altLang="x-none"/>
              <a:t>Notes: Uncertainly range 0.36 to 1.75; specific yields (drainable porosity) about half of measured porosity</a:t>
            </a:r>
          </a:p>
          <a:p>
            <a:pPr marL="171450" indent="-171450" eaLnBrk="1" hangingPunct="1">
              <a:spcBef>
                <a:spcPct val="0"/>
              </a:spcBef>
              <a:buFontTx/>
              <a:buChar char="•"/>
            </a:pPr>
            <a:endParaRPr lang="en-GB" altLang="x-none"/>
          </a:p>
          <a:p>
            <a:pPr marL="171450" indent="-171450" eaLnBrk="1" hangingPunct="1">
              <a:spcBef>
                <a:spcPct val="0"/>
              </a:spcBef>
            </a:pPr>
            <a:endParaRPr lang="en-GB" altLang="x-none"/>
          </a:p>
          <a:p>
            <a:pPr marL="171450" indent="-171450" eaLnBrk="1" hangingPunct="1">
              <a:spcBef>
                <a:spcPct val="0"/>
              </a:spcBef>
            </a:pPr>
            <a:r>
              <a:rPr lang="en-GB" altLang="x-none"/>
              <a:t>….</a:t>
            </a:r>
          </a:p>
          <a:p>
            <a:pPr marL="171450" indent="-171450" eaLnBrk="1" hangingPunct="1">
              <a:spcBef>
                <a:spcPct val="0"/>
              </a:spcBef>
            </a:pPr>
            <a:r>
              <a:rPr lang="en-GB" altLang="x-none"/>
              <a:t> - </a:t>
            </a: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E28A6673-FD56-CE45-B4B1-458C0AC6C992}" type="slidenum">
              <a:rPr lang="en-GB" altLang="x-none">
                <a:solidFill>
                  <a:prstClr val="black"/>
                </a:solidFill>
                <a:latin typeface="Calibri" charset="0"/>
              </a:rPr>
              <a:pPr/>
              <a:t>74</a:t>
            </a:fld>
            <a:endParaRPr lang="en-GB" altLang="x-none">
              <a:solidFill>
                <a:prstClr val="black"/>
              </a:solidFill>
              <a:latin typeface="Calibri" charset="0"/>
            </a:endParaRPr>
          </a:p>
        </p:txBody>
      </p:sp>
    </p:spTree>
    <p:extLst>
      <p:ext uri="{BB962C8B-B14F-4D97-AF65-F5344CB8AC3E}">
        <p14:creationId xmlns:p14="http://schemas.microsoft.com/office/powerpoint/2010/main" val="2005860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r>
              <a:rPr lang="en-GB" altLang="x-none" dirty="0"/>
              <a:t>Geology</a:t>
            </a:r>
          </a:p>
          <a:p>
            <a:pPr marL="171450" indent="-171450" eaLnBrk="1" hangingPunct="1">
              <a:spcBef>
                <a:spcPct val="0"/>
              </a:spcBef>
              <a:buFontTx/>
              <a:buChar char="-"/>
            </a:pPr>
            <a:r>
              <a:rPr lang="en-GB" altLang="x-none" dirty="0"/>
              <a:t>Groundwater depends on geology, geomorphology/weathering and effective rainfall (past and current)</a:t>
            </a:r>
          </a:p>
          <a:p>
            <a:pPr marL="171450" indent="-171450" eaLnBrk="1" hangingPunct="1">
              <a:spcBef>
                <a:spcPct val="0"/>
              </a:spcBef>
              <a:buFontTx/>
              <a:buChar char="-"/>
            </a:pPr>
            <a:r>
              <a:rPr lang="en-GB" altLang="x-none" dirty="0"/>
              <a:t>Complex hydrogeological environment with variations in how much water is held, how thick the water bearing layers are, how water moves and how it is recharged. (innumerable variations in aquifer transmissivity, effective porosity, saturated thickness and groundwater recharge).  </a:t>
            </a: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8ADC0528-53D3-4E40-A7A2-32C263D40156}" type="slidenum">
              <a:rPr lang="en-GB" altLang="x-none">
                <a:solidFill>
                  <a:prstClr val="black"/>
                </a:solidFill>
                <a:latin typeface="Calibri" charset="0"/>
              </a:rPr>
              <a:pPr/>
              <a:t>75</a:t>
            </a:fld>
            <a:endParaRPr lang="en-GB" altLang="x-none">
              <a:solidFill>
                <a:prstClr val="black"/>
              </a:solidFill>
              <a:latin typeface="Calibri" charset="0"/>
            </a:endParaRPr>
          </a:p>
        </p:txBody>
      </p:sp>
    </p:spTree>
    <p:extLst>
      <p:ext uri="{BB962C8B-B14F-4D97-AF65-F5344CB8AC3E}">
        <p14:creationId xmlns:p14="http://schemas.microsoft.com/office/powerpoint/2010/main" val="2699025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C097A73-0E72-4A69-91E9-F5F7F8A7EF2E}" type="slidenum">
              <a:rPr lang="en-GB" altLang="en-US">
                <a:solidFill>
                  <a:prstClr val="black"/>
                </a:solidFill>
              </a:rPr>
              <a:pPr/>
              <a:t>24</a:t>
            </a:fld>
            <a:endParaRPr lang="en-GB" altLang="en-US">
              <a:solidFill>
                <a:prstClr val="black"/>
              </a:solidFill>
            </a:endParaRPr>
          </a:p>
        </p:txBody>
      </p:sp>
      <p:sp>
        <p:nvSpPr>
          <p:cNvPr id="81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extLst>
      <p:ext uri="{BB962C8B-B14F-4D97-AF65-F5344CB8AC3E}">
        <p14:creationId xmlns:p14="http://schemas.microsoft.com/office/powerpoint/2010/main" val="20198085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pPr>
              <a:defRPr/>
            </a:pPr>
            <a:fld id="{B540C12C-682C-42E6-A9F5-655B479750DD}" type="slidenum">
              <a:rPr lang="en-GB" smtClean="0">
                <a:solidFill>
                  <a:prstClr val="black"/>
                </a:solidFill>
              </a:rPr>
              <a:pPr>
                <a:defRPr/>
              </a:pPr>
              <a:t>81</a:t>
            </a:fld>
            <a:endParaRPr lang="en-GB">
              <a:solidFill>
                <a:prstClr val="black"/>
              </a:solidFill>
            </a:endParaRPr>
          </a:p>
        </p:txBody>
      </p:sp>
    </p:spTree>
    <p:extLst>
      <p:ext uri="{BB962C8B-B14F-4D97-AF65-F5344CB8AC3E}">
        <p14:creationId xmlns:p14="http://schemas.microsoft.com/office/powerpoint/2010/main" val="699130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F0857751-10B4-4ED4-9E71-A388C64EC0F6}" type="slidenum">
              <a:rPr lang="en-GB" altLang="en-US">
                <a:solidFill>
                  <a:prstClr val="black"/>
                </a:solidFill>
              </a:rPr>
              <a:pPr/>
              <a:t>25</a:t>
            </a:fld>
            <a:endParaRPr lang="en-GB" altLang="en-US">
              <a:solidFill>
                <a:prstClr val="black"/>
              </a:solidFill>
            </a:endParaRPr>
          </a:p>
        </p:txBody>
      </p:sp>
    </p:spTree>
    <p:extLst>
      <p:ext uri="{BB962C8B-B14F-4D97-AF65-F5344CB8AC3E}">
        <p14:creationId xmlns:p14="http://schemas.microsoft.com/office/powerpoint/2010/main" val="2390549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0B5C57B7-5EF8-449B-86BE-0CF1A370EDCD}" type="slidenum">
              <a:rPr lang="en-GB" altLang="en-US">
                <a:solidFill>
                  <a:prstClr val="black"/>
                </a:solidFill>
              </a:rPr>
              <a:pPr/>
              <a:t>26</a:t>
            </a:fld>
            <a:endParaRPr lang="en-GB" altLang="en-US">
              <a:solidFill>
                <a:prstClr val="black"/>
              </a:solidFill>
            </a:endParaRPr>
          </a:p>
        </p:txBody>
      </p:sp>
    </p:spTree>
    <p:extLst>
      <p:ext uri="{BB962C8B-B14F-4D97-AF65-F5344CB8AC3E}">
        <p14:creationId xmlns:p14="http://schemas.microsoft.com/office/powerpoint/2010/main" val="3647645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84225" indent="-301625" eaLnBrk="0" hangingPunct="0">
              <a:spcBef>
                <a:spcPct val="30000"/>
              </a:spcBef>
              <a:defRPr sz="1200">
                <a:solidFill>
                  <a:schemeClr val="tx1"/>
                </a:solidFill>
                <a:latin typeface="Arial" panose="020B0604020202020204" pitchFamily="34" charset="0"/>
              </a:defRPr>
            </a:lvl2pPr>
            <a:lvl3pPr marL="1208088" indent="-241300" eaLnBrk="0" hangingPunct="0">
              <a:spcBef>
                <a:spcPct val="30000"/>
              </a:spcBef>
              <a:defRPr sz="1200">
                <a:solidFill>
                  <a:schemeClr val="tx1"/>
                </a:solidFill>
                <a:latin typeface="Arial" panose="020B0604020202020204" pitchFamily="34" charset="0"/>
              </a:defRPr>
            </a:lvl3pPr>
            <a:lvl4pPr marL="1690688" indent="-241300" eaLnBrk="0" hangingPunct="0">
              <a:spcBef>
                <a:spcPct val="30000"/>
              </a:spcBef>
              <a:defRPr sz="1200">
                <a:solidFill>
                  <a:schemeClr val="tx1"/>
                </a:solidFill>
                <a:latin typeface="Arial" panose="020B0604020202020204" pitchFamily="34" charset="0"/>
              </a:defRPr>
            </a:lvl4pPr>
            <a:lvl5pPr marL="2174875" indent="-241300" eaLnBrk="0" hangingPunct="0">
              <a:spcBef>
                <a:spcPct val="30000"/>
              </a:spcBef>
              <a:defRPr sz="1200">
                <a:solidFill>
                  <a:schemeClr val="tx1"/>
                </a:solidFill>
                <a:latin typeface="Arial" panose="020B0604020202020204" pitchFamily="34" charset="0"/>
              </a:defRPr>
            </a:lvl5pPr>
            <a:lvl6pPr marL="2632075" indent="-241300" eaLnBrk="0" fontAlgn="base" hangingPunct="0">
              <a:spcBef>
                <a:spcPct val="30000"/>
              </a:spcBef>
              <a:spcAft>
                <a:spcPct val="0"/>
              </a:spcAft>
              <a:defRPr sz="1200">
                <a:solidFill>
                  <a:schemeClr val="tx1"/>
                </a:solidFill>
                <a:latin typeface="Arial" panose="020B0604020202020204" pitchFamily="34" charset="0"/>
              </a:defRPr>
            </a:lvl6pPr>
            <a:lvl7pPr marL="3089275" indent="-241300" eaLnBrk="0" fontAlgn="base" hangingPunct="0">
              <a:spcBef>
                <a:spcPct val="30000"/>
              </a:spcBef>
              <a:spcAft>
                <a:spcPct val="0"/>
              </a:spcAft>
              <a:defRPr sz="1200">
                <a:solidFill>
                  <a:schemeClr val="tx1"/>
                </a:solidFill>
                <a:latin typeface="Arial" panose="020B0604020202020204" pitchFamily="34" charset="0"/>
              </a:defRPr>
            </a:lvl7pPr>
            <a:lvl8pPr marL="3546475" indent="-241300" eaLnBrk="0" fontAlgn="base" hangingPunct="0">
              <a:spcBef>
                <a:spcPct val="30000"/>
              </a:spcBef>
              <a:spcAft>
                <a:spcPct val="0"/>
              </a:spcAft>
              <a:defRPr sz="1200">
                <a:solidFill>
                  <a:schemeClr val="tx1"/>
                </a:solidFill>
                <a:latin typeface="Arial" panose="020B0604020202020204" pitchFamily="34" charset="0"/>
              </a:defRPr>
            </a:lvl8pPr>
            <a:lvl9pPr marL="4003675" indent="-2413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1E9DD3BC-078F-4359-8F52-AF7FEA697C8F}" type="slidenum">
              <a:rPr lang="en-GB" altLang="en-US" sz="1300">
                <a:solidFill>
                  <a:srgbClr val="000000"/>
                </a:solidFill>
              </a:rPr>
              <a:pPr eaLnBrk="1" hangingPunct="1">
                <a:spcBef>
                  <a:spcPct val="0"/>
                </a:spcBef>
              </a:pPr>
              <a:t>29</a:t>
            </a:fld>
            <a:endParaRPr lang="en-GB" altLang="en-US" sz="130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r>
              <a:rPr lang="en-GB" altLang="en-US" smtClean="0">
                <a:latin typeface="Arial" panose="020B0604020202020204" pitchFamily="34" charset="0"/>
              </a:rPr>
              <a:t>wheat field</a:t>
            </a:r>
          </a:p>
          <a:p>
            <a:pPr eaLnBrk="1" hangingPunct="1"/>
            <a:r>
              <a:rPr lang="en-GB" altLang="en-US" smtClean="0">
                <a:latin typeface="Arial" panose="020B0604020202020204" pitchFamily="34" charset="0"/>
              </a:rPr>
              <a:t>grassland</a:t>
            </a:r>
          </a:p>
          <a:p>
            <a:pPr eaLnBrk="1" hangingPunct="1"/>
            <a:r>
              <a:rPr lang="en-GB" altLang="en-US" smtClean="0">
                <a:latin typeface="Arial" panose="020B0604020202020204" pitchFamily="34" charset="0"/>
              </a:rPr>
              <a:t>leading to sheep analogy</a:t>
            </a:r>
          </a:p>
        </p:txBody>
      </p:sp>
    </p:spTree>
    <p:extLst>
      <p:ext uri="{BB962C8B-B14F-4D97-AF65-F5344CB8AC3E}">
        <p14:creationId xmlns:p14="http://schemas.microsoft.com/office/powerpoint/2010/main" val="168509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Good Morning / Afternoon</a:t>
            </a:r>
          </a:p>
          <a:p>
            <a:endParaRPr lang="en-GB" dirty="0" smtClean="0"/>
          </a:p>
          <a:p>
            <a:r>
              <a:rPr lang="en-GB" dirty="0" smtClean="0"/>
              <a:t>My</a:t>
            </a:r>
            <a:r>
              <a:rPr lang="en-GB" baseline="0" dirty="0" smtClean="0"/>
              <a:t> name is Richard Lamb and I am the Knowledge Exchange manager with the Institute for Environmental Analytics</a:t>
            </a:r>
          </a:p>
          <a:p>
            <a:r>
              <a:rPr lang="en-GB" baseline="0" dirty="0" smtClean="0"/>
              <a:t>You may not have heard of us as we are only 18 months old, but we are already doing quite well.  We have core funding from HEFCE and as a partnership organisation we work with over 20 external organisations.</a:t>
            </a:r>
            <a:endParaRPr lang="en-GB" dirty="0" smtClean="0"/>
          </a:p>
          <a:p>
            <a:r>
              <a:rPr lang="en-GB" dirty="0" smtClean="0"/>
              <a:t>We are your perfect research partner!</a:t>
            </a:r>
          </a:p>
          <a:p>
            <a:endParaRPr lang="en-GB" dirty="0" smtClean="0"/>
          </a:p>
          <a:p>
            <a:r>
              <a:rPr lang="en-GB" dirty="0" smtClean="0"/>
              <a:t>We are a world leading research organisation that can handle Big Data</a:t>
            </a:r>
            <a:r>
              <a:rPr lang="en-GB" baseline="0" dirty="0" smtClean="0"/>
              <a:t> challenges and are based here at the University</a:t>
            </a:r>
          </a:p>
          <a:p>
            <a:r>
              <a:rPr lang="en-GB" dirty="0" smtClean="0"/>
              <a:t>We use BIG data to help solve environmental challenges and manage environmental</a:t>
            </a:r>
            <a:r>
              <a:rPr lang="en-GB" baseline="0" dirty="0" smtClean="0"/>
              <a:t> risks</a:t>
            </a:r>
          </a:p>
          <a:p>
            <a:r>
              <a:rPr lang="en-GB" baseline="0" dirty="0" smtClean="0"/>
              <a:t>We works across the university so we don’t care what department you are in, if you have a problem and you think we can help….we are not difficult to find…we are on the 4</a:t>
            </a:r>
            <a:r>
              <a:rPr lang="en-GB" baseline="30000" dirty="0" smtClean="0"/>
              <a:t>th</a:t>
            </a:r>
            <a:r>
              <a:rPr lang="en-GB" baseline="0" dirty="0" smtClean="0"/>
              <a:t> floor of the Phillip Lyle building…so come and see us!</a:t>
            </a:r>
          </a:p>
          <a:p>
            <a:r>
              <a:rPr lang="en-GB" baseline="0" dirty="0" smtClean="0"/>
              <a:t>We work in partnership, we have over 20 organisation in our partnership – some of which you can see here.</a:t>
            </a:r>
          </a:p>
          <a:p>
            <a:r>
              <a:rPr lang="en-GB" baseline="0" dirty="0" smtClean="0"/>
              <a:t>Most importantly we are successful.  In our first year we have drawn in nearly £1m in research funding and we want to share this success and our unique talents and skills with you.</a:t>
            </a:r>
          </a:p>
          <a:p>
            <a:endParaRPr lang="en-GB" baseline="0" dirty="0" smtClean="0"/>
          </a:p>
          <a:p>
            <a:r>
              <a:rPr lang="en-GB" baseline="0" dirty="0" smtClean="0"/>
              <a:t>We are a key part of the universities 2020 research strategy and have been set up to help enhance your research impacts so we would love to collaborate with you and be written into your bids. We not only have an excellent team of researchers, but very experienced bid writers, people like me that understand knowledge exchange, colleagues that can help and enhance your communication and deliver training and development events.</a:t>
            </a:r>
          </a:p>
          <a:p>
            <a:endParaRPr lang="en-GB" baseline="0" dirty="0" smtClean="0"/>
          </a:p>
          <a:p>
            <a:r>
              <a:rPr lang="en-GB" baseline="0" dirty="0" smtClean="0"/>
              <a:t>We are also commercially minded so if you think your research might have a product associated with it, come and talk to us as we are already in the process of setting up our first spin out.  So come and talk to us</a:t>
            </a:r>
          </a:p>
          <a:p>
            <a:endParaRPr lang="en-GB" baseline="0"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solidFill>
                  <a:srgbClr val="000000"/>
                </a:solidFill>
              </a:rPr>
              <a:pPr/>
              <a:t>32</a:t>
            </a:fld>
            <a:endParaRPr lang="en-GB" altLang="en-US" dirty="0">
              <a:solidFill>
                <a:srgbClr val="000000"/>
              </a:solidFill>
            </a:endParaRPr>
          </a:p>
        </p:txBody>
      </p:sp>
    </p:spTree>
    <p:extLst>
      <p:ext uri="{BB962C8B-B14F-4D97-AF65-F5344CB8AC3E}">
        <p14:creationId xmlns:p14="http://schemas.microsoft.com/office/powerpoint/2010/main" val="399335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love to talk and we have</a:t>
            </a:r>
            <a:r>
              <a:rPr lang="en-GB" baseline="0" dirty="0" smtClean="0"/>
              <a:t> already been around a lot of the university and are involved in a lot of things, as you can see………..so maybe you have already had a conversation with one of my colleagues or have an existing collaboration.  If we haven’t me you yet, we would really love to see how we can contribute to your research.</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solidFill>
                  <a:srgbClr val="000000"/>
                </a:solidFill>
              </a:rPr>
              <a:pPr/>
              <a:t>33</a:t>
            </a:fld>
            <a:endParaRPr lang="en-GB" altLang="en-US" dirty="0">
              <a:solidFill>
                <a:srgbClr val="000000"/>
              </a:solidFill>
            </a:endParaRPr>
          </a:p>
        </p:txBody>
      </p:sp>
    </p:spTree>
    <p:extLst>
      <p:ext uri="{BB962C8B-B14F-4D97-AF65-F5344CB8AC3E}">
        <p14:creationId xmlns:p14="http://schemas.microsoft.com/office/powerpoint/2010/main" val="3543839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Coming back to GCRF, we are </a:t>
            </a:r>
            <a:r>
              <a:rPr lang="en-GB" dirty="0" err="1" smtClean="0"/>
              <a:t>are</a:t>
            </a:r>
            <a:r>
              <a:rPr lang="en-GB" dirty="0" smtClean="0"/>
              <a:t> already</a:t>
            </a:r>
            <a:r>
              <a:rPr lang="en-GB" baseline="0" dirty="0" smtClean="0"/>
              <a:t> doing this!</a:t>
            </a:r>
          </a:p>
          <a:p>
            <a:r>
              <a:rPr lang="en-GB" baseline="0" dirty="0" smtClean="0"/>
              <a:t>We are working on a very similar funding stream from the UK Space Agency, the International Partnership programme.</a:t>
            </a:r>
          </a:p>
          <a:p>
            <a:r>
              <a:rPr lang="en-GB" baseline="0" dirty="0" smtClean="0"/>
              <a:t>We are collaborating with the Government of the Seychelles and the UNDP working to </a:t>
            </a:r>
            <a:r>
              <a:rPr lang="en-GB" baseline="0" dirty="0" err="1" smtClean="0"/>
              <a:t>wrds</a:t>
            </a:r>
            <a:r>
              <a:rPr lang="en-GB" baseline="0" dirty="0" smtClean="0"/>
              <a:t> </a:t>
            </a:r>
            <a:r>
              <a:rPr lang="en-GB" baseline="0" dirty="0" err="1" smtClean="0"/>
              <a:t>acheiveig</a:t>
            </a:r>
            <a:r>
              <a:rPr lang="en-GB" baseline="0" dirty="0" smtClean="0"/>
              <a:t> some of the UN sustainable development goals on a project we call </a:t>
            </a:r>
            <a:r>
              <a:rPr lang="en-GB" baseline="0" dirty="0" err="1" smtClean="0"/>
              <a:t>ReSat</a:t>
            </a:r>
            <a:r>
              <a:rPr lang="en-GB" baseline="0" dirty="0" smtClean="0"/>
              <a:t>.</a:t>
            </a:r>
          </a:p>
          <a:p>
            <a:endParaRPr lang="en-GB" baseline="0" dirty="0" smtClean="0"/>
          </a:p>
          <a:p>
            <a:r>
              <a:rPr lang="en-GB" baseline="0" dirty="0" smtClean="0"/>
              <a:t>This project aims to help reduce the islands reliance on fossil fuel for power by using our skills in Earth Observation and weather to identify sites suitable for the installation of renewable power sources.</a:t>
            </a:r>
          </a:p>
          <a:p>
            <a:endParaRPr lang="en-GB" baseline="0" dirty="0" smtClean="0"/>
          </a:p>
          <a:p>
            <a:r>
              <a:rPr lang="en-GB" baseline="0" dirty="0" smtClean="0"/>
              <a:t>We are bidding for a second round of funding to extend the programme to more small island states</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solidFill>
                  <a:srgbClr val="000000"/>
                </a:solidFill>
              </a:rPr>
              <a:pPr/>
              <a:t>34</a:t>
            </a:fld>
            <a:endParaRPr lang="en-GB" altLang="en-US" dirty="0">
              <a:solidFill>
                <a:srgbClr val="000000"/>
              </a:solidFill>
            </a:endParaRPr>
          </a:p>
        </p:txBody>
      </p:sp>
    </p:spTree>
    <p:extLst>
      <p:ext uri="{BB962C8B-B14F-4D97-AF65-F5344CB8AC3E}">
        <p14:creationId xmlns:p14="http://schemas.microsoft.com/office/powerpoint/2010/main" val="3805616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8.xml"/><Relationship Id="rId4" Type="http://schemas.openxmlformats.org/officeDocument/2006/relationships/image" Target="../media/image23.jpe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9.xml"/><Relationship Id="rId4" Type="http://schemas.openxmlformats.org/officeDocument/2006/relationships/image" Target="../media/image27.png"/></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solidFill>
                  <a:srgbClr val="50535A"/>
                </a:solidFill>
              </a:rPr>
              <a:pPr/>
              <a:t>‹#›</a:t>
            </a:fld>
            <a:endParaRPr lang="en-GB" altLang="en-US">
              <a:solidFill>
                <a:srgbClr val="50535A"/>
              </a:solidFill>
            </a:endParaRPr>
          </a:p>
        </p:txBody>
      </p:sp>
      <p:sp>
        <p:nvSpPr>
          <p:cNvPr id="6" name="Content Placeholder 2"/>
          <p:cNvSpPr>
            <a:spLocks noGrp="1"/>
          </p:cNvSpPr>
          <p:nvPr>
            <p:ph idx="11"/>
          </p:nvPr>
        </p:nvSpPr>
        <p:spPr>
          <a:xfrm>
            <a:off x="566400" y="2214000"/>
            <a:ext cx="5184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Content Placeholder 2"/>
          <p:cNvSpPr>
            <a:spLocks noGrp="1"/>
          </p:cNvSpPr>
          <p:nvPr>
            <p:ph idx="12"/>
          </p:nvPr>
        </p:nvSpPr>
        <p:spPr>
          <a:xfrm>
            <a:off x="6108436" y="2214000"/>
            <a:ext cx="5184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886950021"/>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1399668405"/>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7F797D-E320-4E99-83DA-8EF6AA4F4E01}" type="datetime1">
              <a:rPr lang="en-US" smtClean="0">
                <a:solidFill>
                  <a:prstClr val="black">
                    <a:tint val="75000"/>
                  </a:prstClr>
                </a:solidFill>
              </a:rPr>
              <a:pPr/>
              <a:t>5/4/2017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Dr. Faustina Hwang, Biomedical Engineering, f.hwang@reading.ac.uk</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2229A7C-8F3F-4145-BA56-5F649D9426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90353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D4DE9-8770-4EEF-8A59-7C1E1C7BA8BC}" type="datetime1">
              <a:rPr lang="en-US" smtClean="0">
                <a:solidFill>
                  <a:prstClr val="black">
                    <a:tint val="75000"/>
                  </a:prstClr>
                </a:solidFill>
              </a:rPr>
              <a:pPr/>
              <a:t>5/4/2017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Dr. Faustina Hwang, Biomedical Engineering, f.hwang@reading.ac.uk</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2229A7C-8F3F-4145-BA56-5F649D9426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13154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34E578-36B9-4A27-921E-EF3B10DA13F2}" type="datetime1">
              <a:rPr lang="en-US" smtClean="0">
                <a:solidFill>
                  <a:prstClr val="black">
                    <a:tint val="75000"/>
                  </a:prstClr>
                </a:solidFill>
              </a:rPr>
              <a:pPr/>
              <a:t>5/4/2017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Dr. Faustina Hwang, Biomedical Engineering, f.hwang@reading.ac.uk</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2229A7C-8F3F-4145-BA56-5F649D9426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7628603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97E097-49B8-4E85-8B99-3897A61C8474}" type="datetime1">
              <a:rPr lang="en-US" smtClean="0">
                <a:solidFill>
                  <a:prstClr val="black">
                    <a:tint val="75000"/>
                  </a:prstClr>
                </a:solidFill>
              </a:rPr>
              <a:pPr/>
              <a:t>5/4/2017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Dr. Faustina Hwang, Biomedical Engineering, f.hwang@reading.ac.uk</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2229A7C-8F3F-4145-BA56-5F649D9426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06826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B54A55-12BB-4700-8094-E1E9F5D5750E}" type="datetime1">
              <a:rPr lang="en-US" smtClean="0">
                <a:solidFill>
                  <a:prstClr val="black">
                    <a:tint val="75000"/>
                  </a:prstClr>
                </a:solidFill>
              </a:rPr>
              <a:pPr/>
              <a:t>5/4/2017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Dr. Faustina Hwang, Biomedical Engineering, f.hwang@reading.ac.uk</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2229A7C-8F3F-4145-BA56-5F649D9426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559985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Main Title Slide">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0" y="2"/>
            <a:ext cx="12192000" cy="4725143"/>
          </a:xfrm>
          <a:blipFill>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dirty="0" smtClean="0"/>
              <a:t>You may insert your own picture (Click icon to add picture), no line bordering picture. </a:t>
            </a:r>
            <a:endParaRPr lang="en-GB" dirty="0" smtClean="0">
              <a:latin typeface="Arial" panose="020B0604020202020204" pitchFamily="34" charset="0"/>
            </a:endParaRPr>
          </a:p>
        </p:txBody>
      </p:sp>
      <p:sp>
        <p:nvSpPr>
          <p:cNvPr id="7" name="Rectangle 6"/>
          <p:cNvSpPr/>
          <p:nvPr userDrawn="1"/>
        </p:nvSpPr>
        <p:spPr>
          <a:xfrm>
            <a:off x="-12219" y="4725145"/>
            <a:ext cx="12204219" cy="2157341"/>
          </a:xfrm>
          <a:prstGeom prst="rect">
            <a:avLst/>
          </a:prstGeom>
          <a:solidFill>
            <a:srgbClr val="78B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2000">
              <a:solidFill>
                <a:prstClr val="white"/>
              </a:solidFill>
            </a:endParaRPr>
          </a:p>
        </p:txBody>
      </p:sp>
      <p:sp>
        <p:nvSpPr>
          <p:cNvPr id="3" name="Subtitle 2"/>
          <p:cNvSpPr>
            <a:spLocks noGrp="1"/>
          </p:cNvSpPr>
          <p:nvPr>
            <p:ph type="subTitle" idx="1" hasCustomPrompt="1"/>
          </p:nvPr>
        </p:nvSpPr>
        <p:spPr>
          <a:xfrm>
            <a:off x="143339" y="4725144"/>
            <a:ext cx="11905323" cy="749024"/>
          </a:xfrm>
        </p:spPr>
        <p:txBody>
          <a:bodyPr anchor="ctr">
            <a:normAutofit/>
          </a:bodyPr>
          <a:lstStyle>
            <a:lvl1pPr marL="0" indent="0" algn="ctr">
              <a:buNone/>
              <a:defRPr sz="2800" b="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Presentation Subtitle here</a:t>
            </a:r>
          </a:p>
        </p:txBody>
      </p:sp>
      <p:sp>
        <p:nvSpPr>
          <p:cNvPr id="30" name="Text Placeholder 29"/>
          <p:cNvSpPr>
            <a:spLocks noGrp="1"/>
          </p:cNvSpPr>
          <p:nvPr>
            <p:ph type="body" sz="quarter" idx="11" hasCustomPrompt="1"/>
          </p:nvPr>
        </p:nvSpPr>
        <p:spPr>
          <a:xfrm>
            <a:off x="143340" y="5474567"/>
            <a:ext cx="11905321" cy="326042"/>
          </a:xfrm>
        </p:spPr>
        <p:txBody>
          <a:bodyPr>
            <a:normAutofit/>
          </a:bodyPr>
          <a:lstStyle>
            <a:lvl1pPr marL="0" indent="0" algn="ctr">
              <a:buNone/>
              <a:defRPr sz="1400" b="1" baseline="0">
                <a:solidFill>
                  <a:schemeClr val="accent3">
                    <a:lumMod val="40000"/>
                    <a:lumOff val="60000"/>
                  </a:schemeClr>
                </a:solidFill>
              </a:defRPr>
            </a:lvl1pPr>
          </a:lstStyle>
          <a:p>
            <a:pPr lvl="0"/>
            <a:r>
              <a:rPr lang="en-US" dirty="0" smtClean="0"/>
              <a:t>Data collected by (names of contributors and production team)</a:t>
            </a:r>
            <a:endParaRPr lang="en-GB" dirty="0"/>
          </a:p>
        </p:txBody>
      </p:sp>
      <p:sp>
        <p:nvSpPr>
          <p:cNvPr id="32" name="Text Placeholder 31"/>
          <p:cNvSpPr>
            <a:spLocks noGrp="1"/>
          </p:cNvSpPr>
          <p:nvPr>
            <p:ph type="body" sz="quarter" idx="12" hasCustomPrompt="1"/>
          </p:nvPr>
        </p:nvSpPr>
        <p:spPr>
          <a:xfrm>
            <a:off x="137230" y="5812509"/>
            <a:ext cx="11905321" cy="341007"/>
          </a:xfrm>
        </p:spPr>
        <p:txBody>
          <a:bodyPr>
            <a:normAutofit/>
          </a:bodyPr>
          <a:lstStyle>
            <a:lvl1pPr marL="0" indent="0" algn="ctr">
              <a:buNone/>
              <a:defRPr sz="1400" b="1" baseline="0">
                <a:solidFill>
                  <a:schemeClr val="accent3">
                    <a:lumMod val="40000"/>
                    <a:lumOff val="60000"/>
                  </a:schemeClr>
                </a:solidFill>
              </a:defRPr>
            </a:lvl1pPr>
          </a:lstStyle>
          <a:p>
            <a:pPr lvl="0"/>
            <a:r>
              <a:rPr lang="en-GB" dirty="0" smtClean="0"/>
              <a:t>Analysis and Compilation by (names of contributors)</a:t>
            </a:r>
            <a:endParaRPr lang="en-GB" dirty="0"/>
          </a:p>
        </p:txBody>
      </p:sp>
      <p:sp>
        <p:nvSpPr>
          <p:cNvPr id="33" name="Text Placeholder 31"/>
          <p:cNvSpPr>
            <a:spLocks noGrp="1"/>
          </p:cNvSpPr>
          <p:nvPr>
            <p:ph type="body" sz="quarter" idx="13" hasCustomPrompt="1"/>
          </p:nvPr>
        </p:nvSpPr>
        <p:spPr>
          <a:xfrm>
            <a:off x="143339" y="6163318"/>
            <a:ext cx="11905320" cy="341007"/>
          </a:xfrm>
        </p:spPr>
        <p:txBody>
          <a:bodyPr>
            <a:normAutofit/>
          </a:bodyPr>
          <a:lstStyle>
            <a:lvl1pPr marL="0" indent="0" algn="ctr">
              <a:buNone/>
              <a:defRPr sz="1400" b="1" baseline="0">
                <a:solidFill>
                  <a:schemeClr val="accent3">
                    <a:lumMod val="40000"/>
                    <a:lumOff val="60000"/>
                  </a:schemeClr>
                </a:solidFill>
              </a:defRPr>
            </a:lvl1pPr>
          </a:lstStyle>
          <a:p>
            <a:pPr lvl="0"/>
            <a:r>
              <a:rPr lang="en-GB" dirty="0" smtClean="0"/>
              <a:t>Presenters name, date, event</a:t>
            </a:r>
            <a:endParaRPr lang="en-GB" dirty="0"/>
          </a:p>
        </p:txBody>
      </p:sp>
      <p:sp>
        <p:nvSpPr>
          <p:cNvPr id="26" name="Title 25"/>
          <p:cNvSpPr>
            <a:spLocks noGrp="1"/>
          </p:cNvSpPr>
          <p:nvPr>
            <p:ph type="title" hasCustomPrompt="1"/>
          </p:nvPr>
        </p:nvSpPr>
        <p:spPr>
          <a:xfrm>
            <a:off x="761364" y="3510136"/>
            <a:ext cx="10972800" cy="1143000"/>
          </a:xfrm>
        </p:spPr>
        <p:txBody>
          <a:bodyPr>
            <a:normAutofit/>
          </a:bodyPr>
          <a:lstStyle>
            <a:lvl1pPr>
              <a:defRPr sz="3600" b="1" cap="none" spc="0" baseline="0">
                <a:ln>
                  <a:noFill/>
                </a:ln>
                <a:solidFill>
                  <a:schemeClr val="bg1"/>
                </a:solidFill>
                <a:effectLst/>
              </a:defRPr>
            </a:lvl1pPr>
          </a:lstStyle>
          <a:p>
            <a:r>
              <a:rPr lang="en-US" dirty="0" smtClean="0"/>
              <a:t>Presentation heading here</a:t>
            </a:r>
            <a:br>
              <a:rPr lang="en-US" dirty="0" smtClean="0"/>
            </a:br>
            <a:r>
              <a:rPr lang="en-US" dirty="0" smtClean="0"/>
              <a:t>2nd line if needed</a:t>
            </a:r>
            <a:endParaRPr lang="en-GB" dirty="0"/>
          </a:p>
        </p:txBody>
      </p:sp>
      <p:sp>
        <p:nvSpPr>
          <p:cNvPr id="15" name="TextBox 14"/>
          <p:cNvSpPr txBox="1"/>
          <p:nvPr userDrawn="1"/>
        </p:nvSpPr>
        <p:spPr>
          <a:xfrm>
            <a:off x="1230454" y="6365827"/>
            <a:ext cx="1608325" cy="276999"/>
          </a:xfrm>
          <a:prstGeom prst="rect">
            <a:avLst/>
          </a:prstGeom>
          <a:noFill/>
        </p:spPr>
        <p:txBody>
          <a:bodyPr wrap="none" rtlCol="0">
            <a:spAutoFit/>
          </a:bodyPr>
          <a:lstStyle/>
          <a:p>
            <a:pPr algn="r" fontAlgn="base">
              <a:spcBef>
                <a:spcPct val="0"/>
              </a:spcBef>
              <a:spcAft>
                <a:spcPts val="300"/>
              </a:spcAft>
            </a:pPr>
            <a:r>
              <a:rPr lang="en-GB" sz="1200" b="1" dirty="0">
                <a:solidFill>
                  <a:prstClr val="white"/>
                </a:solidFill>
              </a:rPr>
              <a:t>KNOWLEDGE FOR LIFE</a:t>
            </a:r>
            <a:endParaRPr lang="en-GB" sz="1200" b="1" dirty="0">
              <a:solidFill>
                <a:prstClr val="white"/>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1691" y="6338699"/>
            <a:ext cx="1512475" cy="331255"/>
          </a:xfrm>
          <a:prstGeom prst="rect">
            <a:avLst/>
          </a:prstGeom>
        </p:spPr>
      </p:pic>
    </p:spTree>
    <p:extLst>
      <p:ext uri="{BB962C8B-B14F-4D97-AF65-F5344CB8AC3E}">
        <p14:creationId xmlns:p14="http://schemas.microsoft.com/office/powerpoint/2010/main" val="243600852"/>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Triple Picture Blank">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4558295" y="1520922"/>
            <a:ext cx="7298344" cy="4500367"/>
          </a:xfrm>
        </p:spPr>
        <p:txBody>
          <a:bodyPr/>
          <a:lstStyle>
            <a:lvl1pPr marL="177800" indent="-177800">
              <a:defRPr/>
            </a:lvl1pPr>
            <a:lvl2pPr marL="539750" indent="-177800">
              <a:defRPr/>
            </a:lvl2pPr>
            <a:lvl3pPr marL="730250" indent="-177800">
              <a:defRPr/>
            </a:lvl3pPr>
            <a:lvl4pPr marL="901700" indent="-177800">
              <a:defRPr/>
            </a:lvl4pPr>
            <a:lvl5pPr marL="1092200" indent="-17780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3" name="Text Placeholder 12"/>
          <p:cNvSpPr>
            <a:spLocks noGrp="1"/>
          </p:cNvSpPr>
          <p:nvPr>
            <p:ph type="body" sz="quarter" idx="12" hasCustomPrompt="1"/>
          </p:nvPr>
        </p:nvSpPr>
        <p:spPr>
          <a:xfrm>
            <a:off x="4559830" y="450850"/>
            <a:ext cx="7296809" cy="914400"/>
          </a:xfrm>
        </p:spPr>
        <p:txBody>
          <a:bodyPr>
            <a:normAutofit/>
          </a:bodyPr>
          <a:lstStyle>
            <a:lvl1pPr algn="l">
              <a:buNone/>
              <a:defRPr sz="2600" b="1" baseline="0">
                <a:solidFill>
                  <a:srgbClr val="4C4C4C"/>
                </a:solidFill>
                <a:latin typeface="+mj-lt"/>
                <a:cs typeface="Arial" panose="020B0604020202020204" pitchFamily="34" charset="0"/>
              </a:defRPr>
            </a:lvl1pPr>
          </a:lstStyle>
          <a:p>
            <a:pPr lvl="0"/>
            <a:r>
              <a:rPr lang="en-GB" dirty="0" smtClean="0"/>
              <a:t>Heading here</a:t>
            </a:r>
            <a:endParaRPr lang="en-GB" dirty="0"/>
          </a:p>
        </p:txBody>
      </p:sp>
      <p:sp>
        <p:nvSpPr>
          <p:cNvPr id="3" name="Picture Placeholder 2"/>
          <p:cNvSpPr>
            <a:spLocks noGrp="1"/>
          </p:cNvSpPr>
          <p:nvPr>
            <p:ph type="pic" sz="quarter" idx="13"/>
          </p:nvPr>
        </p:nvSpPr>
        <p:spPr>
          <a:xfrm>
            <a:off x="0" y="0"/>
            <a:ext cx="4176184" cy="1908000"/>
          </a:xfrm>
          <a:blipFill>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smtClean="0"/>
              <a:t>Click icon to add picture</a:t>
            </a:r>
            <a:endParaRPr lang="en-GB"/>
          </a:p>
        </p:txBody>
      </p:sp>
      <p:sp>
        <p:nvSpPr>
          <p:cNvPr id="10" name="Picture Placeholder 2"/>
          <p:cNvSpPr>
            <a:spLocks noGrp="1"/>
          </p:cNvSpPr>
          <p:nvPr>
            <p:ph type="pic" sz="quarter" idx="14"/>
          </p:nvPr>
        </p:nvSpPr>
        <p:spPr>
          <a:xfrm>
            <a:off x="0" y="2111666"/>
            <a:ext cx="4176184" cy="1908000"/>
          </a:xfrm>
          <a:blipFill>
            <a:blip r:embed="rId3"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US" smtClean="0"/>
              <a:t>Click icon to add picture</a:t>
            </a:r>
            <a:endParaRPr lang="en-GB"/>
          </a:p>
        </p:txBody>
      </p:sp>
      <p:sp>
        <p:nvSpPr>
          <p:cNvPr id="12" name="Picture Placeholder 2"/>
          <p:cNvSpPr>
            <a:spLocks noGrp="1"/>
          </p:cNvSpPr>
          <p:nvPr>
            <p:ph type="pic" sz="quarter" idx="15"/>
          </p:nvPr>
        </p:nvSpPr>
        <p:spPr>
          <a:xfrm>
            <a:off x="0" y="4221088"/>
            <a:ext cx="4176184" cy="1908000"/>
          </a:xfrm>
          <a:blipFill>
            <a:blip r:embed="rId4" cstate="email">
              <a:extLst>
                <a:ext uri="{28A0092B-C50C-407E-A947-70E740481C1C}">
                  <a14:useLocalDpi xmlns:a14="http://schemas.microsoft.com/office/drawing/2010/main"/>
                </a:ext>
              </a:extLst>
            </a:blip>
            <a:srcRect/>
            <a:stretch>
              <a:fillRect/>
            </a:stretch>
          </a:blipFill>
        </p:spPr>
        <p:txBody>
          <a:bodyPr/>
          <a:lstStyle>
            <a:lvl1pPr marL="0" indent="0">
              <a:buFontTx/>
              <a:buNone/>
              <a:defRPr/>
            </a:lvl1pPr>
          </a:lstStyle>
          <a:p>
            <a:r>
              <a:rPr lang="en-US" smtClean="0"/>
              <a:t>Click icon to add picture</a:t>
            </a:r>
            <a:endParaRPr lang="en-GB"/>
          </a:p>
        </p:txBody>
      </p:sp>
    </p:spTree>
    <p:extLst>
      <p:ext uri="{BB962C8B-B14F-4D97-AF65-F5344CB8AC3E}">
        <p14:creationId xmlns:p14="http://schemas.microsoft.com/office/powerpoint/2010/main" val="3341940702"/>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itle and Content 1">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lgn="l">
              <a:defRPr b="1">
                <a:solidFill>
                  <a:srgbClr val="4C4C4C"/>
                </a:solidFill>
                <a:latin typeface="+mj-lt"/>
              </a:defRPr>
            </a:lvl1pPr>
          </a:lstStyle>
          <a:p>
            <a:r>
              <a:rPr lang="en-US" smtClean="0"/>
              <a:t>Click to edit Master title style</a:t>
            </a:r>
            <a:endParaRPr lang="en-GB" dirty="0"/>
          </a:p>
        </p:txBody>
      </p:sp>
      <p:sp>
        <p:nvSpPr>
          <p:cNvPr id="5" name="Content Placeholder 4"/>
          <p:cNvSpPr>
            <a:spLocks noGrp="1"/>
          </p:cNvSpPr>
          <p:nvPr>
            <p:ph sz="quarter" idx="11"/>
          </p:nvPr>
        </p:nvSpPr>
        <p:spPr>
          <a:xfrm>
            <a:off x="609600" y="1628800"/>
            <a:ext cx="10972800" cy="4464496"/>
          </a:xfrm>
        </p:spPr>
        <p:txBody>
          <a:bodyPr/>
          <a:lstStyle>
            <a:lvl1pPr marL="177800" indent="-177800">
              <a:buClr>
                <a:schemeClr val="bg2"/>
              </a:buClr>
              <a:defRPr/>
            </a:lvl1pPr>
            <a:lvl2pPr marL="177800" indent="-177800">
              <a:buClr>
                <a:schemeClr val="bg2"/>
              </a:buClr>
              <a:defRPr/>
            </a:lvl2pPr>
            <a:lvl3pPr marL="177800" indent="-177800">
              <a:buClr>
                <a:schemeClr val="bg2"/>
              </a:buClr>
              <a:defRPr/>
            </a:lvl3pPr>
            <a:lvl4pPr marL="177800" indent="-177800">
              <a:buClr>
                <a:schemeClr val="bg2"/>
              </a:buClr>
              <a:defRPr/>
            </a:lvl4pPr>
            <a:lvl5pPr marL="177800" indent="-177800">
              <a:buClr>
                <a:schemeClr val="bg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384231802"/>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lang="en-GB" sz="3200" b="1" cap="all" baseline="0" dirty="0">
                <a:solidFill>
                  <a:schemeClr val="accent1"/>
                </a:solidFill>
                <a:latin typeface="+mj-lt"/>
                <a:ea typeface="+mj-ea"/>
                <a:cs typeface="+mj-cs"/>
              </a:defRPr>
            </a:lvl1pPr>
          </a:lstStyle>
          <a:p>
            <a:pPr lvl="0" algn="l" rtl="0" eaLnBrk="1" fontAlgn="base" hangingPunct="1">
              <a:spcBef>
                <a:spcPct val="0"/>
              </a:spcBef>
              <a:spcAft>
                <a:spcPct val="0"/>
              </a:spcAft>
            </a:pPr>
            <a:r>
              <a:rPr lang="en-US" dirty="0" smtClean="0"/>
              <a:t>Click to edit Master </a:t>
            </a:r>
            <a:br>
              <a:rPr lang="en-US" dirty="0" smtClean="0"/>
            </a:br>
            <a:r>
              <a:rPr lang="en-US" dirty="0" smtClean="0"/>
              <a:t>title style</a:t>
            </a:r>
            <a:endParaRPr lang="en-GB" dirty="0"/>
          </a:p>
        </p:txBody>
      </p:sp>
      <p:sp>
        <p:nvSpPr>
          <p:cNvPr id="6" name="Content Placeholder 2"/>
          <p:cNvSpPr>
            <a:spLocks noGrp="1"/>
          </p:cNvSpPr>
          <p:nvPr>
            <p:ph idx="11"/>
          </p:nvPr>
        </p:nvSpPr>
        <p:spPr>
          <a:xfrm>
            <a:off x="362519" y="1556792"/>
            <a:ext cx="5184000" cy="4752528"/>
          </a:xfrm>
        </p:spPr>
        <p:txBody>
          <a:bodyPr/>
          <a:lstStyle>
            <a:lvl1pPr>
              <a:buClr>
                <a:schemeClr val="accent1"/>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Content Placeholder 2"/>
          <p:cNvSpPr>
            <a:spLocks noGrp="1"/>
          </p:cNvSpPr>
          <p:nvPr>
            <p:ph idx="12"/>
          </p:nvPr>
        </p:nvSpPr>
        <p:spPr>
          <a:xfrm>
            <a:off x="5904555" y="1556792"/>
            <a:ext cx="5184000" cy="4752528"/>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18653495"/>
      </p:ext>
    </p:extLst>
  </p:cSld>
  <p:clrMapOvr>
    <a:masterClrMapping/>
  </p:clrMapOvr>
  <p:transition>
    <p:fad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lang="en-GB" sz="3200" b="1" cap="all" baseline="0" dirty="0">
                <a:solidFill>
                  <a:schemeClr val="accent1"/>
                </a:solidFill>
                <a:latin typeface="+mj-lt"/>
                <a:ea typeface="+mj-ea"/>
                <a:cs typeface="+mj-cs"/>
              </a:defRPr>
            </a:lvl1pPr>
          </a:lstStyle>
          <a:p>
            <a:pPr lvl="0" algn="l" rtl="0" eaLnBrk="1" fontAlgn="base" hangingPunct="1">
              <a:spcBef>
                <a:spcPct val="0"/>
              </a:spcBef>
              <a:spcAft>
                <a:spcPct val="0"/>
              </a:spcAft>
            </a:pPr>
            <a:r>
              <a:rPr lang="en-US" dirty="0" smtClean="0"/>
              <a:t>Click to edit Master </a:t>
            </a:r>
            <a:br>
              <a:rPr lang="en-US" dirty="0" smtClean="0"/>
            </a:br>
            <a:r>
              <a:rPr lang="en-US" dirty="0" smtClean="0"/>
              <a:t>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067125470"/>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862540664"/>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PhAnim="0" preserve="1" userDrawn="1">
  <p:cSld name="1_Title Slide (Grey)">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9070310" y="-99392"/>
            <a:ext cx="3036461" cy="1530000"/>
          </a:xfrm>
          <a:prstGeom prst="rect">
            <a:avLst/>
          </a:prstGeom>
        </p:spPr>
      </p:pic>
      <p:sp>
        <p:nvSpPr>
          <p:cNvPr id="23" name="Rectangle 22"/>
          <p:cNvSpPr/>
          <p:nvPr userDrawn="1"/>
        </p:nvSpPr>
        <p:spPr bwMode="hidden">
          <a:xfrm>
            <a:off x="-8467" y="0"/>
            <a:ext cx="12208933" cy="5039618"/>
          </a:xfrm>
          <a:custGeom>
            <a:avLst/>
            <a:gdLst>
              <a:gd name="connsiteX0" fmla="*/ 0 w 9144000"/>
              <a:gd name="connsiteY0" fmla="*/ 0 h 3140968"/>
              <a:gd name="connsiteX1" fmla="*/ 9144000 w 9144000"/>
              <a:gd name="connsiteY1" fmla="*/ 0 h 3140968"/>
              <a:gd name="connsiteX2" fmla="*/ 9144000 w 9144000"/>
              <a:gd name="connsiteY2" fmla="*/ 3140968 h 3140968"/>
              <a:gd name="connsiteX3" fmla="*/ 0 w 9144000"/>
              <a:gd name="connsiteY3" fmla="*/ 3140968 h 3140968"/>
              <a:gd name="connsiteX4" fmla="*/ 0 w 9144000"/>
              <a:gd name="connsiteY4" fmla="*/ 0 h 3140968"/>
              <a:gd name="connsiteX0" fmla="*/ 6350 w 9150350"/>
              <a:gd name="connsiteY0" fmla="*/ 0 h 5039618"/>
              <a:gd name="connsiteX1" fmla="*/ 9150350 w 9150350"/>
              <a:gd name="connsiteY1" fmla="*/ 0 h 5039618"/>
              <a:gd name="connsiteX2" fmla="*/ 9150350 w 9150350"/>
              <a:gd name="connsiteY2" fmla="*/ 3140968 h 5039618"/>
              <a:gd name="connsiteX3" fmla="*/ 0 w 9150350"/>
              <a:gd name="connsiteY3" fmla="*/ 5039618 h 5039618"/>
              <a:gd name="connsiteX4" fmla="*/ 6350 w 9150350"/>
              <a:gd name="connsiteY4" fmla="*/ 0 h 5039618"/>
              <a:gd name="connsiteX0" fmla="*/ 6350 w 9156700"/>
              <a:gd name="connsiteY0" fmla="*/ 0 h 5039618"/>
              <a:gd name="connsiteX1" fmla="*/ 9150350 w 9156700"/>
              <a:gd name="connsiteY1" fmla="*/ 0 h 5039618"/>
              <a:gd name="connsiteX2" fmla="*/ 9156700 w 9156700"/>
              <a:gd name="connsiteY2" fmla="*/ 3293368 h 5039618"/>
              <a:gd name="connsiteX3" fmla="*/ 0 w 9156700"/>
              <a:gd name="connsiteY3" fmla="*/ 5039618 h 5039618"/>
              <a:gd name="connsiteX4" fmla="*/ 6350 w 9156700"/>
              <a:gd name="connsiteY4" fmla="*/ 0 h 5039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700" h="5039618">
                <a:moveTo>
                  <a:pt x="6350" y="0"/>
                </a:moveTo>
                <a:lnTo>
                  <a:pt x="9150350" y="0"/>
                </a:lnTo>
                <a:cubicBezTo>
                  <a:pt x="9152467" y="1097789"/>
                  <a:pt x="9154583" y="2195579"/>
                  <a:pt x="9156700" y="3293368"/>
                </a:cubicBezTo>
                <a:lnTo>
                  <a:pt x="0" y="5039618"/>
                </a:lnTo>
                <a:cubicBezTo>
                  <a:pt x="2117" y="3359745"/>
                  <a:pt x="4233" y="1679873"/>
                  <a:pt x="635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endParaRPr lang="en-GB" sz="2000">
              <a:solidFill>
                <a:srgbClr val="FFFFFF"/>
              </a:solidFill>
            </a:endParaRPr>
          </a:p>
        </p:txBody>
      </p:sp>
      <p:sp>
        <p:nvSpPr>
          <p:cNvPr id="3083" name="Rectangle 11"/>
          <p:cNvSpPr>
            <a:spLocks noGrp="1" noChangeArrowheads="1"/>
          </p:cNvSpPr>
          <p:nvPr>
            <p:ph type="ctrTitle"/>
          </p:nvPr>
        </p:nvSpPr>
        <p:spPr>
          <a:xfrm>
            <a:off x="566400" y="1628801"/>
            <a:ext cx="11040000" cy="1063799"/>
          </a:xfrm>
        </p:spPr>
        <p:txBody>
          <a:bodyPr wrap="square" anchor="b" anchorCtr="0">
            <a:noAutofit/>
          </a:bodyPr>
          <a:lstStyle>
            <a:lvl1pPr>
              <a:lnSpc>
                <a:spcPct val="90000"/>
              </a:lnSpc>
              <a:tabLst>
                <a:tab pos="4038600" algn="l"/>
              </a:tabLst>
              <a:defRPr sz="3200" cap="all" baseline="0">
                <a:solidFill>
                  <a:schemeClr val="bg1"/>
                </a:solidFill>
              </a:defRPr>
            </a:lvl1pPr>
          </a:lstStyle>
          <a:p>
            <a:pPr lvl="0"/>
            <a:r>
              <a:rPr lang="en-US" altLang="en-US" noProof="0" dirty="0" smtClean="0"/>
              <a:t>Click to edit Master title style</a:t>
            </a:r>
            <a:endParaRPr lang="en-GB" altLang="en-US" noProof="0" dirty="0" smtClean="0"/>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9072331" y="-99392"/>
            <a:ext cx="3034440" cy="1528982"/>
          </a:xfrm>
          <a:prstGeom prst="rect">
            <a:avLst/>
          </a:prstGeom>
        </p:spPr>
      </p:pic>
      <p:sp>
        <p:nvSpPr>
          <p:cNvPr id="3084" name="Rectangle 12"/>
          <p:cNvSpPr>
            <a:spLocks noGrp="1" noChangeArrowheads="1"/>
          </p:cNvSpPr>
          <p:nvPr>
            <p:ph type="subTitle" idx="1"/>
          </p:nvPr>
        </p:nvSpPr>
        <p:spPr>
          <a:xfrm>
            <a:off x="566400" y="2780928"/>
            <a:ext cx="11040000" cy="637480"/>
          </a:xfrm>
        </p:spPr>
        <p:txBody>
          <a:bodyPr/>
          <a:lstStyle>
            <a:lvl1pPr marL="0" indent="0">
              <a:buFontTx/>
              <a:buNone/>
              <a:defRPr sz="2400">
                <a:solidFill>
                  <a:schemeClr val="bg1"/>
                </a:solidFill>
              </a:defRPr>
            </a:lvl1pPr>
          </a:lstStyle>
          <a:p>
            <a:pPr lvl="0"/>
            <a:r>
              <a:rPr lang="en-US" altLang="en-US" noProof="0" dirty="0" smtClean="0"/>
              <a:t>Click to edit Master subtitle style</a:t>
            </a:r>
            <a:endParaRPr lang="en-GB" altLang="en-US" noProof="0" dirty="0" smtClean="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12976"/>
            <a:ext cx="12192000" cy="2290600"/>
          </a:xfrm>
          <a:prstGeom prst="rect">
            <a:avLst/>
          </a:prstGeom>
        </p:spPr>
      </p:pic>
    </p:spTree>
    <p:extLst>
      <p:ext uri="{BB962C8B-B14F-4D97-AF65-F5344CB8AC3E}">
        <p14:creationId xmlns:p14="http://schemas.microsoft.com/office/powerpoint/2010/main" val="2381810249"/>
      </p:ext>
    </p:extLst>
  </p:cSld>
  <p:clrMapOvr>
    <a:masterClrMapping/>
  </p:clrMapOvr>
  <p:transition spd="med">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PhAnim="0" preserve="1" userDrawn="1">
  <p:cSld name="2_Title Slide (Grey)">
    <p:bg>
      <p:bgPr>
        <a:solidFill>
          <a:schemeClr val="bg1"/>
        </a:solidFill>
        <a:effectLst/>
      </p:bgPr>
    </p:bg>
    <p:spTree>
      <p:nvGrpSpPr>
        <p:cNvPr id="1" name=""/>
        <p:cNvGrpSpPr/>
        <p:nvPr/>
      </p:nvGrpSpPr>
      <p:grpSpPr>
        <a:xfrm>
          <a:off x="0" y="0"/>
          <a:ext cx="0" cy="0"/>
          <a:chOff x="0" y="0"/>
          <a:chExt cx="0" cy="0"/>
        </a:xfrm>
      </p:grpSpPr>
      <p:sp>
        <p:nvSpPr>
          <p:cNvPr id="3083" name="Rectangle 11"/>
          <p:cNvSpPr>
            <a:spLocks noGrp="1" noChangeArrowheads="1"/>
          </p:cNvSpPr>
          <p:nvPr>
            <p:ph type="ctrTitle"/>
          </p:nvPr>
        </p:nvSpPr>
        <p:spPr>
          <a:xfrm>
            <a:off x="566400" y="1628801"/>
            <a:ext cx="11040000" cy="1063799"/>
          </a:xfrm>
        </p:spPr>
        <p:txBody>
          <a:bodyPr wrap="square" anchor="b" anchorCtr="0">
            <a:noAutofit/>
          </a:bodyPr>
          <a:lstStyle>
            <a:lvl1pPr>
              <a:lnSpc>
                <a:spcPct val="90000"/>
              </a:lnSpc>
              <a:tabLst>
                <a:tab pos="4038600" algn="l"/>
              </a:tabLst>
              <a:defRPr sz="3200" cap="all" baseline="0">
                <a:solidFill>
                  <a:schemeClr val="accent1"/>
                </a:solidFill>
              </a:defRPr>
            </a:lvl1pPr>
          </a:lstStyle>
          <a:p>
            <a:pPr lvl="0"/>
            <a:r>
              <a:rPr lang="en-US" altLang="en-US" noProof="0" dirty="0" smtClean="0"/>
              <a:t>Click to edit Master title style</a:t>
            </a:r>
            <a:endParaRPr lang="en-GB" altLang="en-US" noProof="0" dirty="0" smtClean="0"/>
          </a:p>
        </p:txBody>
      </p:sp>
      <p:sp>
        <p:nvSpPr>
          <p:cNvPr id="3084" name="Rectangle 12"/>
          <p:cNvSpPr>
            <a:spLocks noGrp="1" noChangeArrowheads="1"/>
          </p:cNvSpPr>
          <p:nvPr>
            <p:ph type="subTitle" idx="1"/>
          </p:nvPr>
        </p:nvSpPr>
        <p:spPr>
          <a:xfrm>
            <a:off x="566400" y="2780928"/>
            <a:ext cx="11040000" cy="637480"/>
          </a:xfrm>
        </p:spPr>
        <p:txBody>
          <a:bodyPr/>
          <a:lstStyle>
            <a:lvl1pPr marL="0" indent="0">
              <a:buFontTx/>
              <a:buNone/>
              <a:defRPr sz="2400">
                <a:solidFill>
                  <a:schemeClr val="tx1"/>
                </a:solidFill>
              </a:defRPr>
            </a:lvl1pPr>
          </a:lstStyle>
          <a:p>
            <a:pPr lvl="0"/>
            <a:r>
              <a:rPr lang="en-US" altLang="en-US" noProof="0" dirty="0" smtClean="0"/>
              <a:t>Click to edit Master subtitle style</a:t>
            </a:r>
            <a:endParaRPr lang="en-GB" altLang="en-US" noProof="0" dirty="0" smtClean="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12976"/>
            <a:ext cx="12192000" cy="2290600"/>
          </a:xfrm>
          <a:prstGeom prst="rect">
            <a:avLst/>
          </a:prstGeom>
        </p:spPr>
      </p:pic>
    </p:spTree>
    <p:extLst>
      <p:ext uri="{BB962C8B-B14F-4D97-AF65-F5344CB8AC3E}">
        <p14:creationId xmlns:p14="http://schemas.microsoft.com/office/powerpoint/2010/main" val="1464599024"/>
      </p:ext>
    </p:extLst>
  </p:cSld>
  <p:clrMapOvr>
    <a:masterClrMapping/>
  </p:clrMapOvr>
  <p:transition spd="med">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9072331" y="-99392"/>
            <a:ext cx="3034440" cy="1528982"/>
          </a:xfrm>
          <a:prstGeom prst="rect">
            <a:avLst/>
          </a:prstGeom>
        </p:spPr>
      </p:pic>
    </p:spTree>
    <p:extLst>
      <p:ext uri="{BB962C8B-B14F-4D97-AF65-F5344CB8AC3E}">
        <p14:creationId xmlns:p14="http://schemas.microsoft.com/office/powerpoint/2010/main" val="1227098453"/>
      </p:ext>
    </p:extLst>
  </p:cSld>
  <p:clrMapOvr>
    <a:masterClrMapping/>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GB" dirty="0"/>
          </a:p>
        </p:txBody>
      </p:sp>
      <p:sp>
        <p:nvSpPr>
          <p:cNvPr id="9" name="Content Placeholder 2"/>
          <p:cNvSpPr>
            <a:spLocks noGrp="1"/>
          </p:cNvSpPr>
          <p:nvPr>
            <p:ph idx="11"/>
          </p:nvPr>
        </p:nvSpPr>
        <p:spPr>
          <a:xfrm>
            <a:off x="566400" y="2214000"/>
            <a:ext cx="5184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 name="Content Placeholder 2"/>
          <p:cNvSpPr>
            <a:spLocks noGrp="1"/>
          </p:cNvSpPr>
          <p:nvPr>
            <p:ph idx="12"/>
          </p:nvPr>
        </p:nvSpPr>
        <p:spPr>
          <a:xfrm>
            <a:off x="6108436" y="2214000"/>
            <a:ext cx="5184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9072331" y="-99392"/>
            <a:ext cx="3034440" cy="1528982"/>
          </a:xfrm>
          <a:prstGeom prst="rect">
            <a:avLst/>
          </a:prstGeom>
        </p:spPr>
      </p:pic>
    </p:spTree>
    <p:extLst>
      <p:ext uri="{BB962C8B-B14F-4D97-AF65-F5344CB8AC3E}">
        <p14:creationId xmlns:p14="http://schemas.microsoft.com/office/powerpoint/2010/main" val="433990696"/>
      </p:ext>
    </p:extLst>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0992544" y="6555788"/>
            <a:ext cx="613856" cy="233950"/>
          </a:xfrm>
          <a:prstGeom prst="rect">
            <a:avLst/>
          </a:prstGeom>
        </p:spPr>
        <p:txBody>
          <a:bodyPr/>
          <a:lstStyle>
            <a:lvl1pPr>
              <a:defRPr/>
            </a:lvl1pPr>
          </a:lstStyle>
          <a:p>
            <a:pPr fontAlgn="base">
              <a:spcBef>
                <a:spcPct val="0"/>
              </a:spcBef>
              <a:spcAft>
                <a:spcPct val="0"/>
              </a:spcAft>
            </a:pPr>
            <a:fld id="{8CAE96E1-FE19-476C-9CF0-3BB4903735D9}" type="slidenum">
              <a:rPr lang="en-GB" altLang="en-US" sz="2000">
                <a:solidFill>
                  <a:srgbClr val="000000"/>
                </a:solidFill>
              </a:rPr>
              <a:pPr fontAlgn="base">
                <a:spcBef>
                  <a:spcPct val="0"/>
                </a:spcBef>
                <a:spcAft>
                  <a:spcPct val="0"/>
                </a:spcAft>
              </a:pPr>
              <a:t>‹#›</a:t>
            </a:fld>
            <a:endParaRPr lang="en-GB" altLang="en-US" sz="2000">
              <a:solidFill>
                <a:srgbClr val="000000"/>
              </a:solidFill>
            </a:endParaRPr>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6" name="Content Placeholder 5"/>
          <p:cNvSpPr>
            <a:spLocks noGrp="1"/>
          </p:cNvSpPr>
          <p:nvPr>
            <p:ph sz="quarter" idx="11"/>
          </p:nvPr>
        </p:nvSpPr>
        <p:spPr>
          <a:xfrm>
            <a:off x="566400" y="476672"/>
            <a:ext cx="11040000" cy="5904656"/>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52316969"/>
      </p:ext>
    </p:extLst>
  </p:cSld>
  <p:clrMapOvr>
    <a:masterClrMapping/>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0992544" y="6555788"/>
            <a:ext cx="613856" cy="233950"/>
          </a:xfrm>
          <a:prstGeom prst="rect">
            <a:avLst/>
          </a:prstGeom>
        </p:spPr>
        <p:txBody>
          <a:bodyPr/>
          <a:lstStyle>
            <a:lvl1pPr>
              <a:defRPr/>
            </a:lvl1pPr>
          </a:lstStyle>
          <a:p>
            <a:pPr fontAlgn="base">
              <a:spcBef>
                <a:spcPct val="0"/>
              </a:spcBef>
              <a:spcAft>
                <a:spcPct val="0"/>
              </a:spcAft>
            </a:pPr>
            <a:fld id="{8CAE96E1-FE19-476C-9CF0-3BB4903735D9}" type="slidenum">
              <a:rPr lang="en-GB" altLang="en-US" sz="2000">
                <a:solidFill>
                  <a:srgbClr val="000000"/>
                </a:solidFill>
              </a:rPr>
              <a:pPr fontAlgn="base">
                <a:spcBef>
                  <a:spcPct val="0"/>
                </a:spcBef>
                <a:spcAft>
                  <a:spcPct val="0"/>
                </a:spcAft>
              </a:pPr>
              <a:t>‹#›</a:t>
            </a:fld>
            <a:endParaRPr lang="en-GB" altLang="en-US" sz="2000">
              <a:solidFill>
                <a:srgbClr val="000000"/>
              </a:solidFill>
            </a:endParaRPr>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4" name="Content Placeholder 5"/>
          <p:cNvSpPr>
            <a:spLocks noGrp="1"/>
          </p:cNvSpPr>
          <p:nvPr>
            <p:ph sz="quarter" idx="11"/>
          </p:nvPr>
        </p:nvSpPr>
        <p:spPr>
          <a:xfrm>
            <a:off x="566400" y="476672"/>
            <a:ext cx="1104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973632697"/>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0992544" y="6555788"/>
            <a:ext cx="613856" cy="233950"/>
          </a:xfrm>
          <a:prstGeom prst="rect">
            <a:avLst/>
          </a:prstGeom>
        </p:spPr>
        <p:txBody>
          <a:bodyPr/>
          <a:lstStyle>
            <a:lvl1pPr>
              <a:defRPr>
                <a:solidFill>
                  <a:schemeClr val="bg1"/>
                </a:solidFill>
              </a:defRPr>
            </a:lvl1pPr>
          </a:lstStyle>
          <a:p>
            <a:pPr fontAlgn="base">
              <a:spcBef>
                <a:spcPct val="0"/>
              </a:spcBef>
              <a:spcAft>
                <a:spcPct val="0"/>
              </a:spcAft>
            </a:pPr>
            <a:fld id="{8CAE96E1-FE19-476C-9CF0-3BB4903735D9}" type="slidenum">
              <a:rPr lang="en-GB" altLang="en-US" sz="2000" smtClean="0">
                <a:solidFill>
                  <a:srgbClr val="FFFFFF"/>
                </a:solidFill>
              </a:rPr>
              <a:pPr fontAlgn="base">
                <a:spcBef>
                  <a:spcPct val="0"/>
                </a:spcBef>
                <a:spcAft>
                  <a:spcPct val="0"/>
                </a:spcAft>
              </a:pPr>
              <a:t>‹#›</a:t>
            </a:fld>
            <a:endParaRPr lang="en-GB" altLang="en-US" sz="2000">
              <a:solidFill>
                <a:srgbClr val="FFFFFF"/>
              </a:solidFill>
            </a:endParaRPr>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2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74707951"/>
      </p:ext>
    </p:extLst>
  </p:cSld>
  <p:clrMapOvr>
    <a:masterClrMapping/>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0992544" y="6555788"/>
            <a:ext cx="613856" cy="233950"/>
          </a:xfrm>
          <a:prstGeom prst="rect">
            <a:avLst/>
          </a:prstGeom>
        </p:spPr>
        <p:txBody>
          <a:bodyPr/>
          <a:lstStyle>
            <a:lvl1pPr>
              <a:defRPr>
                <a:solidFill>
                  <a:schemeClr val="bg1"/>
                </a:solidFill>
              </a:defRPr>
            </a:lvl1pPr>
          </a:lstStyle>
          <a:p>
            <a:pPr fontAlgn="base">
              <a:spcBef>
                <a:spcPct val="0"/>
              </a:spcBef>
              <a:spcAft>
                <a:spcPct val="0"/>
              </a:spcAft>
            </a:pPr>
            <a:fld id="{8CAE96E1-FE19-476C-9CF0-3BB4903735D9}" type="slidenum">
              <a:rPr lang="en-GB" altLang="en-US" sz="2000" smtClean="0">
                <a:solidFill>
                  <a:srgbClr val="FFFFFF"/>
                </a:solidFill>
              </a:rPr>
              <a:pPr fontAlgn="base">
                <a:spcBef>
                  <a:spcPct val="0"/>
                </a:spcBef>
                <a:spcAft>
                  <a:spcPct val="0"/>
                </a:spcAft>
              </a:pPr>
              <a:t>‹#›</a:t>
            </a:fld>
            <a:endParaRPr lang="en-GB" altLang="en-US" sz="2000">
              <a:solidFill>
                <a:srgbClr val="FFFFFF"/>
              </a:solidFill>
            </a:endParaRPr>
          </a:p>
        </p:txBody>
      </p:sp>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2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515608569"/>
      </p:ext>
    </p:extLst>
  </p:cSld>
  <p:clrMapOvr>
    <a:masterClrMapping/>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0992544" y="6555788"/>
            <a:ext cx="613856" cy="233950"/>
          </a:xfrm>
          <a:prstGeom prst="rect">
            <a:avLst/>
          </a:prstGeom>
        </p:spPr>
        <p:txBody>
          <a:bodyPr/>
          <a:lstStyle>
            <a:lvl1pPr>
              <a:defRPr>
                <a:solidFill>
                  <a:schemeClr val="bg1"/>
                </a:solidFill>
              </a:defRPr>
            </a:lvl1pPr>
          </a:lstStyle>
          <a:p>
            <a:pPr fontAlgn="base">
              <a:spcBef>
                <a:spcPct val="0"/>
              </a:spcBef>
              <a:spcAft>
                <a:spcPct val="0"/>
              </a:spcAft>
            </a:pPr>
            <a:fld id="{8CAE96E1-FE19-476C-9CF0-3BB4903735D9}" type="slidenum">
              <a:rPr lang="en-GB" altLang="en-US" sz="2000" smtClean="0">
                <a:solidFill>
                  <a:srgbClr val="FFFFFF"/>
                </a:solidFill>
              </a:rPr>
              <a:pPr fontAlgn="base">
                <a:spcBef>
                  <a:spcPct val="0"/>
                </a:spcBef>
                <a:spcAft>
                  <a:spcPct val="0"/>
                </a:spcAft>
              </a:pPr>
              <a:t>‹#›</a:t>
            </a:fld>
            <a:endParaRPr lang="en-GB" altLang="en-US" sz="2000">
              <a:solidFill>
                <a:srgbClr val="FFFFFF"/>
              </a:solidFill>
            </a:endParaRPr>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smtClean="0"/>
              <a:t>Click icon to add picture</a:t>
            </a:r>
            <a:endParaRPr lang="en-GB" dirty="0"/>
          </a:p>
        </p:txBody>
      </p:sp>
      <p:sp>
        <p:nvSpPr>
          <p:cNvPr id="9" name="Title 1"/>
          <p:cNvSpPr>
            <a:spLocks noGrp="1"/>
          </p:cNvSpPr>
          <p:nvPr>
            <p:ph type="title" hasCustomPrompt="1"/>
          </p:nvPr>
        </p:nvSpPr>
        <p:spPr>
          <a:xfrm>
            <a:off x="335360" y="5785870"/>
            <a:ext cx="11425269" cy="955498"/>
          </a:xfrm>
        </p:spPr>
        <p:txBody>
          <a:bodyPr wrap="square" anchor="t" anchorCtr="0"/>
          <a:lstStyle>
            <a:lvl1pPr>
              <a:lnSpc>
                <a:spcPct val="80000"/>
              </a:lnSpc>
              <a:defRPr sz="3200">
                <a:solidFill>
                  <a:schemeClr val="accent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1419569722"/>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0992544" y="6555788"/>
            <a:ext cx="613856" cy="233950"/>
          </a:xfrm>
          <a:prstGeom prst="rect">
            <a:avLst/>
          </a:prstGeom>
        </p:spPr>
        <p:txBody>
          <a:bodyPr/>
          <a:lstStyle>
            <a:lvl1pPr>
              <a:defRPr>
                <a:solidFill>
                  <a:schemeClr val="bg1"/>
                </a:solidFill>
              </a:defRPr>
            </a:lvl1pPr>
          </a:lstStyle>
          <a:p>
            <a:pPr fontAlgn="base">
              <a:spcBef>
                <a:spcPct val="0"/>
              </a:spcBef>
              <a:spcAft>
                <a:spcPct val="0"/>
              </a:spcAft>
            </a:pPr>
            <a:fld id="{8CAE96E1-FE19-476C-9CF0-3BB4903735D9}" type="slidenum">
              <a:rPr lang="en-GB" altLang="en-US" sz="2000" smtClean="0">
                <a:solidFill>
                  <a:srgbClr val="FFFFFF"/>
                </a:solidFill>
              </a:rPr>
              <a:pPr fontAlgn="base">
                <a:spcBef>
                  <a:spcPct val="0"/>
                </a:spcBef>
                <a:spcAft>
                  <a:spcPct val="0"/>
                </a:spcAft>
              </a:pPr>
              <a:t>‹#›</a:t>
            </a:fld>
            <a:endParaRPr lang="en-GB" altLang="en-US" sz="2000">
              <a:solidFill>
                <a:srgbClr val="FFFFFF"/>
              </a:solidFill>
            </a:endParaRPr>
          </a:p>
        </p:txBody>
      </p:sp>
      <p:sp>
        <p:nvSpPr>
          <p:cNvPr id="6" name="Picture Placeholder 12"/>
          <p:cNvSpPr>
            <a:spLocks noGrp="1"/>
          </p:cNvSpPr>
          <p:nvPr>
            <p:ph type="pic" sz="quarter" idx="11"/>
          </p:nvPr>
        </p:nvSpPr>
        <p:spPr>
          <a:xfrm>
            <a:off x="1" y="0"/>
            <a:ext cx="8127692"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accent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err="1">
              <a:solidFill>
                <a:srgbClr val="FFFFFF"/>
              </a:solidFill>
            </a:endParaRPr>
          </a:p>
        </p:txBody>
      </p:sp>
      <p:sp>
        <p:nvSpPr>
          <p:cNvPr id="8" name="Title 1"/>
          <p:cNvSpPr>
            <a:spLocks noGrp="1"/>
          </p:cNvSpPr>
          <p:nvPr>
            <p:ph type="title"/>
          </p:nvPr>
        </p:nvSpPr>
        <p:spPr>
          <a:xfrm>
            <a:off x="8400256" y="332656"/>
            <a:ext cx="3456384" cy="1730144"/>
          </a:xfrm>
        </p:spPr>
        <p:txBody>
          <a:bodyPr wrap="square"/>
          <a:lstStyle>
            <a:lvl1pPr>
              <a:lnSpc>
                <a:spcPct val="80000"/>
              </a:lnSpc>
              <a:defRPr sz="3200">
                <a:solidFill>
                  <a:schemeClr val="bg1"/>
                </a:solidFill>
              </a:defRPr>
            </a:lvl1pPr>
          </a:lstStyle>
          <a:p>
            <a:r>
              <a:rPr lang="en-US" dirty="0" smtClean="0"/>
              <a:t>Click to edit Master title style</a:t>
            </a:r>
            <a:endParaRPr lang="en-GB" dirty="0"/>
          </a:p>
        </p:txBody>
      </p:sp>
      <p:sp>
        <p:nvSpPr>
          <p:cNvPr id="9" name="Content Placeholder 2"/>
          <p:cNvSpPr>
            <a:spLocks noGrp="1"/>
          </p:cNvSpPr>
          <p:nvPr>
            <p:ph idx="1"/>
          </p:nvPr>
        </p:nvSpPr>
        <p:spPr>
          <a:xfrm>
            <a:off x="8400256" y="2214000"/>
            <a:ext cx="3456384"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726778739"/>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smtClean="0"/>
              <a:t>Click icon to add picture</a:t>
            </a:r>
            <a:endParaRPr lang="en-GB" dirty="0"/>
          </a:p>
        </p:txBody>
      </p:sp>
      <p:sp>
        <p:nvSpPr>
          <p:cNvPr id="9"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a:solidFill>
                  <a:schemeClr val="accent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968433841"/>
      </p:ext>
    </p:extLst>
  </p:cSld>
  <p:clrMapOvr>
    <a:masterClrMapping/>
  </p:clrMapOvr>
  <p:transition>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0992544" y="6555788"/>
            <a:ext cx="613856" cy="233950"/>
          </a:xfrm>
          <a:prstGeom prst="rect">
            <a:avLst/>
          </a:prstGeom>
        </p:spPr>
        <p:txBody>
          <a:bodyPr/>
          <a:lstStyle>
            <a:lvl1pPr>
              <a:defRPr>
                <a:solidFill>
                  <a:schemeClr val="bg1"/>
                </a:solidFill>
              </a:defRPr>
            </a:lvl1pPr>
          </a:lstStyle>
          <a:p>
            <a:pPr fontAlgn="base">
              <a:spcBef>
                <a:spcPct val="0"/>
              </a:spcBef>
              <a:spcAft>
                <a:spcPct val="0"/>
              </a:spcAft>
            </a:pPr>
            <a:fld id="{8CAE96E1-FE19-476C-9CF0-3BB4903735D9}" type="slidenum">
              <a:rPr lang="en-GB" altLang="en-US" sz="2000" smtClean="0">
                <a:solidFill>
                  <a:srgbClr val="FFFFFF"/>
                </a:solidFill>
              </a:rPr>
              <a:pPr fontAlgn="base">
                <a:spcBef>
                  <a:spcPct val="0"/>
                </a:spcBef>
                <a:spcAft>
                  <a:spcPct val="0"/>
                </a:spcAft>
              </a:pPr>
              <a:t>‹#›</a:t>
            </a:fld>
            <a:endParaRPr lang="en-GB" altLang="en-US" sz="2000">
              <a:solidFill>
                <a:srgbClr val="FFFFFF"/>
              </a:solidFill>
            </a:endParaRPr>
          </a:p>
        </p:txBody>
      </p:sp>
      <p:sp>
        <p:nvSpPr>
          <p:cNvPr id="6" name="Picture Placeholder 12"/>
          <p:cNvSpPr>
            <a:spLocks noGrp="1"/>
          </p:cNvSpPr>
          <p:nvPr>
            <p:ph type="pic" sz="quarter" idx="11"/>
          </p:nvPr>
        </p:nvSpPr>
        <p:spPr>
          <a:xfrm>
            <a:off x="1" y="0"/>
            <a:ext cx="8127692"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tx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err="1">
              <a:solidFill>
                <a:srgbClr val="FFFFFF"/>
              </a:solidFill>
            </a:endParaRPr>
          </a:p>
        </p:txBody>
      </p:sp>
      <p:sp>
        <p:nvSpPr>
          <p:cNvPr id="8" name="Title 1"/>
          <p:cNvSpPr>
            <a:spLocks noGrp="1"/>
          </p:cNvSpPr>
          <p:nvPr>
            <p:ph type="title"/>
          </p:nvPr>
        </p:nvSpPr>
        <p:spPr>
          <a:xfrm>
            <a:off x="8400256" y="332656"/>
            <a:ext cx="3456384" cy="1730144"/>
          </a:xfrm>
        </p:spPr>
        <p:txBody>
          <a:bodyPr wrap="square"/>
          <a:lstStyle>
            <a:lvl1pPr>
              <a:lnSpc>
                <a:spcPct val="80000"/>
              </a:lnSpc>
              <a:defRPr sz="3200">
                <a:solidFill>
                  <a:schemeClr val="bg1"/>
                </a:solidFill>
              </a:defRPr>
            </a:lvl1pPr>
          </a:lstStyle>
          <a:p>
            <a:r>
              <a:rPr lang="en-US" dirty="0" smtClean="0"/>
              <a:t>Click to edit Master title style</a:t>
            </a:r>
            <a:endParaRPr lang="en-GB" dirty="0"/>
          </a:p>
        </p:txBody>
      </p:sp>
      <p:sp>
        <p:nvSpPr>
          <p:cNvPr id="9" name="Content Placeholder 2"/>
          <p:cNvSpPr>
            <a:spLocks noGrp="1"/>
          </p:cNvSpPr>
          <p:nvPr>
            <p:ph idx="1"/>
          </p:nvPr>
        </p:nvSpPr>
        <p:spPr>
          <a:xfrm>
            <a:off x="8400256" y="2214000"/>
            <a:ext cx="3456384"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108731739"/>
      </p:ext>
    </p:extLst>
  </p:cSld>
  <p:clrMapOvr>
    <a:masterClrMapping/>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0992544" y="6555788"/>
            <a:ext cx="613856" cy="233950"/>
          </a:xfrm>
          <a:prstGeom prst="rect">
            <a:avLst/>
          </a:prstGeom>
        </p:spPr>
        <p:txBody>
          <a:bodyPr/>
          <a:lstStyle>
            <a:lvl1pPr>
              <a:defRPr>
                <a:solidFill>
                  <a:schemeClr val="bg1"/>
                </a:solidFill>
              </a:defRPr>
            </a:lvl1pPr>
          </a:lstStyle>
          <a:p>
            <a:pPr fontAlgn="base">
              <a:spcBef>
                <a:spcPct val="0"/>
              </a:spcBef>
              <a:spcAft>
                <a:spcPct val="0"/>
              </a:spcAft>
            </a:pPr>
            <a:fld id="{8CAE96E1-FE19-476C-9CF0-3BB4903735D9}" type="slidenum">
              <a:rPr lang="en-GB" altLang="en-US" sz="2000" smtClean="0">
                <a:solidFill>
                  <a:srgbClr val="FFFFFF"/>
                </a:solidFill>
              </a:rPr>
              <a:pPr fontAlgn="base">
                <a:spcBef>
                  <a:spcPct val="0"/>
                </a:spcBef>
                <a:spcAft>
                  <a:spcPct val="0"/>
                </a:spcAft>
              </a:pPr>
              <a:t>‹#›</a:t>
            </a:fld>
            <a:endParaRPr lang="en-GB" altLang="en-US" sz="2000">
              <a:solidFill>
                <a:srgbClr val="FFFFFF"/>
              </a:solidFill>
            </a:endParaRPr>
          </a:p>
        </p:txBody>
      </p:sp>
      <p:sp>
        <p:nvSpPr>
          <p:cNvPr id="6" name="Picture Placeholder 12"/>
          <p:cNvSpPr>
            <a:spLocks noGrp="1"/>
          </p:cNvSpPr>
          <p:nvPr>
            <p:ph type="pic" sz="quarter" idx="11"/>
          </p:nvPr>
        </p:nvSpPr>
        <p:spPr>
          <a:xfrm>
            <a:off x="1" y="0"/>
            <a:ext cx="8127692"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err="1">
              <a:solidFill>
                <a:srgbClr val="FFFFFF"/>
              </a:solidFill>
            </a:endParaRPr>
          </a:p>
        </p:txBody>
      </p:sp>
      <p:sp>
        <p:nvSpPr>
          <p:cNvPr id="8" name="Title 1"/>
          <p:cNvSpPr>
            <a:spLocks noGrp="1"/>
          </p:cNvSpPr>
          <p:nvPr>
            <p:ph type="title"/>
          </p:nvPr>
        </p:nvSpPr>
        <p:spPr>
          <a:xfrm>
            <a:off x="8400256" y="332656"/>
            <a:ext cx="3456384" cy="1730144"/>
          </a:xfrm>
        </p:spPr>
        <p:txBody>
          <a:bodyPr wrap="square"/>
          <a:lstStyle>
            <a:lvl1pPr>
              <a:lnSpc>
                <a:spcPct val="80000"/>
              </a:lnSpc>
              <a:defRPr sz="3200">
                <a:solidFill>
                  <a:schemeClr val="accent1"/>
                </a:solidFill>
              </a:defRPr>
            </a:lvl1pPr>
          </a:lstStyle>
          <a:p>
            <a:r>
              <a:rPr lang="en-US" dirty="0" smtClean="0"/>
              <a:t>Click to edit Master title style</a:t>
            </a:r>
            <a:endParaRPr lang="en-GB" dirty="0"/>
          </a:p>
        </p:txBody>
      </p:sp>
      <p:sp>
        <p:nvSpPr>
          <p:cNvPr id="9" name="Content Placeholder 2"/>
          <p:cNvSpPr>
            <a:spLocks noGrp="1"/>
          </p:cNvSpPr>
          <p:nvPr>
            <p:ph idx="1"/>
          </p:nvPr>
        </p:nvSpPr>
        <p:spPr>
          <a:xfrm>
            <a:off x="8400256" y="2214000"/>
            <a:ext cx="3456384"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2989936395"/>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7" name="Rectangle 6"/>
          <p:cNvSpPr/>
          <p:nvPr userDrawn="1"/>
        </p:nvSpPr>
        <p:spPr bwMode="auto">
          <a:xfrm>
            <a:off x="0" y="1196752"/>
            <a:ext cx="12192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err="1">
              <a:solidFill>
                <a:srgbClr val="FFFFFF"/>
              </a:solidFill>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2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dirty="0" smtClean="0"/>
              <a:t>Click icon to add table</a:t>
            </a:r>
            <a:endParaRPr lang="en-GB" dirty="0"/>
          </a:p>
        </p:txBody>
      </p:sp>
    </p:spTree>
    <p:extLst>
      <p:ext uri="{BB962C8B-B14F-4D97-AF65-F5344CB8AC3E}">
        <p14:creationId xmlns:p14="http://schemas.microsoft.com/office/powerpoint/2010/main" val="172962325"/>
      </p:ext>
    </p:extLst>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7" name="Rectangle 6"/>
          <p:cNvSpPr/>
          <p:nvPr userDrawn="1"/>
        </p:nvSpPr>
        <p:spPr bwMode="auto">
          <a:xfrm>
            <a:off x="0" y="1196752"/>
            <a:ext cx="12192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err="1">
              <a:solidFill>
                <a:srgbClr val="FFFFFF"/>
              </a:solidFill>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200" baseline="0">
                <a:solidFill>
                  <a:schemeClr val="accent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smtClean="0"/>
              <a:t>Click icon to add table</a:t>
            </a:r>
            <a:endParaRPr lang="en-GB"/>
          </a:p>
        </p:txBody>
      </p:sp>
    </p:spTree>
    <p:extLst>
      <p:ext uri="{BB962C8B-B14F-4D97-AF65-F5344CB8AC3E}">
        <p14:creationId xmlns:p14="http://schemas.microsoft.com/office/powerpoint/2010/main" val="110571172"/>
      </p:ext>
    </p:extLst>
  </p:cSld>
  <p:clrMapOvr>
    <a:masterClrMapping/>
  </p:clrMapOvr>
  <p:transition>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0992544" y="6555788"/>
            <a:ext cx="613856" cy="233950"/>
          </a:xfrm>
          <a:prstGeom prst="rect">
            <a:avLst/>
          </a:prstGeom>
        </p:spPr>
        <p:txBody>
          <a:bodyPr/>
          <a:lstStyle>
            <a:lvl1pPr>
              <a:defRPr/>
            </a:lvl1pPr>
          </a:lstStyle>
          <a:p>
            <a:pPr fontAlgn="base">
              <a:spcBef>
                <a:spcPct val="0"/>
              </a:spcBef>
              <a:spcAft>
                <a:spcPct val="0"/>
              </a:spcAft>
            </a:pPr>
            <a:fld id="{8CAE96E1-FE19-476C-9CF0-3BB4903735D9}" type="slidenum">
              <a:rPr lang="en-GB" altLang="en-US" sz="2000">
                <a:solidFill>
                  <a:srgbClr val="000000"/>
                </a:solidFill>
              </a:rPr>
              <a:pPr fontAlgn="base">
                <a:spcBef>
                  <a:spcPct val="0"/>
                </a:spcBef>
                <a:spcAft>
                  <a:spcPct val="0"/>
                </a:spcAft>
              </a:pPr>
              <a:t>‹#›</a:t>
            </a:fld>
            <a:endParaRPr lang="en-GB" altLang="en-US" sz="2000">
              <a:solidFill>
                <a:srgbClr val="000000"/>
              </a:solidFill>
            </a:endParaRPr>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68075" y="3835816"/>
            <a:ext cx="3744416" cy="911366"/>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7976" y="3202231"/>
            <a:ext cx="4323557" cy="2178537"/>
          </a:xfrm>
          <a:prstGeom prst="rect">
            <a:avLst/>
          </a:prstGeom>
        </p:spPr>
      </p:pic>
      <p:sp>
        <p:nvSpPr>
          <p:cNvPr id="7" name="TextBox 6"/>
          <p:cNvSpPr txBox="1"/>
          <p:nvPr userDrawn="1"/>
        </p:nvSpPr>
        <p:spPr>
          <a:xfrm>
            <a:off x="1583499" y="1772817"/>
            <a:ext cx="9121013" cy="1015663"/>
          </a:xfrm>
          <a:prstGeom prst="rect">
            <a:avLst/>
          </a:prstGeom>
          <a:noFill/>
        </p:spPr>
        <p:txBody>
          <a:bodyPr wrap="square" rtlCol="0">
            <a:spAutoFit/>
          </a:bodyPr>
          <a:lstStyle/>
          <a:p>
            <a:pPr fontAlgn="base">
              <a:spcBef>
                <a:spcPct val="0"/>
              </a:spcBef>
              <a:spcAft>
                <a:spcPct val="0"/>
              </a:spcAft>
            </a:pPr>
            <a:r>
              <a:rPr lang="en-GB" sz="2000" dirty="0">
                <a:solidFill>
                  <a:srgbClr val="FFFFFF"/>
                </a:solidFill>
              </a:rPr>
              <a:t>The Institute for Environmental Analytics is a unique flagship centre, formed in January 2015 with £5.6m from the HEFCE Catalyst Fund and coordinated by the University of Reading. </a:t>
            </a:r>
          </a:p>
        </p:txBody>
      </p:sp>
      <p:cxnSp>
        <p:nvCxnSpPr>
          <p:cNvPr id="9" name="Straight Connector 8"/>
          <p:cNvCxnSpPr/>
          <p:nvPr userDrawn="1"/>
        </p:nvCxnSpPr>
        <p:spPr bwMode="auto">
          <a:xfrm>
            <a:off x="1679510" y="3202230"/>
            <a:ext cx="8832981" cy="0"/>
          </a:xfrm>
          <a:prstGeom prst="line">
            <a:avLst/>
          </a:prstGeom>
          <a:noFill/>
          <a:ln w="12700" cap="flat" cmpd="sng" algn="ctr">
            <a:solidFill>
              <a:schemeClr val="bg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1098337800"/>
      </p:ext>
    </p:extLst>
  </p:cSld>
  <p:clrMapOvr>
    <a:masterClrMapping/>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13" name="Title 12"/>
          <p:cNvSpPr>
            <a:spLocks noGrp="1"/>
          </p:cNvSpPr>
          <p:nvPr>
            <p:ph type="title"/>
          </p:nvPr>
        </p:nvSpPr>
        <p:spPr>
          <a:xfrm>
            <a:off x="2749035" y="-75756"/>
            <a:ext cx="8634136" cy="1828647"/>
          </a:xfrm>
        </p:spPr>
        <p:txBody>
          <a:bodyPr>
            <a:normAutofit/>
          </a:bodyPr>
          <a:lstStyle>
            <a:lvl1pPr algn="l">
              <a:lnSpc>
                <a:spcPts val="2701"/>
              </a:lnSpc>
              <a:defRPr sz="3301" b="1" i="0" spc="-75">
                <a:solidFill>
                  <a:srgbClr val="5D6F7B"/>
                </a:solidFill>
                <a:latin typeface="Helvetica Neue"/>
              </a:defRPr>
            </a:lvl1pPr>
          </a:lstStyle>
          <a:p>
            <a:r>
              <a:rPr lang="ga-IE" smtClean="0"/>
              <a:t>Click to edit Master title style</a:t>
            </a:r>
            <a:endParaRPr lang="en-US" dirty="0"/>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9436" y="486137"/>
            <a:ext cx="1981741" cy="718194"/>
          </a:xfrm>
          <a:prstGeom prst="rect">
            <a:avLst/>
          </a:prstGeom>
        </p:spPr>
      </p:pic>
      <p:cxnSp>
        <p:nvCxnSpPr>
          <p:cNvPr id="19" name="Straight Connector 18"/>
          <p:cNvCxnSpPr/>
          <p:nvPr userDrawn="1"/>
        </p:nvCxnSpPr>
        <p:spPr>
          <a:xfrm>
            <a:off x="2878054" y="1250068"/>
            <a:ext cx="8584511" cy="0"/>
          </a:xfrm>
          <a:prstGeom prst="line">
            <a:avLst/>
          </a:prstGeom>
          <a:ln>
            <a:solidFill>
              <a:srgbClr val="8DC63F"/>
            </a:solidFill>
          </a:ln>
          <a:effectLst/>
        </p:spPr>
        <p:style>
          <a:lnRef idx="2">
            <a:schemeClr val="accent1"/>
          </a:lnRef>
          <a:fillRef idx="0">
            <a:schemeClr val="accent1"/>
          </a:fillRef>
          <a:effectRef idx="1">
            <a:schemeClr val="accent1"/>
          </a:effectRef>
          <a:fontRef idx="minor">
            <a:schemeClr val="tx1"/>
          </a:fontRef>
        </p:style>
      </p:cxnSp>
      <p:sp>
        <p:nvSpPr>
          <p:cNvPr id="22" name="Picture Placeholder 21"/>
          <p:cNvSpPr>
            <a:spLocks noGrp="1"/>
          </p:cNvSpPr>
          <p:nvPr>
            <p:ph type="pic" sz="quarter" idx="10"/>
          </p:nvPr>
        </p:nvSpPr>
        <p:spPr>
          <a:xfrm>
            <a:off x="483520" y="1577975"/>
            <a:ext cx="11224961" cy="4761645"/>
          </a:xfrm>
          <a:prstGeom prst="rect">
            <a:avLst/>
          </a:prstGeom>
        </p:spPr>
        <p:txBody>
          <a:bodyPr/>
          <a:lstStyle/>
          <a:p>
            <a:r>
              <a:rPr lang="ga-IE" smtClean="0"/>
              <a:t>Drag picture to placeholder or click icon to add</a:t>
            </a:r>
            <a:endParaRPr lang="en-US"/>
          </a:p>
        </p:txBody>
      </p:sp>
    </p:spTree>
    <p:extLst>
      <p:ext uri="{BB962C8B-B14F-4D97-AF65-F5344CB8AC3E}">
        <p14:creationId xmlns:p14="http://schemas.microsoft.com/office/powerpoint/2010/main" val="35438859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
        <p:nvSpPr>
          <p:cNvPr id="3" name="Title 12"/>
          <p:cNvSpPr>
            <a:spLocks noGrp="1"/>
          </p:cNvSpPr>
          <p:nvPr>
            <p:ph type="title"/>
          </p:nvPr>
        </p:nvSpPr>
        <p:spPr>
          <a:xfrm>
            <a:off x="2749035" y="5118647"/>
            <a:ext cx="8634136" cy="1828647"/>
          </a:xfrm>
        </p:spPr>
        <p:txBody>
          <a:bodyPr>
            <a:normAutofit/>
          </a:bodyPr>
          <a:lstStyle>
            <a:lvl1pPr algn="l">
              <a:lnSpc>
                <a:spcPts val="2701"/>
              </a:lnSpc>
              <a:defRPr sz="3301" b="1" i="0" spc="-75">
                <a:solidFill>
                  <a:srgbClr val="5D6F7B"/>
                </a:solidFill>
                <a:latin typeface="Helvetica Neue"/>
              </a:defRPr>
            </a:lvl1pPr>
          </a:lstStyle>
          <a:p>
            <a:r>
              <a:rPr lang="ga-IE" smtClean="0"/>
              <a:t>Click to edit Master title style</a:t>
            </a:r>
            <a:endParaRPr lang="en-US" dirty="0"/>
          </a:p>
        </p:txBody>
      </p:sp>
      <p:cxnSp>
        <p:nvCxnSpPr>
          <p:cNvPr id="5" name="Straight Connector 4"/>
          <p:cNvCxnSpPr/>
          <p:nvPr userDrawn="1"/>
        </p:nvCxnSpPr>
        <p:spPr>
          <a:xfrm>
            <a:off x="2878054" y="6444469"/>
            <a:ext cx="8584511" cy="0"/>
          </a:xfrm>
          <a:prstGeom prst="line">
            <a:avLst/>
          </a:prstGeom>
          <a:ln>
            <a:solidFill>
              <a:srgbClr val="8DC63F"/>
            </a:solidFill>
          </a:ln>
          <a:effectLst/>
        </p:spPr>
        <p:style>
          <a:lnRef idx="2">
            <a:schemeClr val="accent1"/>
          </a:lnRef>
          <a:fillRef idx="0">
            <a:schemeClr val="accent1"/>
          </a:fillRef>
          <a:effectRef idx="1">
            <a:schemeClr val="accent1"/>
          </a:effectRef>
          <a:fontRef idx="minor">
            <a:schemeClr val="tx1"/>
          </a:fontRef>
        </p:style>
      </p:cxnSp>
      <p:sp>
        <p:nvSpPr>
          <p:cNvPr id="6" name="Picture Placeholder 21"/>
          <p:cNvSpPr>
            <a:spLocks noGrp="1"/>
          </p:cNvSpPr>
          <p:nvPr>
            <p:ph type="pic" sz="quarter" idx="10"/>
          </p:nvPr>
        </p:nvSpPr>
        <p:spPr>
          <a:xfrm>
            <a:off x="483520" y="2"/>
            <a:ext cx="11224961" cy="5426873"/>
          </a:xfrm>
          <a:prstGeom prst="rect">
            <a:avLst/>
          </a:prstGeom>
        </p:spPr>
        <p:txBody>
          <a:bodyPr/>
          <a:lstStyle/>
          <a:p>
            <a:r>
              <a:rPr lang="ga-IE" smtClean="0"/>
              <a:t>Drag picture to placeholder or click icon to add</a:t>
            </a:r>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9436" y="5666749"/>
            <a:ext cx="1981741" cy="718194"/>
          </a:xfrm>
          <a:prstGeom prst="rect">
            <a:avLst/>
          </a:prstGeom>
        </p:spPr>
      </p:pic>
    </p:spTree>
    <p:extLst>
      <p:ext uri="{BB962C8B-B14F-4D97-AF65-F5344CB8AC3E}">
        <p14:creationId xmlns:p14="http://schemas.microsoft.com/office/powerpoint/2010/main" val="20670715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777069"/>
            <a:ext cx="8534400" cy="1752600"/>
          </a:xfrm>
          <a:prstGeom prst="rect">
            <a:avLst/>
          </a:prstGeom>
        </p:spPr>
        <p:txBody>
          <a:bodyPr/>
          <a:lstStyle>
            <a:lvl1pPr marL="0" indent="0" algn="ctr">
              <a:buNone/>
              <a:defRPr>
                <a:solidFill>
                  <a:schemeClr val="tx1">
                    <a:tint val="75000"/>
                  </a:schemeClr>
                </a:solidFill>
                <a:latin typeface="Times New Roman"/>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ga-IE" smtClean="0"/>
              <a:t>Click to edit Master subtitle style</a:t>
            </a:r>
            <a:endParaRPr lang="en-US" dirty="0"/>
          </a:p>
        </p:txBody>
      </p:sp>
      <p:sp>
        <p:nvSpPr>
          <p:cNvPr id="7" name="Title 12"/>
          <p:cNvSpPr>
            <a:spLocks noGrp="1"/>
          </p:cNvSpPr>
          <p:nvPr>
            <p:ph type="title"/>
          </p:nvPr>
        </p:nvSpPr>
        <p:spPr>
          <a:xfrm>
            <a:off x="1778932" y="2206107"/>
            <a:ext cx="8634136" cy="1828647"/>
          </a:xfrm>
        </p:spPr>
        <p:txBody>
          <a:bodyPr>
            <a:normAutofit/>
          </a:bodyPr>
          <a:lstStyle>
            <a:lvl1pPr algn="ctr">
              <a:lnSpc>
                <a:spcPts val="2701"/>
              </a:lnSpc>
              <a:defRPr sz="3301" b="1" i="0" spc="-75">
                <a:solidFill>
                  <a:srgbClr val="5D6F7B"/>
                </a:solidFill>
                <a:latin typeface="Helvetica Neue"/>
              </a:defRPr>
            </a:lvl1pPr>
          </a:lstStyle>
          <a:p>
            <a:r>
              <a:rPr lang="ga-IE" smtClean="0"/>
              <a:t>Click to edit Master title style</a:t>
            </a:r>
            <a:endParaRPr lang="en-US" dirty="0"/>
          </a:p>
        </p:txBody>
      </p:sp>
      <p:cxnSp>
        <p:nvCxnSpPr>
          <p:cNvPr id="8" name="Straight Connector 7"/>
          <p:cNvCxnSpPr/>
          <p:nvPr userDrawn="1"/>
        </p:nvCxnSpPr>
        <p:spPr>
          <a:xfrm>
            <a:off x="2369428" y="3621226"/>
            <a:ext cx="7453144" cy="0"/>
          </a:xfrm>
          <a:prstGeom prst="line">
            <a:avLst/>
          </a:prstGeom>
          <a:ln>
            <a:solidFill>
              <a:srgbClr val="8DC63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69368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ction Header Green">
    <p:spTree>
      <p:nvGrpSpPr>
        <p:cNvPr id="1" name=""/>
        <p:cNvGrpSpPr/>
        <p:nvPr/>
      </p:nvGrpSpPr>
      <p:grpSpPr>
        <a:xfrm>
          <a:off x="0" y="0"/>
          <a:ext cx="0" cy="0"/>
          <a:chOff x="0" y="0"/>
          <a:chExt cx="0" cy="0"/>
        </a:xfrm>
      </p:grpSpPr>
      <p:sp>
        <p:nvSpPr>
          <p:cNvPr id="6" name="Rectangle 5"/>
          <p:cNvSpPr/>
          <p:nvPr userDrawn="1"/>
        </p:nvSpPr>
        <p:spPr>
          <a:xfrm>
            <a:off x="-287804" y="-39684"/>
            <a:ext cx="12593935" cy="6974574"/>
          </a:xfrm>
          <a:prstGeom prst="rect">
            <a:avLst/>
          </a:prstGeom>
          <a:solidFill>
            <a:srgbClr val="8CC5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91"/>
            <a:endParaRPr lang="en-US" sz="1350">
              <a:solidFill>
                <a:prstClr val="white"/>
              </a:solidFill>
            </a:endParaRPr>
          </a:p>
        </p:txBody>
      </p:sp>
      <p:sp>
        <p:nvSpPr>
          <p:cNvPr id="3" name="Subtitle 2"/>
          <p:cNvSpPr>
            <a:spLocks noGrp="1"/>
          </p:cNvSpPr>
          <p:nvPr>
            <p:ph type="subTitle" idx="1"/>
          </p:nvPr>
        </p:nvSpPr>
        <p:spPr>
          <a:xfrm>
            <a:off x="1828800" y="3777069"/>
            <a:ext cx="8534400" cy="1752600"/>
          </a:xfrm>
          <a:prstGeom prst="rect">
            <a:avLst/>
          </a:prstGeom>
        </p:spPr>
        <p:txBody>
          <a:bodyPr/>
          <a:lstStyle>
            <a:lvl1pPr marL="0" indent="0" algn="ctr">
              <a:buNone/>
              <a:defRPr>
                <a:solidFill>
                  <a:srgbClr val="FFFFFF"/>
                </a:solidFill>
                <a:latin typeface="Times New Roman"/>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ga-IE" dirty="0" smtClean="0"/>
              <a:t>Click to edit Master subtitle style</a:t>
            </a:r>
            <a:endParaRPr lang="en-US" dirty="0"/>
          </a:p>
        </p:txBody>
      </p:sp>
      <p:sp>
        <p:nvSpPr>
          <p:cNvPr id="4" name="Title 12"/>
          <p:cNvSpPr>
            <a:spLocks noGrp="1"/>
          </p:cNvSpPr>
          <p:nvPr>
            <p:ph type="title"/>
          </p:nvPr>
        </p:nvSpPr>
        <p:spPr>
          <a:xfrm>
            <a:off x="1778932" y="2206107"/>
            <a:ext cx="8634136" cy="1828647"/>
          </a:xfrm>
        </p:spPr>
        <p:txBody>
          <a:bodyPr>
            <a:normAutofit/>
          </a:bodyPr>
          <a:lstStyle>
            <a:lvl1pPr algn="ctr">
              <a:lnSpc>
                <a:spcPts val="2701"/>
              </a:lnSpc>
              <a:defRPr sz="3301" b="1" i="0" spc="-75">
                <a:solidFill>
                  <a:schemeClr val="bg1"/>
                </a:solidFill>
                <a:latin typeface="Helvetica Neue"/>
              </a:defRPr>
            </a:lvl1pPr>
          </a:lstStyle>
          <a:p>
            <a:r>
              <a:rPr lang="ga-IE" dirty="0" smtClean="0"/>
              <a:t>Click to edit Master title style</a:t>
            </a:r>
            <a:endParaRPr lang="en-US" dirty="0"/>
          </a:p>
        </p:txBody>
      </p:sp>
      <p:cxnSp>
        <p:nvCxnSpPr>
          <p:cNvPr id="5" name="Straight Connector 4"/>
          <p:cNvCxnSpPr/>
          <p:nvPr userDrawn="1"/>
        </p:nvCxnSpPr>
        <p:spPr>
          <a:xfrm>
            <a:off x="2369428" y="3621226"/>
            <a:ext cx="745314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59560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600203"/>
            <a:ext cx="10972800" cy="4525963"/>
          </a:xfrm>
          <a:prstGeom prst="rect">
            <a:avLst/>
          </a:prstGeom>
        </p:spPr>
        <p:txBody>
          <a:bodyPr/>
          <a:lstStyle>
            <a:lvl1pPr marL="0" indent="0">
              <a:buFontTx/>
              <a:buNone/>
              <a:defRPr b="0" i="0" baseline="0">
                <a:latin typeface="Helvetica Neue"/>
                <a:cs typeface="Helvetica Neue"/>
              </a:defRPr>
            </a:lvl1pPr>
            <a:lvl2pPr>
              <a:defRPr sz="2101">
                <a:latin typeface="Helvetica Neue"/>
              </a:defRPr>
            </a:lvl2pPr>
          </a:lstStyle>
          <a:p>
            <a:pPr lvl="0"/>
            <a:r>
              <a:rPr lang="ga-IE" dirty="0" smtClean="0"/>
              <a:t>Click to Edit. We suggest using no more than 3 short bullet points per slide to insure the best legibility for your presentation.</a:t>
            </a:r>
          </a:p>
        </p:txBody>
      </p:sp>
      <p:sp>
        <p:nvSpPr>
          <p:cNvPr id="7" name="Title 12"/>
          <p:cNvSpPr>
            <a:spLocks noGrp="1"/>
          </p:cNvSpPr>
          <p:nvPr>
            <p:ph type="title"/>
          </p:nvPr>
        </p:nvSpPr>
        <p:spPr>
          <a:xfrm>
            <a:off x="609600" y="535741"/>
            <a:ext cx="8634136" cy="1141376"/>
          </a:xfrm>
        </p:spPr>
        <p:txBody>
          <a:bodyPr>
            <a:normAutofit/>
          </a:bodyPr>
          <a:lstStyle>
            <a:lvl1pPr algn="l">
              <a:lnSpc>
                <a:spcPts val="2701"/>
              </a:lnSpc>
              <a:defRPr sz="3301" b="1" i="0" spc="-75">
                <a:solidFill>
                  <a:srgbClr val="5D6F7B"/>
                </a:solidFill>
                <a:latin typeface="Helvetica Neue"/>
              </a:defRPr>
            </a:lvl1pPr>
          </a:lstStyle>
          <a:p>
            <a:r>
              <a:rPr lang="ga-IE" smtClean="0"/>
              <a:t>Click to edit Master title style</a:t>
            </a:r>
            <a:endParaRPr lang="en-US" dirty="0"/>
          </a:p>
        </p:txBody>
      </p:sp>
    </p:spTree>
    <p:extLst>
      <p:ext uri="{BB962C8B-B14F-4D97-AF65-F5344CB8AC3E}">
        <p14:creationId xmlns:p14="http://schemas.microsoft.com/office/powerpoint/2010/main" val="2539101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1" y="0"/>
            <a:ext cx="8127692"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accent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err="1">
              <a:solidFill>
                <a:srgbClr val="FFFFFF"/>
              </a:solidFill>
            </a:endParaRPr>
          </a:p>
        </p:txBody>
      </p:sp>
      <p:sp>
        <p:nvSpPr>
          <p:cNvPr id="8" name="Title 1"/>
          <p:cNvSpPr>
            <a:spLocks noGrp="1"/>
          </p:cNvSpPr>
          <p:nvPr>
            <p:ph type="title"/>
          </p:nvPr>
        </p:nvSpPr>
        <p:spPr>
          <a:xfrm>
            <a:off x="8400256" y="332656"/>
            <a:ext cx="3456384" cy="1730144"/>
          </a:xfrm>
        </p:spPr>
        <p:txBody>
          <a:bodyPr wrap="square"/>
          <a:lstStyle>
            <a:lvl1pPr>
              <a:lnSpc>
                <a:spcPct val="80000"/>
              </a:lnSpc>
              <a:defRPr sz="3200">
                <a:solidFill>
                  <a:schemeClr val="bg1"/>
                </a:solidFill>
              </a:defRPr>
            </a:lvl1pPr>
          </a:lstStyle>
          <a:p>
            <a:r>
              <a:rPr lang="en-US" dirty="0" smtClean="0"/>
              <a:t>Click to edit Master title style</a:t>
            </a:r>
            <a:endParaRPr lang="en-GB" dirty="0"/>
          </a:p>
        </p:txBody>
      </p:sp>
      <p:sp>
        <p:nvSpPr>
          <p:cNvPr id="9" name="Content Placeholder 2"/>
          <p:cNvSpPr>
            <a:spLocks noGrp="1"/>
          </p:cNvSpPr>
          <p:nvPr>
            <p:ph idx="1"/>
          </p:nvPr>
        </p:nvSpPr>
        <p:spPr>
          <a:xfrm>
            <a:off x="8400256" y="2214000"/>
            <a:ext cx="3456384"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333567256"/>
      </p:ext>
    </p:extLst>
  </p:cSld>
  <p:clrMapOvr>
    <a:masterClrMapping/>
  </p:clrMapOvr>
  <p:transition>
    <p:fade/>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amp; Image Righ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609602" y="1600201"/>
            <a:ext cx="6922943" cy="4789024"/>
          </a:xfrm>
          <a:prstGeom prst="rect">
            <a:avLst/>
          </a:prstGeom>
        </p:spPr>
        <p:txBody>
          <a:bodyPr/>
          <a:lstStyle>
            <a:lvl1pPr marL="0" marR="0" indent="0" algn="l" defTabSz="342991" rtl="0" eaLnBrk="1" fontAlgn="auto" latinLnBrk="0" hangingPunct="1">
              <a:lnSpc>
                <a:spcPct val="100000"/>
              </a:lnSpc>
              <a:spcBef>
                <a:spcPct val="20000"/>
              </a:spcBef>
              <a:spcAft>
                <a:spcPts val="0"/>
              </a:spcAft>
              <a:buClrTx/>
              <a:buSzTx/>
              <a:buFont typeface="Arial"/>
              <a:buNone/>
              <a:tabLst/>
              <a:defRPr>
                <a:latin typeface="Helvetica Neue"/>
                <a:cs typeface="Helvetica Neue"/>
              </a:defRPr>
            </a:lvl1pPr>
            <a:lvl2pPr>
              <a:defRPr sz="2101">
                <a:latin typeface="Helvetica Neue"/>
              </a:defRPr>
            </a:lvl2pPr>
            <a:lvl3pPr>
              <a:defRPr/>
            </a:lvl3pPr>
            <a:lvl4pPr>
              <a:defRPr/>
            </a:lvl4pPr>
            <a:lvl5pPr>
              <a:defRPr/>
            </a:lvl5pPr>
          </a:lstStyle>
          <a:p>
            <a:pPr marL="257244" marR="0" lvl="0" indent="-257244" algn="l" defTabSz="342991" rtl="0" eaLnBrk="1" fontAlgn="auto" latinLnBrk="0" hangingPunct="1">
              <a:lnSpc>
                <a:spcPct val="100000"/>
              </a:lnSpc>
              <a:spcBef>
                <a:spcPct val="20000"/>
              </a:spcBef>
              <a:spcAft>
                <a:spcPts val="0"/>
              </a:spcAft>
              <a:buClrTx/>
              <a:buSzTx/>
              <a:buFont typeface="Arial"/>
              <a:buChar char="•"/>
              <a:tabLst/>
              <a:defRPr/>
            </a:pPr>
            <a:r>
              <a:rPr lang="ga-IE" dirty="0" smtClean="0"/>
              <a:t>Click to Edit. We suggest using no more than 3 short bullet points per slide to insure the best legibility for your presentation.</a:t>
            </a:r>
          </a:p>
          <a:p>
            <a:pPr lvl="1"/>
            <a:r>
              <a:rPr lang="ga-IE" dirty="0" smtClean="0"/>
              <a:t>Second level</a:t>
            </a:r>
          </a:p>
          <a:p>
            <a:pPr lvl="2"/>
            <a:r>
              <a:rPr lang="ga-IE" dirty="0" smtClean="0"/>
              <a:t>Third level</a:t>
            </a:r>
          </a:p>
          <a:p>
            <a:pPr lvl="3"/>
            <a:r>
              <a:rPr lang="ga-IE" dirty="0" smtClean="0"/>
              <a:t>Fourth level</a:t>
            </a:r>
          </a:p>
          <a:p>
            <a:pPr lvl="4"/>
            <a:r>
              <a:rPr lang="ga-IE" dirty="0" smtClean="0"/>
              <a:t>Fifth level</a:t>
            </a:r>
            <a:endParaRPr lang="en-US" dirty="0"/>
          </a:p>
        </p:txBody>
      </p:sp>
      <p:sp>
        <p:nvSpPr>
          <p:cNvPr id="8" name="Title 12"/>
          <p:cNvSpPr>
            <a:spLocks noGrp="1"/>
          </p:cNvSpPr>
          <p:nvPr>
            <p:ph type="title"/>
          </p:nvPr>
        </p:nvSpPr>
        <p:spPr>
          <a:xfrm>
            <a:off x="609600" y="535741"/>
            <a:ext cx="8634136" cy="1141376"/>
          </a:xfrm>
        </p:spPr>
        <p:txBody>
          <a:bodyPr>
            <a:normAutofit/>
          </a:bodyPr>
          <a:lstStyle>
            <a:lvl1pPr algn="l">
              <a:lnSpc>
                <a:spcPts val="2701"/>
              </a:lnSpc>
              <a:defRPr sz="3301" b="1" i="0" spc="-75">
                <a:solidFill>
                  <a:srgbClr val="5D6F7B"/>
                </a:solidFill>
                <a:latin typeface="Helvetica Neue"/>
              </a:defRPr>
            </a:lvl1pPr>
          </a:lstStyle>
          <a:p>
            <a:r>
              <a:rPr lang="ga-IE" smtClean="0"/>
              <a:t>Click to edit Master title style</a:t>
            </a:r>
            <a:endParaRPr lang="en-US" dirty="0"/>
          </a:p>
        </p:txBody>
      </p:sp>
      <p:sp>
        <p:nvSpPr>
          <p:cNvPr id="10" name="Picture Placeholder 9"/>
          <p:cNvSpPr>
            <a:spLocks noGrp="1"/>
          </p:cNvSpPr>
          <p:nvPr>
            <p:ph type="pic" sz="quarter" idx="10"/>
          </p:nvPr>
        </p:nvSpPr>
        <p:spPr>
          <a:xfrm>
            <a:off x="7750877" y="1600202"/>
            <a:ext cx="3801195" cy="4789025"/>
          </a:xfrm>
          <a:prstGeom prst="rect">
            <a:avLst/>
          </a:prstGeom>
        </p:spPr>
        <p:txBody>
          <a:bodyPr/>
          <a:lstStyle>
            <a:lvl1pPr>
              <a:defRPr>
                <a:latin typeface="Helvetica Neue"/>
                <a:cs typeface="Helvetica Neue"/>
              </a:defRPr>
            </a:lvl1pPr>
          </a:lstStyle>
          <a:p>
            <a:r>
              <a:rPr lang="ga-IE" smtClean="0"/>
              <a:t>Drag picture to placeholder or click icon to add</a:t>
            </a:r>
            <a:endParaRPr lang="en-US"/>
          </a:p>
        </p:txBody>
      </p:sp>
    </p:spTree>
    <p:extLst>
      <p:ext uri="{BB962C8B-B14F-4D97-AF65-F5344CB8AC3E}">
        <p14:creationId xmlns:p14="http://schemas.microsoft.com/office/powerpoint/2010/main" val="175931869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amp; Picture Left">
    <p:spTree>
      <p:nvGrpSpPr>
        <p:cNvPr id="1" name=""/>
        <p:cNvGrpSpPr/>
        <p:nvPr/>
      </p:nvGrpSpPr>
      <p:grpSpPr>
        <a:xfrm>
          <a:off x="0" y="0"/>
          <a:ext cx="0" cy="0"/>
          <a:chOff x="0" y="0"/>
          <a:chExt cx="0" cy="0"/>
        </a:xfrm>
      </p:grpSpPr>
      <p:sp>
        <p:nvSpPr>
          <p:cNvPr id="6" name="Content Placeholder 2"/>
          <p:cNvSpPr>
            <a:spLocks noGrp="1"/>
          </p:cNvSpPr>
          <p:nvPr>
            <p:ph idx="1" hasCustomPrompt="1"/>
          </p:nvPr>
        </p:nvSpPr>
        <p:spPr>
          <a:xfrm>
            <a:off x="4638867" y="1600201"/>
            <a:ext cx="6922943" cy="4789024"/>
          </a:xfrm>
          <a:prstGeom prst="rect">
            <a:avLst/>
          </a:prstGeom>
        </p:spPr>
        <p:txBody>
          <a:bodyPr/>
          <a:lstStyle>
            <a:lvl1pPr marL="0" marR="0" indent="0" algn="l" defTabSz="342991" rtl="0" eaLnBrk="1" fontAlgn="auto" latinLnBrk="0" hangingPunct="1">
              <a:lnSpc>
                <a:spcPct val="100000"/>
              </a:lnSpc>
              <a:spcBef>
                <a:spcPct val="20000"/>
              </a:spcBef>
              <a:spcAft>
                <a:spcPts val="0"/>
              </a:spcAft>
              <a:buClrTx/>
              <a:buSzTx/>
              <a:buFont typeface="Arial"/>
              <a:buNone/>
              <a:tabLst/>
              <a:defRPr baseline="0">
                <a:latin typeface="Helvetica Neue"/>
                <a:cs typeface="Helvetica Neue"/>
              </a:defRPr>
            </a:lvl1pPr>
            <a:lvl2pPr>
              <a:defRPr sz="2101">
                <a:latin typeface="Helvetica Neue"/>
              </a:defRPr>
            </a:lvl2pPr>
            <a:lvl3pPr>
              <a:defRPr/>
            </a:lvl3pPr>
            <a:lvl4pPr>
              <a:defRPr/>
            </a:lvl4pPr>
            <a:lvl5pPr>
              <a:defRPr/>
            </a:lvl5pPr>
          </a:lstStyle>
          <a:p>
            <a:pPr marL="257244" marR="0" lvl="0" indent="-257244" algn="l" defTabSz="342991" rtl="0" eaLnBrk="1" fontAlgn="auto" latinLnBrk="0" hangingPunct="1">
              <a:lnSpc>
                <a:spcPct val="100000"/>
              </a:lnSpc>
              <a:spcBef>
                <a:spcPct val="20000"/>
              </a:spcBef>
              <a:spcAft>
                <a:spcPts val="0"/>
              </a:spcAft>
              <a:buClrTx/>
              <a:buSzTx/>
              <a:buFont typeface="Arial"/>
              <a:buChar char="•"/>
              <a:tabLst/>
              <a:defRPr/>
            </a:pPr>
            <a:r>
              <a:rPr lang="ga-IE" dirty="0" smtClean="0"/>
              <a:t>Click to Edit. We suggest using no more than 3 short bullet points per slide to insure the best legibility for your presentation.</a:t>
            </a:r>
          </a:p>
          <a:p>
            <a:pPr lvl="1"/>
            <a:r>
              <a:rPr lang="ga-IE" dirty="0" smtClean="0"/>
              <a:t>Second level</a:t>
            </a:r>
          </a:p>
          <a:p>
            <a:pPr lvl="2"/>
            <a:r>
              <a:rPr lang="ga-IE" dirty="0" smtClean="0"/>
              <a:t>Third level</a:t>
            </a:r>
          </a:p>
          <a:p>
            <a:pPr lvl="3"/>
            <a:r>
              <a:rPr lang="ga-IE" dirty="0" smtClean="0"/>
              <a:t>Fourth level</a:t>
            </a:r>
          </a:p>
          <a:p>
            <a:pPr lvl="4"/>
            <a:r>
              <a:rPr lang="ga-IE" dirty="0" smtClean="0"/>
              <a:t>Fifth level</a:t>
            </a:r>
            <a:endParaRPr lang="en-US" dirty="0"/>
          </a:p>
        </p:txBody>
      </p:sp>
      <p:sp>
        <p:nvSpPr>
          <p:cNvPr id="7" name="Title 12"/>
          <p:cNvSpPr>
            <a:spLocks noGrp="1"/>
          </p:cNvSpPr>
          <p:nvPr>
            <p:ph type="title"/>
          </p:nvPr>
        </p:nvSpPr>
        <p:spPr>
          <a:xfrm>
            <a:off x="609600" y="535741"/>
            <a:ext cx="8634136" cy="1141376"/>
          </a:xfrm>
        </p:spPr>
        <p:txBody>
          <a:bodyPr>
            <a:normAutofit/>
          </a:bodyPr>
          <a:lstStyle>
            <a:lvl1pPr algn="l">
              <a:lnSpc>
                <a:spcPts val="2701"/>
              </a:lnSpc>
              <a:defRPr sz="3301" b="1" i="0" spc="-75">
                <a:solidFill>
                  <a:srgbClr val="5D6F7B"/>
                </a:solidFill>
                <a:latin typeface="Helvetica Neue"/>
              </a:defRPr>
            </a:lvl1pPr>
          </a:lstStyle>
          <a:p>
            <a:r>
              <a:rPr lang="ga-IE" smtClean="0"/>
              <a:t>Click to edit Master title style</a:t>
            </a:r>
            <a:endParaRPr lang="en-US" dirty="0"/>
          </a:p>
        </p:txBody>
      </p:sp>
      <p:sp>
        <p:nvSpPr>
          <p:cNvPr id="8" name="Picture Placeholder 9"/>
          <p:cNvSpPr>
            <a:spLocks noGrp="1"/>
          </p:cNvSpPr>
          <p:nvPr>
            <p:ph type="pic" sz="quarter" idx="10"/>
          </p:nvPr>
        </p:nvSpPr>
        <p:spPr>
          <a:xfrm>
            <a:off x="609600" y="1600202"/>
            <a:ext cx="3801195" cy="4789025"/>
          </a:xfrm>
          <a:prstGeom prst="rect">
            <a:avLst/>
          </a:prstGeom>
        </p:spPr>
        <p:txBody>
          <a:bodyPr/>
          <a:lstStyle>
            <a:lvl1pPr>
              <a:defRPr>
                <a:latin typeface="Helvetica Neue"/>
                <a:cs typeface="Helvetica Neue"/>
              </a:defRPr>
            </a:lvl1pPr>
          </a:lstStyle>
          <a:p>
            <a:r>
              <a:rPr lang="ga-IE" smtClean="0"/>
              <a:t>Drag picture to placeholder or click icon to add</a:t>
            </a:r>
            <a:endParaRPr lang="en-US"/>
          </a:p>
        </p:txBody>
      </p:sp>
    </p:spTree>
    <p:extLst>
      <p:ext uri="{BB962C8B-B14F-4D97-AF65-F5344CB8AC3E}">
        <p14:creationId xmlns:p14="http://schemas.microsoft.com/office/powerpoint/2010/main" val="3300984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Quote/Key Point Slide">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a:xfrm>
            <a:off x="2247853" y="2182657"/>
            <a:ext cx="7696295" cy="2712060"/>
          </a:xfrm>
          <a:prstGeom prst="rect">
            <a:avLst/>
          </a:prstGeom>
        </p:spPr>
        <p:txBody>
          <a:bodyPr/>
          <a:lstStyle>
            <a:lvl1pPr marL="0" indent="0" algn="ctr">
              <a:buNone/>
              <a:defRPr sz="2701" b="0" i="1" baseline="0">
                <a:solidFill>
                  <a:schemeClr val="tx1">
                    <a:tint val="75000"/>
                  </a:schemeClr>
                </a:solidFill>
                <a:latin typeface="Times New Roman"/>
                <a:cs typeface="Times New Roman"/>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ga-IE" dirty="0" smtClean="0"/>
              <a:t>“You can use this slide for a supporting quote, to give the definition of something or emphazise a key point in your presentation”</a:t>
            </a:r>
            <a:endParaRPr lang="en-US" dirty="0"/>
          </a:p>
        </p:txBody>
      </p:sp>
    </p:spTree>
    <p:extLst>
      <p:ext uri="{BB962C8B-B14F-4D97-AF65-F5344CB8AC3E}">
        <p14:creationId xmlns:p14="http://schemas.microsoft.com/office/powerpoint/2010/main" val="21582522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6858000"/>
          </a:xfrm>
          <a:prstGeom prst="rect">
            <a:avLst/>
          </a:prstGeom>
        </p:spPr>
        <p:txBody>
          <a:bodyPr/>
          <a:lstStyle/>
          <a:p>
            <a:r>
              <a:rPr lang="ga-IE" smtClean="0"/>
              <a:t>Drag picture to placeholder or click icon to add</a:t>
            </a:r>
            <a:endParaRPr lang="en-US"/>
          </a:p>
        </p:txBody>
      </p:sp>
    </p:spTree>
    <p:extLst>
      <p:ext uri="{BB962C8B-B14F-4D97-AF65-F5344CB8AC3E}">
        <p14:creationId xmlns:p14="http://schemas.microsoft.com/office/powerpoint/2010/main" val="8398309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wo Column Text Slid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1800" b="1">
                <a:solidFill>
                  <a:srgbClr val="5D6F7B"/>
                </a:solidFill>
                <a:latin typeface="Helvetica Neue"/>
              </a:defRPr>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ga-IE"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1800">
                <a:latin typeface="Helvetica Neue"/>
              </a:defRPr>
            </a:lvl1pPr>
            <a:lvl2pPr>
              <a:defRPr sz="1500">
                <a:latin typeface="Helvetica Neue"/>
              </a:defRPr>
            </a:lvl2pPr>
            <a:lvl3pPr>
              <a:defRPr sz="1350">
                <a:latin typeface="Helvetica Neue"/>
              </a:defRPr>
            </a:lvl3pPr>
            <a:lvl4pPr>
              <a:defRPr sz="1200">
                <a:latin typeface="Helvetica Neue"/>
              </a:defRPr>
            </a:lvl4pPr>
            <a:lvl5pPr>
              <a:defRPr sz="1200">
                <a:latin typeface="Helvetica Neue"/>
              </a:defRPr>
            </a:lvl5pPr>
            <a:lvl6pPr>
              <a:defRPr sz="1200"/>
            </a:lvl6pPr>
            <a:lvl7pPr>
              <a:defRPr sz="1200"/>
            </a:lvl7pPr>
            <a:lvl8pPr>
              <a:defRPr sz="1200"/>
            </a:lvl8pPr>
            <a:lvl9pPr>
              <a:defRPr sz="1200"/>
            </a:lvl9pPr>
          </a:lstStyle>
          <a:p>
            <a:pPr lvl="0"/>
            <a:r>
              <a:rPr lang="ga-IE" dirty="0" smtClean="0"/>
              <a:t>Click to edit Master text styles</a:t>
            </a:r>
          </a:p>
          <a:p>
            <a:pPr lvl="1"/>
            <a:r>
              <a:rPr lang="ga-IE" dirty="0" smtClean="0"/>
              <a:t>Second level</a:t>
            </a:r>
          </a:p>
          <a:p>
            <a:pPr lvl="2"/>
            <a:r>
              <a:rPr lang="ga-IE" dirty="0" smtClean="0"/>
              <a:t>Third level</a:t>
            </a:r>
          </a:p>
          <a:p>
            <a:pPr lvl="3"/>
            <a:r>
              <a:rPr lang="ga-IE" dirty="0" smtClean="0"/>
              <a:t>Fourth level</a:t>
            </a:r>
          </a:p>
          <a:p>
            <a:pPr lvl="4"/>
            <a:r>
              <a:rPr lang="ga-IE" dirty="0" smtClean="0"/>
              <a:t>Fifth level</a:t>
            </a:r>
            <a:endParaRPr lang="en-US" dirty="0"/>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1800" b="1">
                <a:solidFill>
                  <a:srgbClr val="5D6F7B"/>
                </a:solidFill>
                <a:latin typeface="Helvetica Neue"/>
              </a:defRPr>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ga-IE" smtClean="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1800">
                <a:latin typeface="Helvetica Neue"/>
              </a:defRPr>
            </a:lvl1pPr>
            <a:lvl2pPr>
              <a:defRPr sz="1500">
                <a:latin typeface="Helvetica Neue"/>
              </a:defRPr>
            </a:lvl2pPr>
            <a:lvl3pPr>
              <a:defRPr sz="1350">
                <a:latin typeface="Helvetica Neue"/>
              </a:defRPr>
            </a:lvl3pPr>
            <a:lvl4pPr>
              <a:defRPr sz="1200">
                <a:latin typeface="Helvetica Neue"/>
              </a:defRPr>
            </a:lvl4pPr>
            <a:lvl5pPr>
              <a:defRPr sz="1200">
                <a:latin typeface="Helvetica Neue"/>
              </a:defRPr>
            </a:lvl5pPr>
            <a:lvl6pPr>
              <a:defRPr sz="1200"/>
            </a:lvl6pPr>
            <a:lvl7pPr>
              <a:defRPr sz="1200"/>
            </a:lvl7pPr>
            <a:lvl8pPr>
              <a:defRPr sz="1200"/>
            </a:lvl8pPr>
            <a:lvl9pPr>
              <a:defRPr sz="12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dirty="0"/>
          </a:p>
        </p:txBody>
      </p:sp>
      <p:sp>
        <p:nvSpPr>
          <p:cNvPr id="7" name="Date Placeholder 6"/>
          <p:cNvSpPr>
            <a:spLocks noGrp="1"/>
          </p:cNvSpPr>
          <p:nvPr>
            <p:ph type="dt" sz="half" idx="10"/>
          </p:nvPr>
        </p:nvSpPr>
        <p:spPr>
          <a:xfrm>
            <a:off x="609600" y="6356353"/>
            <a:ext cx="2844800" cy="365125"/>
          </a:xfrm>
          <a:prstGeom prst="rect">
            <a:avLst/>
          </a:prstGeom>
        </p:spPr>
        <p:txBody>
          <a:bodyPr/>
          <a:lstStyle/>
          <a:p>
            <a:pPr defTabSz="342991"/>
            <a:fld id="{3EB83040-8CEC-F049-98A0-FA86C849364A}" type="datetimeFigureOut">
              <a:rPr lang="en-US" sz="1350" smtClean="0">
                <a:solidFill>
                  <a:prstClr val="black"/>
                </a:solidFill>
              </a:rPr>
              <a:pPr defTabSz="342991"/>
              <a:t>5/4/2017</a:t>
            </a:fld>
            <a:endParaRPr lang="en-US" sz="1350">
              <a:solidFill>
                <a:prstClr val="black"/>
              </a:solidFill>
            </a:endParaRPr>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pPr defTabSz="342991"/>
            <a:endParaRPr lang="en-US" sz="1350">
              <a:solidFill>
                <a:prstClr val="black"/>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defTabSz="342991"/>
            <a:fld id="{D3FEC1E8-5FF8-3B42-8D10-44F8BA4D7CB4}" type="slidenum">
              <a:rPr lang="en-US" sz="1350" smtClean="0">
                <a:solidFill>
                  <a:prstClr val="black"/>
                </a:solidFill>
              </a:rPr>
              <a:pPr defTabSz="342991"/>
              <a:t>‹#›</a:t>
            </a:fld>
            <a:endParaRPr lang="en-US" sz="1350">
              <a:solidFill>
                <a:prstClr val="black"/>
              </a:solidFill>
            </a:endParaRPr>
          </a:p>
        </p:txBody>
      </p:sp>
      <p:sp>
        <p:nvSpPr>
          <p:cNvPr id="10" name="Title 12"/>
          <p:cNvSpPr>
            <a:spLocks noGrp="1"/>
          </p:cNvSpPr>
          <p:nvPr>
            <p:ph type="title"/>
          </p:nvPr>
        </p:nvSpPr>
        <p:spPr>
          <a:xfrm>
            <a:off x="609600" y="535741"/>
            <a:ext cx="8634136" cy="1141376"/>
          </a:xfrm>
        </p:spPr>
        <p:txBody>
          <a:bodyPr>
            <a:normAutofit/>
          </a:bodyPr>
          <a:lstStyle>
            <a:lvl1pPr algn="l">
              <a:lnSpc>
                <a:spcPts val="2701"/>
              </a:lnSpc>
              <a:defRPr sz="3301" b="1" i="0" spc="-75">
                <a:solidFill>
                  <a:srgbClr val="5D6F7B"/>
                </a:solidFill>
                <a:latin typeface="Helvetica Neue"/>
              </a:defRPr>
            </a:lvl1pPr>
          </a:lstStyle>
          <a:p>
            <a:r>
              <a:rPr lang="ga-IE" smtClean="0"/>
              <a:t>Click to edit Master title style</a:t>
            </a:r>
            <a:endParaRPr lang="en-US" dirty="0"/>
          </a:p>
        </p:txBody>
      </p:sp>
    </p:spTree>
    <p:extLst>
      <p:ext uri="{BB962C8B-B14F-4D97-AF65-F5344CB8AC3E}">
        <p14:creationId xmlns:p14="http://schemas.microsoft.com/office/powerpoint/2010/main" val="329546057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24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ga-IE" smtClean="0"/>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050">
                <a:latin typeface="Helvetica Neue"/>
              </a:defRPr>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ga-IE" dirty="0" smtClean="0"/>
              <a:t>Click to edit Master text styles</a:t>
            </a:r>
          </a:p>
        </p:txBody>
      </p:sp>
      <p:sp>
        <p:nvSpPr>
          <p:cNvPr id="8" name="Text Placeholder 2"/>
          <p:cNvSpPr>
            <a:spLocks noGrp="1"/>
          </p:cNvSpPr>
          <p:nvPr>
            <p:ph type="body" idx="13"/>
          </p:nvPr>
        </p:nvSpPr>
        <p:spPr>
          <a:xfrm>
            <a:off x="2389717" y="4901052"/>
            <a:ext cx="7315200" cy="466286"/>
          </a:xfrm>
          <a:prstGeom prst="rect">
            <a:avLst/>
          </a:prstGeom>
        </p:spPr>
        <p:txBody>
          <a:bodyPr anchor="b"/>
          <a:lstStyle>
            <a:lvl1pPr marL="0" indent="0">
              <a:buNone/>
              <a:defRPr sz="1800" b="1">
                <a:solidFill>
                  <a:srgbClr val="5D6F7B"/>
                </a:solidFill>
                <a:latin typeface="Helvetica Neue"/>
              </a:defRPr>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ga-IE" smtClean="0"/>
              <a:t>Click to edit Master text styles</a:t>
            </a:r>
          </a:p>
        </p:txBody>
      </p:sp>
    </p:spTree>
    <p:extLst>
      <p:ext uri="{BB962C8B-B14F-4D97-AF65-F5344CB8AC3E}">
        <p14:creationId xmlns:p14="http://schemas.microsoft.com/office/powerpoint/2010/main" val="14334800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 name="Picture 2" descr="final-slid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6214"/>
          </a:xfrm>
          <a:prstGeom prst="rect">
            <a:avLst/>
          </a:prstGeom>
        </p:spPr>
      </p:pic>
    </p:spTree>
    <p:extLst>
      <p:ext uri="{BB962C8B-B14F-4D97-AF65-F5344CB8AC3E}">
        <p14:creationId xmlns:p14="http://schemas.microsoft.com/office/powerpoint/2010/main" val="29801700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solidFill>
                  <a:srgbClr val="50535A"/>
                </a:solidFill>
              </a:rPr>
              <a:pPr/>
              <a:t>‹#›</a:t>
            </a:fld>
            <a:endParaRPr lang="en-GB" altLang="en-US">
              <a:solidFill>
                <a:srgbClr val="50535A"/>
              </a:solidFill>
            </a:endParaRPr>
          </a:p>
        </p:txBody>
      </p:sp>
      <p:sp>
        <p:nvSpPr>
          <p:cNvPr id="6" name="Content Placeholder 2"/>
          <p:cNvSpPr>
            <a:spLocks noGrp="1"/>
          </p:cNvSpPr>
          <p:nvPr>
            <p:ph idx="11"/>
          </p:nvPr>
        </p:nvSpPr>
        <p:spPr>
          <a:xfrm>
            <a:off x="566400" y="2214000"/>
            <a:ext cx="5184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Content Placeholder 2"/>
          <p:cNvSpPr>
            <a:spLocks noGrp="1"/>
          </p:cNvSpPr>
          <p:nvPr>
            <p:ph idx="12"/>
          </p:nvPr>
        </p:nvSpPr>
        <p:spPr>
          <a:xfrm>
            <a:off x="6108436" y="2214000"/>
            <a:ext cx="5184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787479142"/>
      </p:ext>
    </p:extLst>
  </p:cSld>
  <p:clrMapOvr>
    <a:masterClrMapping/>
  </p:clrMapOvr>
  <p:transition>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solidFill>
                  <a:srgbClr val="50535A"/>
                </a:solidFill>
              </a:rPr>
              <a:pPr/>
              <a:t>‹#›</a:t>
            </a:fld>
            <a:endParaRPr lang="en-GB" altLang="en-US">
              <a:solidFill>
                <a:srgbClr val="50535A"/>
              </a:solidFill>
            </a:endParaRPr>
          </a:p>
        </p:txBody>
      </p:sp>
    </p:spTree>
    <p:extLst>
      <p:ext uri="{BB962C8B-B14F-4D97-AF65-F5344CB8AC3E}">
        <p14:creationId xmlns:p14="http://schemas.microsoft.com/office/powerpoint/2010/main" val="3196199004"/>
      </p:ext>
    </p:extLst>
  </p:cSld>
  <p:clrMapOvr>
    <a:masterClrMapping/>
  </p:clrMapOvr>
  <p:transition>
    <p:fad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3084" name="Rectangle 12"/>
          <p:cNvSpPr>
            <a:spLocks noGrp="1" noChangeArrowheads="1"/>
          </p:cNvSpPr>
          <p:nvPr>
            <p:ph type="subTitle" idx="1"/>
          </p:nvPr>
        </p:nvSpPr>
        <p:spPr>
          <a:xfrm>
            <a:off x="566400" y="4653136"/>
            <a:ext cx="10560051"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10704701"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userDrawn="1"/>
        </p:nvSpPr>
        <p:spPr bwMode="auto">
          <a:xfrm>
            <a:off x="2571333" y="6573838"/>
            <a:ext cx="90254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base">
              <a:spcBef>
                <a:spcPct val="0"/>
              </a:spcBef>
              <a:spcAft>
                <a:spcPct val="0"/>
              </a:spcAft>
            </a:pPr>
            <a:r>
              <a:rPr lang="en-GB" altLang="en-US" sz="1400" dirty="0">
                <a:solidFill>
                  <a:srgbClr val="FFFFFF"/>
                </a:solidFill>
                <a:latin typeface="Effra Light" pitchFamily="34" charset="0"/>
              </a:rPr>
              <a:t>LIMITLESS </a:t>
            </a:r>
            <a:r>
              <a:rPr lang="en-GB" altLang="en-US" sz="1400" dirty="0">
                <a:solidFill>
                  <a:srgbClr val="FFFFFF"/>
                </a:solidFill>
                <a:latin typeface="Effra Bold" panose="020B0803020203020204"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10033001" y="439662"/>
            <a:ext cx="1579033" cy="384326"/>
          </a:xfrm>
          <a:prstGeom prst="rect">
            <a:avLst/>
          </a:prstGeom>
          <a:noFill/>
          <a:ln>
            <a:noFill/>
          </a:ln>
        </p:spPr>
      </p:pic>
      <p:sp>
        <p:nvSpPr>
          <p:cNvPr id="14" name="Rectangle 11"/>
          <p:cNvSpPr>
            <a:spLocks noGrp="1" noChangeArrowheads="1"/>
          </p:cNvSpPr>
          <p:nvPr>
            <p:ph type="ctrTitle"/>
          </p:nvPr>
        </p:nvSpPr>
        <p:spPr>
          <a:xfrm>
            <a:off x="566400" y="1143000"/>
            <a:ext cx="1104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15" name="Text Placeholder 2"/>
          <p:cNvSpPr>
            <a:spLocks noGrp="1"/>
          </p:cNvSpPr>
          <p:nvPr>
            <p:ph type="body" sz="quarter" idx="13" hasCustomPrompt="1"/>
          </p:nvPr>
        </p:nvSpPr>
        <p:spPr>
          <a:xfrm>
            <a:off x="556683" y="0"/>
            <a:ext cx="3811125"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16" name="Footer Placeholder 2"/>
          <p:cNvSpPr>
            <a:spLocks noGrp="1"/>
          </p:cNvSpPr>
          <p:nvPr>
            <p:ph type="ftr" sz="quarter" idx="3"/>
          </p:nvPr>
        </p:nvSpPr>
        <p:spPr>
          <a:xfrm>
            <a:off x="4165600" y="6237312"/>
            <a:ext cx="3860800" cy="252000"/>
          </a:xfrm>
          <a:prstGeom prst="rect">
            <a:avLst/>
          </a:prstGeom>
        </p:spPr>
        <p:txBody>
          <a:bodyPr vert="horz" lIns="0" tIns="0" rIns="0" bIns="0" rtlCol="0" anchor="t" anchorCtr="0"/>
          <a:lstStyle>
            <a:lvl1pPr algn="ctr">
              <a:defRPr sz="1200">
                <a:solidFill>
                  <a:schemeClr val="bg2"/>
                </a:solidFill>
                <a:latin typeface="+mn-lt"/>
              </a:defRPr>
            </a:lvl1pPr>
          </a:lstStyle>
          <a:p>
            <a:pPr fontAlgn="base">
              <a:spcBef>
                <a:spcPct val="0"/>
              </a:spcBef>
              <a:spcAft>
                <a:spcPct val="0"/>
              </a:spcAft>
            </a:pPr>
            <a:r>
              <a:rPr lang="en-GB" smtClean="0">
                <a:solidFill>
                  <a:srgbClr val="E0E0E1"/>
                </a:solidFill>
              </a:rPr>
              <a:t>Copyright University of Reading</a:t>
            </a:r>
            <a:endParaRPr lang="en-GB" dirty="0">
              <a:solidFill>
                <a:srgbClr val="E0E0E1"/>
              </a:solidFill>
            </a:endParaRPr>
          </a:p>
        </p:txBody>
      </p:sp>
      <p:sp>
        <p:nvSpPr>
          <p:cNvPr id="17"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mn-lt"/>
              </a:defRPr>
            </a:lvl1pPr>
          </a:lstStyle>
          <a:p>
            <a:pPr fontAlgn="base">
              <a:spcBef>
                <a:spcPct val="0"/>
              </a:spcBef>
              <a:spcAft>
                <a:spcPct val="0"/>
              </a:spcAft>
            </a:pPr>
            <a:r>
              <a:rPr lang="en-GB" dirty="0" smtClean="0">
                <a:solidFill>
                  <a:srgbClr val="E0E0E1"/>
                </a:solidFill>
              </a:rPr>
              <a:t>Wednesday, 11 June 2014</a:t>
            </a:r>
            <a:endParaRPr lang="en-GB" dirty="0">
              <a:solidFill>
                <a:srgbClr val="E0E0E1"/>
              </a:solidFill>
            </a:endParaRPr>
          </a:p>
        </p:txBody>
      </p:sp>
      <p:sp>
        <p:nvSpPr>
          <p:cNvPr id="19" name="TextBox 18"/>
          <p:cNvSpPr txBox="1"/>
          <p:nvPr userDrawn="1"/>
        </p:nvSpPr>
        <p:spPr>
          <a:xfrm>
            <a:off x="566400" y="6646908"/>
            <a:ext cx="2688299" cy="123111"/>
          </a:xfrm>
          <a:prstGeom prst="rect">
            <a:avLst/>
          </a:prstGeom>
          <a:noFill/>
        </p:spPr>
        <p:txBody>
          <a:bodyPr wrap="square" lIns="0" tIns="0" rIns="0" bIns="0" rtlCol="0">
            <a:spAutoFit/>
          </a:bodyPr>
          <a:lstStyle/>
          <a:p>
            <a:pPr fontAlgn="base">
              <a:spcBef>
                <a:spcPct val="20000"/>
              </a:spcBef>
              <a:spcAft>
                <a:spcPct val="0"/>
              </a:spcAft>
              <a:buClr>
                <a:srgbClr val="D2002E"/>
              </a:buClr>
              <a:buFont typeface="Arial" charset="0"/>
              <a:buNone/>
              <a:defRPr/>
            </a:pPr>
            <a:r>
              <a:rPr lang="en-GB" sz="800" kern="0" dirty="0">
                <a:solidFill>
                  <a:srgbClr val="E0E0E1"/>
                </a:solidFill>
              </a:rPr>
              <a:t>Copyright University of Reading</a:t>
            </a:r>
            <a:endParaRPr lang="en-GB" sz="800" kern="0" dirty="0">
              <a:solidFill>
                <a:srgbClr val="E0E0E1"/>
              </a:solidFill>
            </a:endParaRPr>
          </a:p>
        </p:txBody>
      </p:sp>
      <p:sp>
        <p:nvSpPr>
          <p:cNvPr id="20" name="Picture Placeholder 7"/>
          <p:cNvSpPr>
            <a:spLocks noGrp="1"/>
          </p:cNvSpPr>
          <p:nvPr>
            <p:ph type="pic" sz="quarter" idx="16" hasCustomPrompt="1"/>
          </p:nvPr>
        </p:nvSpPr>
        <p:spPr>
          <a:xfrm>
            <a:off x="0" y="2286000"/>
            <a:ext cx="12192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Tree>
    <p:extLst>
      <p:ext uri="{BB962C8B-B14F-4D97-AF65-F5344CB8AC3E}">
        <p14:creationId xmlns:p14="http://schemas.microsoft.com/office/powerpoint/2010/main" val="3303474395"/>
      </p:ext>
    </p:extLst>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1" y="0"/>
            <a:ext cx="8127692"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tx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err="1">
              <a:solidFill>
                <a:srgbClr val="FFFFFF"/>
              </a:solidFill>
            </a:endParaRPr>
          </a:p>
        </p:txBody>
      </p:sp>
      <p:sp>
        <p:nvSpPr>
          <p:cNvPr id="8" name="Title 1"/>
          <p:cNvSpPr>
            <a:spLocks noGrp="1"/>
          </p:cNvSpPr>
          <p:nvPr>
            <p:ph type="title"/>
          </p:nvPr>
        </p:nvSpPr>
        <p:spPr>
          <a:xfrm>
            <a:off x="8400256" y="332656"/>
            <a:ext cx="3456384" cy="1730144"/>
          </a:xfrm>
        </p:spPr>
        <p:txBody>
          <a:bodyPr wrap="square"/>
          <a:lstStyle>
            <a:lvl1pPr>
              <a:lnSpc>
                <a:spcPct val="80000"/>
              </a:lnSpc>
              <a:defRPr sz="3200">
                <a:solidFill>
                  <a:schemeClr val="bg1"/>
                </a:solidFill>
              </a:defRPr>
            </a:lvl1pPr>
          </a:lstStyle>
          <a:p>
            <a:r>
              <a:rPr lang="en-US" dirty="0" smtClean="0"/>
              <a:t>Click to edit Master title style</a:t>
            </a:r>
            <a:endParaRPr lang="en-GB" dirty="0"/>
          </a:p>
        </p:txBody>
      </p:sp>
      <p:sp>
        <p:nvSpPr>
          <p:cNvPr id="9" name="Content Placeholder 2"/>
          <p:cNvSpPr>
            <a:spLocks noGrp="1"/>
          </p:cNvSpPr>
          <p:nvPr>
            <p:ph idx="1"/>
          </p:nvPr>
        </p:nvSpPr>
        <p:spPr>
          <a:xfrm>
            <a:off x="8400256" y="2214000"/>
            <a:ext cx="3456384"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635420737"/>
      </p:ext>
    </p:extLst>
  </p:cSld>
  <p:clrMapOvr>
    <a:masterClrMapping/>
  </p:clrMapOvr>
  <p:transition>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solidFill>
                  <a:srgbClr val="FFFFFF"/>
                </a:solidFill>
              </a:rPr>
              <a:pPr/>
              <a:t>‹#›</a:t>
            </a:fld>
            <a:endParaRPr lang="en-GB" altLang="en-US" dirty="0">
              <a:solidFill>
                <a:srgbClr val="FFFFFF"/>
              </a:solidFill>
            </a:endParaRPr>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10033001" y="438151"/>
            <a:ext cx="157903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2571333" y="6573838"/>
            <a:ext cx="90254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base">
              <a:spcBef>
                <a:spcPct val="0"/>
              </a:spcBef>
              <a:spcAft>
                <a:spcPct val="0"/>
              </a:spcAft>
            </a:pPr>
            <a:r>
              <a:rPr lang="en-GB" altLang="en-US" sz="1400" dirty="0">
                <a:solidFill>
                  <a:srgbClr val="FFFFFF"/>
                </a:solidFill>
                <a:latin typeface="Effra Light" pitchFamily="34" charset="0"/>
              </a:rPr>
              <a:t>LIMITLESS </a:t>
            </a:r>
            <a:r>
              <a:rPr lang="en-GB" altLang="en-US" sz="1400" dirty="0">
                <a:solidFill>
                  <a:srgbClr val="FFFFFF"/>
                </a:solidFill>
                <a:latin typeface="Effra Bold" panose="020B0803020203020204"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IMPACT</a:t>
            </a:r>
          </a:p>
        </p:txBody>
      </p:sp>
    </p:spTree>
    <p:extLst>
      <p:ext uri="{BB962C8B-B14F-4D97-AF65-F5344CB8AC3E}">
        <p14:creationId xmlns:p14="http://schemas.microsoft.com/office/powerpoint/2010/main" val="1578466220"/>
      </p:ext>
    </p:extLst>
  </p:cSld>
  <p:clrMapOvr>
    <a:masterClrMapping/>
  </p:clrMapOvr>
  <p:transition>
    <p:fade/>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10033001" y="438151"/>
            <a:ext cx="157903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solidFill>
                  <a:srgbClr val="FFFFFF"/>
                </a:solidFill>
              </a:rPr>
              <a:pPr/>
              <a:t>‹#›</a:t>
            </a:fld>
            <a:endParaRPr lang="en-GB" altLang="en-US" dirty="0">
              <a:solidFill>
                <a:srgbClr val="FFFFFF"/>
              </a:solidFill>
            </a:endParaRPr>
          </a:p>
        </p:txBody>
      </p:sp>
      <p:sp>
        <p:nvSpPr>
          <p:cNvPr id="8" name="TextBox 7"/>
          <p:cNvSpPr txBox="1">
            <a:spLocks noChangeArrowheads="1"/>
          </p:cNvSpPr>
          <p:nvPr userDrawn="1"/>
        </p:nvSpPr>
        <p:spPr bwMode="auto">
          <a:xfrm>
            <a:off x="2571333" y="6573838"/>
            <a:ext cx="90254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base">
              <a:spcBef>
                <a:spcPct val="0"/>
              </a:spcBef>
              <a:spcAft>
                <a:spcPct val="0"/>
              </a:spcAft>
            </a:pPr>
            <a:r>
              <a:rPr lang="en-GB" altLang="en-US" sz="1400" dirty="0">
                <a:solidFill>
                  <a:srgbClr val="FFFFFF"/>
                </a:solidFill>
                <a:latin typeface="Effra Light" pitchFamily="34" charset="0"/>
              </a:rPr>
              <a:t>LIMITLESS </a:t>
            </a:r>
            <a:r>
              <a:rPr lang="en-GB" altLang="en-US" sz="1400" dirty="0">
                <a:solidFill>
                  <a:srgbClr val="FFFFFF"/>
                </a:solidFill>
                <a:latin typeface="Effra Bold" panose="020B0803020203020204"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IMPACT</a:t>
            </a:r>
          </a:p>
        </p:txBody>
      </p:sp>
      <p:sp>
        <p:nvSpPr>
          <p:cNvPr id="9" name="Content Placeholder 2"/>
          <p:cNvSpPr>
            <a:spLocks noGrp="1"/>
          </p:cNvSpPr>
          <p:nvPr>
            <p:ph idx="11"/>
          </p:nvPr>
        </p:nvSpPr>
        <p:spPr>
          <a:xfrm>
            <a:off x="566400" y="2214000"/>
            <a:ext cx="5184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2"/>
          <p:cNvSpPr>
            <a:spLocks noGrp="1"/>
          </p:cNvSpPr>
          <p:nvPr>
            <p:ph idx="12"/>
          </p:nvPr>
        </p:nvSpPr>
        <p:spPr>
          <a:xfrm>
            <a:off x="6108436" y="2214000"/>
            <a:ext cx="5184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123166862"/>
      </p:ext>
    </p:extLst>
  </p:cSld>
  <p:clrMapOvr>
    <a:masterClrMapping/>
  </p:clrMapOvr>
  <p:transition>
    <p:fade/>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6" name="Content Placeholder 5"/>
          <p:cNvSpPr>
            <a:spLocks noGrp="1"/>
          </p:cNvSpPr>
          <p:nvPr>
            <p:ph sz="quarter" idx="11"/>
          </p:nvPr>
        </p:nvSpPr>
        <p:spPr>
          <a:xfrm>
            <a:off x="566400" y="476672"/>
            <a:ext cx="11040000" cy="5904656"/>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211444040"/>
      </p:ext>
    </p:extLst>
  </p:cSld>
  <p:clrMapOvr>
    <a:masterClrMapping/>
  </p:clrMapOvr>
  <p:transition>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4" name="Content Placeholder 5"/>
          <p:cNvSpPr>
            <a:spLocks noGrp="1"/>
          </p:cNvSpPr>
          <p:nvPr>
            <p:ph sz="quarter" idx="11"/>
          </p:nvPr>
        </p:nvSpPr>
        <p:spPr>
          <a:xfrm>
            <a:off x="566400" y="476672"/>
            <a:ext cx="1104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485058084"/>
      </p:ext>
    </p:extLst>
  </p:cSld>
  <p:clrMapOvr>
    <a:masterClrMapping/>
  </p:clrMapOvr>
  <p:transition>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5" name="TextBox 4"/>
          <p:cNvSpPr txBox="1">
            <a:spLocks noChangeArrowheads="1"/>
          </p:cNvSpPr>
          <p:nvPr userDrawn="1"/>
        </p:nvSpPr>
        <p:spPr bwMode="auto">
          <a:xfrm>
            <a:off x="-336714" y="3841457"/>
            <a:ext cx="13603817"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GB" altLang="en-US" sz="15000" dirty="0">
                <a:solidFill>
                  <a:srgbClr val="FFFFFF"/>
                </a:solidFill>
                <a:latin typeface="Effra Bold"/>
              </a:rPr>
              <a:t>LIMITLESS</a:t>
            </a:r>
          </a:p>
        </p:txBody>
      </p:sp>
      <p:sp>
        <p:nvSpPr>
          <p:cNvPr id="6" name="Picture Placeholder 12"/>
          <p:cNvSpPr>
            <a:spLocks noGrp="1"/>
          </p:cNvSpPr>
          <p:nvPr>
            <p:ph type="pic" sz="quarter" idx="11"/>
          </p:nvPr>
        </p:nvSpPr>
        <p:spPr>
          <a:xfrm>
            <a:off x="0" y="0"/>
            <a:ext cx="12192000" cy="4437112"/>
          </a:xfrm>
          <a:ln>
            <a:noFill/>
          </a:ln>
        </p:spPr>
        <p:txBody>
          <a:bodyPr/>
          <a:lstStyle/>
          <a:p>
            <a:r>
              <a:rPr lang="en-US" smtClean="0"/>
              <a:t>Click icon to add picture</a:t>
            </a:r>
            <a:endParaRPr lang="en-GB" dirty="0"/>
          </a:p>
        </p:txBody>
      </p:sp>
      <p:sp>
        <p:nvSpPr>
          <p:cNvPr id="8" name="Text Placeholder 10"/>
          <p:cNvSpPr>
            <a:spLocks noGrp="1"/>
          </p:cNvSpPr>
          <p:nvPr>
            <p:ph type="body" sz="quarter" idx="14" hasCustomPrompt="1"/>
          </p:nvPr>
        </p:nvSpPr>
        <p:spPr>
          <a:xfrm>
            <a:off x="335360" y="3794864"/>
            <a:ext cx="3072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smtClean="0"/>
              <a:t>Education is</a:t>
            </a:r>
            <a:endParaRPr lang="en-GB" dirty="0"/>
          </a:p>
        </p:txBody>
      </p:sp>
      <p:sp>
        <p:nvSpPr>
          <p:cNvPr id="11" name="Text Placeholder 10"/>
          <p:cNvSpPr>
            <a:spLocks noGrp="1"/>
          </p:cNvSpPr>
          <p:nvPr>
            <p:ph type="body" sz="quarter" idx="15" hasCustomPrompt="1"/>
          </p:nvPr>
        </p:nvSpPr>
        <p:spPr>
          <a:xfrm>
            <a:off x="335360" y="5857878"/>
            <a:ext cx="9313035"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2427954148"/>
      </p:ext>
    </p:extLst>
  </p:cSld>
  <p:clrMapOvr>
    <a:masterClrMapping/>
  </p:clrMapOvr>
  <p:transition>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5" name="TextBox 4"/>
          <p:cNvSpPr txBox="1">
            <a:spLocks noChangeArrowheads="1"/>
          </p:cNvSpPr>
          <p:nvPr userDrawn="1"/>
        </p:nvSpPr>
        <p:spPr bwMode="auto">
          <a:xfrm>
            <a:off x="-317499" y="3841457"/>
            <a:ext cx="13603817"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GB" altLang="en-US" sz="15000" dirty="0">
                <a:solidFill>
                  <a:srgbClr val="50535A"/>
                </a:solidFill>
                <a:latin typeface="Effra Bold"/>
              </a:rPr>
              <a:t>LIMITLESS</a:t>
            </a:r>
          </a:p>
        </p:txBody>
      </p:sp>
      <p:sp>
        <p:nvSpPr>
          <p:cNvPr id="6" name="Picture Placeholder 12"/>
          <p:cNvSpPr>
            <a:spLocks noGrp="1"/>
          </p:cNvSpPr>
          <p:nvPr>
            <p:ph type="pic" sz="quarter" idx="11"/>
          </p:nvPr>
        </p:nvSpPr>
        <p:spPr>
          <a:xfrm>
            <a:off x="0" y="0"/>
            <a:ext cx="12192000" cy="4437112"/>
          </a:xfrm>
          <a:ln>
            <a:noFill/>
          </a:ln>
        </p:spPr>
        <p:txBody>
          <a:bodyPr/>
          <a:lstStyle/>
          <a:p>
            <a:r>
              <a:rPr lang="en-US" smtClean="0"/>
              <a:t>Click icon to add picture</a:t>
            </a:r>
            <a:endParaRPr lang="en-GB" dirty="0"/>
          </a:p>
        </p:txBody>
      </p:sp>
      <p:sp>
        <p:nvSpPr>
          <p:cNvPr id="11" name="Text Placeholder 10"/>
          <p:cNvSpPr>
            <a:spLocks noGrp="1"/>
          </p:cNvSpPr>
          <p:nvPr>
            <p:ph type="body" sz="quarter" idx="14" hasCustomPrompt="1"/>
          </p:nvPr>
        </p:nvSpPr>
        <p:spPr>
          <a:xfrm>
            <a:off x="335360" y="3794864"/>
            <a:ext cx="3072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smtClean="0"/>
              <a:t>Education is</a:t>
            </a:r>
            <a:endParaRPr lang="en-GB" dirty="0"/>
          </a:p>
        </p:txBody>
      </p:sp>
      <p:sp>
        <p:nvSpPr>
          <p:cNvPr id="12" name="Text Placeholder 10"/>
          <p:cNvSpPr>
            <a:spLocks noGrp="1"/>
          </p:cNvSpPr>
          <p:nvPr>
            <p:ph type="body" sz="quarter" idx="15" hasCustomPrompt="1"/>
          </p:nvPr>
        </p:nvSpPr>
        <p:spPr>
          <a:xfrm>
            <a:off x="335360" y="5857878"/>
            <a:ext cx="9313035"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3995887451"/>
      </p:ext>
    </p:extLst>
  </p:cSld>
  <p:clrMapOvr>
    <a:masterClrMapping/>
  </p:clrMapOvr>
  <p:transition>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980381841"/>
      </p:ext>
    </p:extLst>
  </p:cSld>
  <p:clrMapOvr>
    <a:masterClrMapping/>
  </p:clrMapOvr>
  <p:transition>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2064422732"/>
      </p:ext>
    </p:extLst>
  </p:cSld>
  <p:clrMapOvr>
    <a:masterClrMapping/>
  </p:clrMapOvr>
  <p:transition>
    <p:fade/>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smtClean="0"/>
              <a:t>Click icon to add picture</a:t>
            </a:r>
            <a:endParaRPr lang="en-GB" dirty="0"/>
          </a:p>
        </p:txBody>
      </p:sp>
      <p:sp>
        <p:nvSpPr>
          <p:cNvPr id="9"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a:solidFill>
                  <a:schemeClr val="accent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2015364887"/>
      </p:ext>
    </p:extLst>
  </p:cSld>
  <p:clrMapOvr>
    <a:masterClrMapping/>
  </p:clrMapOvr>
  <p:transition>
    <p:fade/>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1" y="0"/>
            <a:ext cx="8127692"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accent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err="1">
              <a:solidFill>
                <a:srgbClr val="FFFFFF"/>
              </a:solidFill>
            </a:endParaRPr>
          </a:p>
        </p:txBody>
      </p:sp>
      <p:sp>
        <p:nvSpPr>
          <p:cNvPr id="8" name="Title 1"/>
          <p:cNvSpPr>
            <a:spLocks noGrp="1"/>
          </p:cNvSpPr>
          <p:nvPr>
            <p:ph type="title"/>
          </p:nvPr>
        </p:nvSpPr>
        <p:spPr>
          <a:xfrm>
            <a:off x="8400256" y="332656"/>
            <a:ext cx="3456384"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8400256" y="2214000"/>
            <a:ext cx="3456384"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934427204"/>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1" y="0"/>
            <a:ext cx="8127692"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err="1">
              <a:solidFill>
                <a:srgbClr val="FFFFFF"/>
              </a:solidFill>
            </a:endParaRPr>
          </a:p>
        </p:txBody>
      </p:sp>
      <p:sp>
        <p:nvSpPr>
          <p:cNvPr id="8" name="Title 1"/>
          <p:cNvSpPr>
            <a:spLocks noGrp="1"/>
          </p:cNvSpPr>
          <p:nvPr>
            <p:ph type="title"/>
          </p:nvPr>
        </p:nvSpPr>
        <p:spPr>
          <a:xfrm>
            <a:off x="8400256" y="332656"/>
            <a:ext cx="3456384" cy="1730144"/>
          </a:xfrm>
        </p:spPr>
        <p:txBody>
          <a:bodyPr wrap="square"/>
          <a:lstStyle>
            <a:lvl1pPr>
              <a:lnSpc>
                <a:spcPct val="80000"/>
              </a:lnSpc>
              <a:defRPr sz="3200">
                <a:solidFill>
                  <a:schemeClr val="accent1"/>
                </a:solidFill>
              </a:defRPr>
            </a:lvl1pPr>
          </a:lstStyle>
          <a:p>
            <a:r>
              <a:rPr lang="en-US" dirty="0" smtClean="0"/>
              <a:t>Click to edit Master title style</a:t>
            </a:r>
            <a:endParaRPr lang="en-GB" dirty="0"/>
          </a:p>
        </p:txBody>
      </p:sp>
      <p:sp>
        <p:nvSpPr>
          <p:cNvPr id="9" name="Content Placeholder 2"/>
          <p:cNvSpPr>
            <a:spLocks noGrp="1"/>
          </p:cNvSpPr>
          <p:nvPr>
            <p:ph idx="1"/>
          </p:nvPr>
        </p:nvSpPr>
        <p:spPr>
          <a:xfrm>
            <a:off x="8400256" y="2214000"/>
            <a:ext cx="3456384"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dirty="0" smtClean="0">
                <a:ln>
                  <a:noFill/>
                </a:ln>
                <a:solidFill>
                  <a:srgbClr val="000000"/>
                </a:solidFill>
                <a:effectLst/>
                <a:uLnTx/>
                <a:uFillTx/>
                <a:latin typeface="+mn-lt"/>
              </a:rPr>
              <a:t>Click to edit Master text styles</a:t>
            </a:r>
          </a:p>
          <a:p>
            <a:pPr marL="540000" marR="0" lvl="1"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pPr>
            <a:r>
              <a:rPr kumimoji="0" lang="en-US" sz="2000" b="0" i="0" u="none" strike="noStrike" kern="0" cap="none" spc="0" normalizeH="0" baseline="0" noProof="0" dirty="0" smtClean="0">
                <a:ln>
                  <a:noFill/>
                </a:ln>
                <a:solidFill>
                  <a:srgbClr val="000000"/>
                </a:solidFill>
                <a:effectLst/>
                <a:uLnTx/>
                <a:uFillTx/>
                <a:latin typeface="+mn-lt"/>
              </a:rPr>
              <a:t>Second level</a:t>
            </a:r>
          </a:p>
          <a:p>
            <a:pPr marL="900000" marR="0" lvl="2"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pPr>
            <a:r>
              <a:rPr kumimoji="0" lang="en-US" sz="2000" b="0" i="0" u="none" strike="noStrike" kern="0" cap="none" spc="0" normalizeH="0" baseline="0" noProof="0" dirty="0" smtClean="0">
                <a:ln>
                  <a:noFill/>
                </a:ln>
                <a:solidFill>
                  <a:srgbClr val="000000"/>
                </a:solidFill>
                <a:effectLst/>
                <a:uLnTx/>
                <a:uFillTx/>
                <a:latin typeface="+mn-lt"/>
              </a:rPr>
              <a:t>Third level</a:t>
            </a:r>
          </a:p>
          <a:p>
            <a:pPr marL="1260000" marR="0" lvl="3"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pPr>
            <a:r>
              <a:rPr kumimoji="0" lang="en-US" sz="2000" b="0" i="0" u="none" strike="noStrike" kern="0" cap="none" spc="0" normalizeH="0" baseline="0" noProof="0" dirty="0" smtClean="0">
                <a:ln>
                  <a:noFill/>
                </a:ln>
                <a:solidFill>
                  <a:srgbClr val="000000"/>
                </a:solidFill>
                <a:effectLst/>
                <a:uLnTx/>
                <a:uFillTx/>
                <a:latin typeface="+mn-lt"/>
              </a:rPr>
              <a:t>Fourth level</a:t>
            </a:r>
          </a:p>
          <a:p>
            <a:pPr marL="1620000" marR="0" lvl="4"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pPr>
            <a:r>
              <a:rPr kumimoji="0" lang="en-US" sz="2000" b="0" i="0" u="none" strike="noStrike" kern="0" cap="none" spc="0" normalizeH="0" baseline="0" noProof="0" dirty="0" smtClean="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528742413"/>
      </p:ext>
    </p:extLst>
  </p:cSld>
  <p:clrMapOvr>
    <a:masterClrMapping/>
  </p:clrMapOvr>
  <p:transition>
    <p:fade/>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1" y="0"/>
            <a:ext cx="8127692"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tx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err="1">
              <a:solidFill>
                <a:srgbClr val="FFFFFF"/>
              </a:solidFill>
            </a:endParaRPr>
          </a:p>
        </p:txBody>
      </p:sp>
      <p:sp>
        <p:nvSpPr>
          <p:cNvPr id="8" name="Title 1"/>
          <p:cNvSpPr>
            <a:spLocks noGrp="1"/>
          </p:cNvSpPr>
          <p:nvPr>
            <p:ph type="title"/>
          </p:nvPr>
        </p:nvSpPr>
        <p:spPr>
          <a:xfrm>
            <a:off x="8400256" y="332656"/>
            <a:ext cx="3456384"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8400256" y="2214000"/>
            <a:ext cx="3456384"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92162919"/>
      </p:ext>
    </p:extLst>
  </p:cSld>
  <p:clrMapOvr>
    <a:masterClrMapping/>
  </p:clrMapOvr>
  <p:transition>
    <p:fade/>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1" y="0"/>
            <a:ext cx="8127692"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err="1">
              <a:solidFill>
                <a:srgbClr val="FFFFFF"/>
              </a:solidFill>
            </a:endParaRPr>
          </a:p>
        </p:txBody>
      </p:sp>
      <p:sp>
        <p:nvSpPr>
          <p:cNvPr id="8" name="Title 1"/>
          <p:cNvSpPr>
            <a:spLocks noGrp="1"/>
          </p:cNvSpPr>
          <p:nvPr>
            <p:ph type="title"/>
          </p:nvPr>
        </p:nvSpPr>
        <p:spPr>
          <a:xfrm>
            <a:off x="8400256" y="332656"/>
            <a:ext cx="3456384" cy="1730144"/>
          </a:xfrm>
        </p:spPr>
        <p:txBody>
          <a:bodyPr wrap="square"/>
          <a:lstStyle>
            <a:lvl1pPr>
              <a:lnSpc>
                <a:spcPct val="80000"/>
              </a:lnSpc>
              <a:defRPr sz="3200">
                <a:solidFill>
                  <a:schemeClr val="accent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8400256" y="2214000"/>
            <a:ext cx="3456384"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817278845"/>
      </p:ext>
    </p:extLst>
  </p:cSld>
  <p:clrMapOvr>
    <a:masterClrMapping/>
  </p:clrMapOvr>
  <p:transition>
    <p:fade/>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7" name="Rectangle 6"/>
          <p:cNvSpPr/>
          <p:nvPr userDrawn="1"/>
        </p:nvSpPr>
        <p:spPr bwMode="auto">
          <a:xfrm>
            <a:off x="0" y="1196752"/>
            <a:ext cx="12192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err="1">
              <a:solidFill>
                <a:srgbClr val="FFFFFF"/>
              </a:solidFill>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smtClean="0"/>
              <a:t>Click icon to add table</a:t>
            </a:r>
            <a:endParaRPr lang="en-GB"/>
          </a:p>
        </p:txBody>
      </p:sp>
    </p:spTree>
    <p:extLst>
      <p:ext uri="{BB962C8B-B14F-4D97-AF65-F5344CB8AC3E}">
        <p14:creationId xmlns:p14="http://schemas.microsoft.com/office/powerpoint/2010/main" val="3682558072"/>
      </p:ext>
    </p:extLst>
  </p:cSld>
  <p:clrMapOvr>
    <a:masterClrMapping/>
  </p:clrMapOvr>
  <p:transition>
    <p:fade/>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7" name="Rectangle 6"/>
          <p:cNvSpPr/>
          <p:nvPr userDrawn="1"/>
        </p:nvSpPr>
        <p:spPr bwMode="auto">
          <a:xfrm>
            <a:off x="0" y="1196752"/>
            <a:ext cx="12192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err="1">
              <a:solidFill>
                <a:srgbClr val="FFFFFF"/>
              </a:solidFill>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smtClean="0"/>
              <a:t>Click icon to add table</a:t>
            </a:r>
            <a:endParaRPr lang="en-GB"/>
          </a:p>
        </p:txBody>
      </p:sp>
    </p:spTree>
    <p:extLst>
      <p:ext uri="{BB962C8B-B14F-4D97-AF65-F5344CB8AC3E}">
        <p14:creationId xmlns:p14="http://schemas.microsoft.com/office/powerpoint/2010/main" val="4082373410"/>
      </p:ext>
    </p:extLst>
  </p:cSld>
  <p:clrMapOvr>
    <a:masterClrMapping/>
  </p:clrMapOvr>
  <p:transition>
    <p:fade/>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7" name="Rectangle 6"/>
          <p:cNvSpPr/>
          <p:nvPr userDrawn="1"/>
        </p:nvSpPr>
        <p:spPr bwMode="auto">
          <a:xfrm>
            <a:off x="0" y="1196752"/>
            <a:ext cx="12192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err="1">
              <a:solidFill>
                <a:srgbClr val="FFFFFF"/>
              </a:solidFill>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baseline="0">
                <a:solidFill>
                  <a:schemeClr val="accent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smtClean="0"/>
              <a:t>Click icon to add table</a:t>
            </a:r>
            <a:endParaRPr lang="en-GB"/>
          </a:p>
        </p:txBody>
      </p:sp>
    </p:spTree>
    <p:extLst>
      <p:ext uri="{BB962C8B-B14F-4D97-AF65-F5344CB8AC3E}">
        <p14:creationId xmlns:p14="http://schemas.microsoft.com/office/powerpoint/2010/main" val="1216916333"/>
      </p:ext>
    </p:extLst>
  </p:cSld>
  <p:clrMapOvr>
    <a:masterClrMapping/>
  </p:clrMapOvr>
  <p:transition>
    <p:fade/>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solidFill>
                  <a:srgbClr val="50535A"/>
                </a:solidFill>
              </a:rPr>
              <a:pPr/>
              <a:t>‹#›</a:t>
            </a:fld>
            <a:endParaRPr lang="en-GB" altLang="en-US">
              <a:solidFill>
                <a:srgbClr val="50535A"/>
              </a:solidFill>
            </a:endParaRPr>
          </a:p>
        </p:txBody>
      </p:sp>
      <p:sp>
        <p:nvSpPr>
          <p:cNvPr id="6" name="Content Placeholder 2"/>
          <p:cNvSpPr>
            <a:spLocks noGrp="1"/>
          </p:cNvSpPr>
          <p:nvPr>
            <p:ph idx="11"/>
          </p:nvPr>
        </p:nvSpPr>
        <p:spPr>
          <a:xfrm>
            <a:off x="566400" y="2214000"/>
            <a:ext cx="5184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Content Placeholder 2"/>
          <p:cNvSpPr>
            <a:spLocks noGrp="1"/>
          </p:cNvSpPr>
          <p:nvPr>
            <p:ph idx="12"/>
          </p:nvPr>
        </p:nvSpPr>
        <p:spPr>
          <a:xfrm>
            <a:off x="6108436" y="2214000"/>
            <a:ext cx="5184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57707330"/>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solidFill>
                  <a:srgbClr val="50535A"/>
                </a:solidFill>
              </a:rPr>
              <a:pPr/>
              <a:t>‹#›</a:t>
            </a:fld>
            <a:endParaRPr lang="en-GB" altLang="en-US">
              <a:solidFill>
                <a:srgbClr val="50535A"/>
              </a:solidFill>
            </a:endParaRPr>
          </a:p>
        </p:txBody>
      </p:sp>
    </p:spTree>
    <p:extLst>
      <p:ext uri="{BB962C8B-B14F-4D97-AF65-F5344CB8AC3E}">
        <p14:creationId xmlns:p14="http://schemas.microsoft.com/office/powerpoint/2010/main" val="1771783399"/>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2000">
              <a:solidFill>
                <a:srgbClr val="FFFFFF"/>
              </a:solidFill>
              <a:latin typeface="Calibri Regular" charset="0"/>
            </a:endParaRPr>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2000">
              <a:solidFill>
                <a:srgbClr val="FFFFFF"/>
              </a:solidFill>
              <a:latin typeface="Calibri Regular" charset="0"/>
            </a:endParaRPr>
          </a:p>
        </p:txBody>
      </p:sp>
      <p:sp>
        <p:nvSpPr>
          <p:cNvPr id="3084" name="Rectangle 12"/>
          <p:cNvSpPr>
            <a:spLocks noGrp="1" noChangeArrowheads="1"/>
          </p:cNvSpPr>
          <p:nvPr>
            <p:ph type="subTitle" idx="1"/>
          </p:nvPr>
        </p:nvSpPr>
        <p:spPr>
          <a:xfrm>
            <a:off x="566400" y="4653136"/>
            <a:ext cx="10560051"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10704701"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b="0" i="0">
                <a:solidFill>
                  <a:schemeClr val="bg2"/>
                </a:solidFill>
                <a:latin typeface="Calibri Regular" charset="0"/>
              </a:defRPr>
            </a:lvl1pPr>
          </a:lstStyle>
          <a:p>
            <a:fld id="{44C01B32-D1A0-401C-8867-70456BBB1E87}" type="slidenum">
              <a:rPr lang="en-GB" altLang="en-US" smtClean="0">
                <a:solidFill>
                  <a:srgbClr val="E0E0E1"/>
                </a:solidFill>
              </a:rPr>
              <a:pPr/>
              <a:t>‹#›</a:t>
            </a:fld>
            <a:endParaRPr lang="en-GB" altLang="en-US">
              <a:solidFill>
                <a:srgbClr val="E0E0E1"/>
              </a:solidFill>
            </a:endParaRPr>
          </a:p>
        </p:txBody>
      </p:sp>
      <p:sp>
        <p:nvSpPr>
          <p:cNvPr id="28" name="TextBox 27"/>
          <p:cNvSpPr txBox="1">
            <a:spLocks noChangeArrowheads="1"/>
          </p:cNvSpPr>
          <p:nvPr userDrawn="1"/>
        </p:nvSpPr>
        <p:spPr bwMode="auto">
          <a:xfrm>
            <a:off x="2571333" y="6573838"/>
            <a:ext cx="90254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base">
              <a:spcBef>
                <a:spcPct val="0"/>
              </a:spcBef>
              <a:spcAft>
                <a:spcPct val="0"/>
              </a:spcAft>
            </a:pPr>
            <a:r>
              <a:rPr lang="en-GB" altLang="en-US" sz="1400">
                <a:solidFill>
                  <a:srgbClr val="FFFFFF"/>
                </a:solidFill>
                <a:latin typeface="Effra Light" pitchFamily="34" charset="0"/>
              </a:rPr>
              <a:t>LIMITLESS </a:t>
            </a:r>
            <a:r>
              <a:rPr lang="en-GB" altLang="en-US" sz="1400">
                <a:solidFill>
                  <a:srgbClr val="FFFFFF"/>
                </a:solidFill>
                <a:latin typeface="Effra Heavy" pitchFamily="34" charset="0"/>
              </a:rPr>
              <a:t>POTENTIAL</a:t>
            </a:r>
            <a:r>
              <a:rPr lang="en-GB" altLang="en-US" sz="1400">
                <a:solidFill>
                  <a:srgbClr val="FFFFFF"/>
                </a:solidFill>
                <a:latin typeface="Effra Light" pitchFamily="34" charset="0"/>
              </a:rPr>
              <a:t> | LIMITLESS </a:t>
            </a:r>
            <a:r>
              <a:rPr lang="en-GB" altLang="en-US" sz="1400">
                <a:solidFill>
                  <a:srgbClr val="FFFFFF"/>
                </a:solidFill>
                <a:latin typeface="Effra Heavy" pitchFamily="34" charset="0"/>
              </a:rPr>
              <a:t>OPPORTUNITIES</a:t>
            </a:r>
            <a:r>
              <a:rPr lang="en-GB" altLang="en-US" sz="1400">
                <a:solidFill>
                  <a:srgbClr val="FFFFFF"/>
                </a:solidFill>
                <a:latin typeface="Effra Light" pitchFamily="34" charset="0"/>
              </a:rPr>
              <a:t> | LIMITLESS </a:t>
            </a:r>
            <a:r>
              <a:rPr lang="en-GB" altLang="en-US" sz="1400">
                <a:solidFill>
                  <a:srgbClr val="FFFFFF"/>
                </a:solidFill>
                <a:latin typeface="Effra Heavy"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10033001" y="439662"/>
            <a:ext cx="1579033" cy="384326"/>
          </a:xfrm>
          <a:prstGeom prst="rect">
            <a:avLst/>
          </a:prstGeom>
          <a:noFill/>
          <a:ln>
            <a:noFill/>
          </a:ln>
        </p:spPr>
      </p:pic>
      <p:sp>
        <p:nvSpPr>
          <p:cNvPr id="14" name="Rectangle 11"/>
          <p:cNvSpPr>
            <a:spLocks noGrp="1" noChangeArrowheads="1"/>
          </p:cNvSpPr>
          <p:nvPr>
            <p:ph type="ctrTitle"/>
          </p:nvPr>
        </p:nvSpPr>
        <p:spPr>
          <a:xfrm>
            <a:off x="566400" y="1143000"/>
            <a:ext cx="1104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15" name="Text Placeholder 2"/>
          <p:cNvSpPr>
            <a:spLocks noGrp="1"/>
          </p:cNvSpPr>
          <p:nvPr>
            <p:ph type="body" sz="quarter" idx="13" hasCustomPrompt="1"/>
          </p:nvPr>
        </p:nvSpPr>
        <p:spPr>
          <a:xfrm>
            <a:off x="556683" y="0"/>
            <a:ext cx="3811125"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16" name="Footer Placeholder 2"/>
          <p:cNvSpPr>
            <a:spLocks noGrp="1"/>
          </p:cNvSpPr>
          <p:nvPr>
            <p:ph type="ftr" sz="quarter" idx="3"/>
          </p:nvPr>
        </p:nvSpPr>
        <p:spPr>
          <a:xfrm>
            <a:off x="4165600" y="6237312"/>
            <a:ext cx="3860800" cy="252000"/>
          </a:xfrm>
          <a:prstGeom prst="rect">
            <a:avLst/>
          </a:prstGeom>
        </p:spPr>
        <p:txBody>
          <a:bodyPr vert="horz" lIns="0" tIns="0" rIns="0" bIns="0" rtlCol="0" anchor="t" anchorCtr="0"/>
          <a:lstStyle>
            <a:lvl1pPr algn="ctr">
              <a:defRPr sz="1200" b="0" i="0">
                <a:solidFill>
                  <a:schemeClr val="bg2"/>
                </a:solidFill>
                <a:latin typeface="Calibri Regular" charset="0"/>
              </a:defRPr>
            </a:lvl1pPr>
          </a:lstStyle>
          <a:p>
            <a:pPr fontAlgn="base">
              <a:spcBef>
                <a:spcPct val="0"/>
              </a:spcBef>
              <a:spcAft>
                <a:spcPct val="0"/>
              </a:spcAft>
            </a:pPr>
            <a:r>
              <a:rPr lang="en-GB" smtClean="0">
                <a:solidFill>
                  <a:srgbClr val="E0E0E1"/>
                </a:solidFill>
              </a:rPr>
              <a:t>Copyright University of Reading</a:t>
            </a:r>
            <a:endParaRPr lang="en-GB">
              <a:solidFill>
                <a:srgbClr val="E0E0E1"/>
              </a:solidFill>
            </a:endParaRPr>
          </a:p>
        </p:txBody>
      </p:sp>
      <p:sp>
        <p:nvSpPr>
          <p:cNvPr id="17"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b="0" i="0">
                <a:solidFill>
                  <a:schemeClr val="bg2"/>
                </a:solidFill>
                <a:latin typeface="Calibri Regular" charset="0"/>
              </a:defRPr>
            </a:lvl1pPr>
          </a:lstStyle>
          <a:p>
            <a:pPr fontAlgn="base">
              <a:spcBef>
                <a:spcPct val="0"/>
              </a:spcBef>
              <a:spcAft>
                <a:spcPct val="0"/>
              </a:spcAft>
            </a:pPr>
            <a:r>
              <a:rPr lang="en-GB" smtClean="0">
                <a:solidFill>
                  <a:srgbClr val="E0E0E1"/>
                </a:solidFill>
              </a:rPr>
              <a:t>Wednesday, 11 June 2014</a:t>
            </a:r>
            <a:endParaRPr lang="en-GB">
              <a:solidFill>
                <a:srgbClr val="E0E0E1"/>
              </a:solidFill>
            </a:endParaRPr>
          </a:p>
        </p:txBody>
      </p:sp>
      <p:sp>
        <p:nvSpPr>
          <p:cNvPr id="19" name="TextBox 18"/>
          <p:cNvSpPr txBox="1"/>
          <p:nvPr userDrawn="1"/>
        </p:nvSpPr>
        <p:spPr>
          <a:xfrm>
            <a:off x="566400" y="6646908"/>
            <a:ext cx="2688299" cy="123111"/>
          </a:xfrm>
          <a:prstGeom prst="rect">
            <a:avLst/>
          </a:prstGeom>
          <a:noFill/>
        </p:spPr>
        <p:txBody>
          <a:bodyPr wrap="square" lIns="0" tIns="0" rIns="0" bIns="0" rtlCol="0">
            <a:spAutoFit/>
          </a:bodyPr>
          <a:lstStyle/>
          <a:p>
            <a:pPr fontAlgn="base">
              <a:spcBef>
                <a:spcPct val="20000"/>
              </a:spcBef>
              <a:spcAft>
                <a:spcPct val="0"/>
              </a:spcAft>
              <a:buClr>
                <a:srgbClr val="D2002E"/>
              </a:buClr>
              <a:buFont typeface="Arial" charset="0"/>
              <a:buNone/>
              <a:defRPr/>
            </a:pPr>
            <a:r>
              <a:rPr lang="en-GB" sz="800" kern="0">
                <a:solidFill>
                  <a:srgbClr val="E0E0E1"/>
                </a:solidFill>
                <a:latin typeface="Calibri Regular" charset="0"/>
              </a:rPr>
              <a:t>Copyright University of Reading</a:t>
            </a:r>
          </a:p>
        </p:txBody>
      </p:sp>
      <p:sp>
        <p:nvSpPr>
          <p:cNvPr id="20" name="Picture Placeholder 7"/>
          <p:cNvSpPr>
            <a:spLocks noGrp="1"/>
          </p:cNvSpPr>
          <p:nvPr>
            <p:ph type="pic" sz="quarter" idx="16" hasCustomPrompt="1"/>
          </p:nvPr>
        </p:nvSpPr>
        <p:spPr>
          <a:xfrm>
            <a:off x="0" y="2286000"/>
            <a:ext cx="12192000" cy="2286000"/>
          </a:xfrm>
        </p:spPr>
        <p:txBody>
          <a:bodyPr/>
          <a:lstStyle>
            <a:lvl1pPr marL="0" indent="0">
              <a:buNone/>
              <a:defRPr sz="1000">
                <a:solidFill>
                  <a:schemeClr val="bg1"/>
                </a:solidFill>
              </a:defRPr>
            </a:lvl1pPr>
          </a:lstStyle>
          <a:p>
            <a:r>
              <a:rPr lang="en-US" smtClean="0"/>
              <a:t>Click icon to add picture. Visit www.reading.ac.uk/imagebank for more.</a:t>
            </a:r>
          </a:p>
        </p:txBody>
      </p:sp>
    </p:spTree>
    <p:extLst>
      <p:ext uri="{BB962C8B-B14F-4D97-AF65-F5344CB8AC3E}">
        <p14:creationId xmlns:p14="http://schemas.microsoft.com/office/powerpoint/2010/main" val="719118856"/>
      </p:ext>
    </p:extLst>
  </p:cSld>
  <p:clrMapOvr>
    <a:masterClrMapping/>
  </p:clrMapOvr>
  <p:transition spd="med">
    <p:fade/>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2000">
              <a:solidFill>
                <a:srgbClr val="FFFFFF"/>
              </a:solidFill>
              <a:latin typeface="Calibri Regular" charset="0"/>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solidFill>
                  <a:srgbClr val="FFFFFF"/>
                </a:solidFill>
              </a:rPr>
              <a:pPr/>
              <a:t>‹#›</a:t>
            </a:fld>
            <a:endParaRPr lang="en-GB" altLang="en-US">
              <a:solidFill>
                <a:srgbClr val="FFFFFF"/>
              </a:solidFill>
            </a:endParaRPr>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10033001" y="438151"/>
            <a:ext cx="157903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2571333" y="6573838"/>
            <a:ext cx="90254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base">
              <a:spcBef>
                <a:spcPct val="0"/>
              </a:spcBef>
              <a:spcAft>
                <a:spcPct val="0"/>
              </a:spcAft>
            </a:pPr>
            <a:r>
              <a:rPr lang="en-GB" altLang="en-US" sz="1400">
                <a:solidFill>
                  <a:srgbClr val="FFFFFF"/>
                </a:solidFill>
                <a:latin typeface="Effra Light" pitchFamily="34" charset="0"/>
              </a:rPr>
              <a:t>LIMITLESS </a:t>
            </a:r>
            <a:r>
              <a:rPr lang="en-GB" altLang="en-US" sz="1400">
                <a:solidFill>
                  <a:srgbClr val="FFFFFF"/>
                </a:solidFill>
                <a:latin typeface="Effra Heavy" pitchFamily="34" charset="0"/>
              </a:rPr>
              <a:t>POTENTIAL</a:t>
            </a:r>
            <a:r>
              <a:rPr lang="en-GB" altLang="en-US" sz="1400">
                <a:solidFill>
                  <a:srgbClr val="FFFFFF"/>
                </a:solidFill>
                <a:latin typeface="Effra Light" pitchFamily="34" charset="0"/>
              </a:rPr>
              <a:t> | LIMITLESS </a:t>
            </a:r>
            <a:r>
              <a:rPr lang="en-GB" altLang="en-US" sz="1400">
                <a:solidFill>
                  <a:srgbClr val="FFFFFF"/>
                </a:solidFill>
                <a:latin typeface="Effra Heavy" pitchFamily="34" charset="0"/>
              </a:rPr>
              <a:t>OPPORTUNITIES</a:t>
            </a:r>
            <a:r>
              <a:rPr lang="en-GB" altLang="en-US" sz="1400">
                <a:solidFill>
                  <a:srgbClr val="FFFFFF"/>
                </a:solidFill>
                <a:latin typeface="Effra Light" pitchFamily="34" charset="0"/>
              </a:rPr>
              <a:t> | LIMITLESS </a:t>
            </a:r>
            <a:r>
              <a:rPr lang="en-GB" altLang="en-US" sz="1400">
                <a:solidFill>
                  <a:srgbClr val="FFFFFF"/>
                </a:solidFill>
                <a:latin typeface="Effra Heavy" pitchFamily="34" charset="0"/>
              </a:rPr>
              <a:t>IMPACT</a:t>
            </a:r>
          </a:p>
        </p:txBody>
      </p:sp>
    </p:spTree>
    <p:extLst>
      <p:ext uri="{BB962C8B-B14F-4D97-AF65-F5344CB8AC3E}">
        <p14:creationId xmlns:p14="http://schemas.microsoft.com/office/powerpoint/2010/main" val="224585980"/>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2000">
              <a:solidFill>
                <a:srgbClr val="FFFFFF"/>
              </a:solidFill>
              <a:latin typeface="Calibri Regular" charset="0"/>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10033001" y="438151"/>
            <a:ext cx="157903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solidFill>
                  <a:srgbClr val="FFFFFF"/>
                </a:solidFill>
              </a:rPr>
              <a:pPr/>
              <a:t>‹#›</a:t>
            </a:fld>
            <a:endParaRPr lang="en-GB" altLang="en-US">
              <a:solidFill>
                <a:srgbClr val="FFFFFF"/>
              </a:solidFill>
            </a:endParaRPr>
          </a:p>
        </p:txBody>
      </p:sp>
      <p:sp>
        <p:nvSpPr>
          <p:cNvPr id="8" name="TextBox 7"/>
          <p:cNvSpPr txBox="1">
            <a:spLocks noChangeArrowheads="1"/>
          </p:cNvSpPr>
          <p:nvPr userDrawn="1"/>
        </p:nvSpPr>
        <p:spPr bwMode="auto">
          <a:xfrm>
            <a:off x="2571333" y="6573838"/>
            <a:ext cx="90254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base">
              <a:spcBef>
                <a:spcPct val="0"/>
              </a:spcBef>
              <a:spcAft>
                <a:spcPct val="0"/>
              </a:spcAft>
            </a:pPr>
            <a:r>
              <a:rPr lang="en-GB" altLang="en-US" sz="1400">
                <a:solidFill>
                  <a:srgbClr val="FFFFFF"/>
                </a:solidFill>
                <a:latin typeface="Effra Light" pitchFamily="34" charset="0"/>
              </a:rPr>
              <a:t>LIMITLESS </a:t>
            </a:r>
            <a:r>
              <a:rPr lang="en-GB" altLang="en-US" sz="1400">
                <a:solidFill>
                  <a:srgbClr val="FFFFFF"/>
                </a:solidFill>
                <a:latin typeface="Effra Heavy" pitchFamily="34" charset="0"/>
              </a:rPr>
              <a:t>POTENTIAL</a:t>
            </a:r>
            <a:r>
              <a:rPr lang="en-GB" altLang="en-US" sz="1400">
                <a:solidFill>
                  <a:srgbClr val="FFFFFF"/>
                </a:solidFill>
                <a:latin typeface="Effra Light" pitchFamily="34" charset="0"/>
              </a:rPr>
              <a:t> | LIMITLESS </a:t>
            </a:r>
            <a:r>
              <a:rPr lang="en-GB" altLang="en-US" sz="1400">
                <a:solidFill>
                  <a:srgbClr val="FFFFFF"/>
                </a:solidFill>
                <a:latin typeface="Effra Heavy" pitchFamily="34" charset="0"/>
              </a:rPr>
              <a:t>OPPORTUNITIES</a:t>
            </a:r>
            <a:r>
              <a:rPr lang="en-GB" altLang="en-US" sz="1400">
                <a:solidFill>
                  <a:srgbClr val="FFFFFF"/>
                </a:solidFill>
                <a:latin typeface="Effra Light" pitchFamily="34" charset="0"/>
              </a:rPr>
              <a:t> | LIMITLESS </a:t>
            </a:r>
            <a:r>
              <a:rPr lang="en-GB" altLang="en-US" sz="1400">
                <a:solidFill>
                  <a:srgbClr val="FFFFFF"/>
                </a:solidFill>
                <a:latin typeface="Effra Heavy" pitchFamily="34" charset="0"/>
              </a:rPr>
              <a:t>IMPACT</a:t>
            </a:r>
          </a:p>
        </p:txBody>
      </p:sp>
      <p:sp>
        <p:nvSpPr>
          <p:cNvPr id="9" name="Content Placeholder 2"/>
          <p:cNvSpPr>
            <a:spLocks noGrp="1"/>
          </p:cNvSpPr>
          <p:nvPr>
            <p:ph idx="11"/>
          </p:nvPr>
        </p:nvSpPr>
        <p:spPr>
          <a:xfrm>
            <a:off x="566400" y="2214000"/>
            <a:ext cx="5184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2"/>
          <p:cNvSpPr>
            <a:spLocks noGrp="1"/>
          </p:cNvSpPr>
          <p:nvPr>
            <p:ph idx="12"/>
          </p:nvPr>
        </p:nvSpPr>
        <p:spPr>
          <a:xfrm>
            <a:off x="6108436" y="2214000"/>
            <a:ext cx="5184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23958937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7" name="Rectangle 6"/>
          <p:cNvSpPr/>
          <p:nvPr userDrawn="1"/>
        </p:nvSpPr>
        <p:spPr bwMode="auto">
          <a:xfrm>
            <a:off x="0" y="1196752"/>
            <a:ext cx="12192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err="1">
              <a:solidFill>
                <a:srgbClr val="FFFFFF"/>
              </a:solidFill>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endParaRPr lang="en-GB"/>
          </a:p>
        </p:txBody>
      </p:sp>
    </p:spTree>
    <p:extLst>
      <p:ext uri="{BB962C8B-B14F-4D97-AF65-F5344CB8AC3E}">
        <p14:creationId xmlns:p14="http://schemas.microsoft.com/office/powerpoint/2010/main" val="2843565798"/>
      </p:ext>
    </p:extLst>
  </p:cSld>
  <p:clrMapOvr>
    <a:masterClrMapping/>
  </p:clrMapOvr>
  <p:transition>
    <p:fade/>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2000">
              <a:solidFill>
                <a:srgbClr val="FFFFFF"/>
              </a:solidFill>
              <a:latin typeface="Calibri Regular" charset="0"/>
            </a:endParaRPr>
          </a:p>
        </p:txBody>
      </p:sp>
      <p:sp>
        <p:nvSpPr>
          <p:cNvPr id="6" name="Content Placeholder 5"/>
          <p:cNvSpPr>
            <a:spLocks noGrp="1"/>
          </p:cNvSpPr>
          <p:nvPr>
            <p:ph sz="quarter" idx="11"/>
          </p:nvPr>
        </p:nvSpPr>
        <p:spPr>
          <a:xfrm>
            <a:off x="566400" y="476672"/>
            <a:ext cx="11040000" cy="5904656"/>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252286554"/>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2000">
              <a:solidFill>
                <a:srgbClr val="FFFFFF"/>
              </a:solidFill>
              <a:latin typeface="Calibri Regular" charset="0"/>
            </a:endParaRPr>
          </a:p>
        </p:txBody>
      </p:sp>
      <p:sp>
        <p:nvSpPr>
          <p:cNvPr id="4" name="Content Placeholder 5"/>
          <p:cNvSpPr>
            <a:spLocks noGrp="1"/>
          </p:cNvSpPr>
          <p:nvPr>
            <p:ph sz="quarter" idx="11"/>
          </p:nvPr>
        </p:nvSpPr>
        <p:spPr>
          <a:xfrm>
            <a:off x="566400" y="476672"/>
            <a:ext cx="1104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005594380"/>
      </p:ext>
    </p:extLst>
  </p:cSld>
  <p:clrMapOvr>
    <a:masterClrMapping/>
  </p:clrMapOvr>
  <p:transition>
    <p:fade/>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2000">
              <a:solidFill>
                <a:srgbClr val="FFFFFF"/>
              </a:solidFill>
              <a:latin typeface="Calibri Regular" charset="0"/>
            </a:endParaRPr>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smtClean="0"/>
              <a:t>Click icon to add picture</a:t>
            </a:r>
            <a:endParaRPr lang="en-GB"/>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2540921839"/>
      </p:ext>
    </p:extLst>
  </p:cSld>
  <p:clrMapOvr>
    <a:masterClrMapping/>
  </p:clrMapOvr>
  <p:transition>
    <p:fade/>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2000">
              <a:solidFill>
                <a:srgbClr val="FFFFFF"/>
              </a:solidFill>
              <a:latin typeface="Calibri Regular" charset="0"/>
            </a:endParaRPr>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smtClean="0"/>
              <a:t>Click icon to add picture</a:t>
            </a:r>
            <a:endParaRPr lang="en-GB"/>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72668918"/>
      </p:ext>
    </p:extLst>
  </p:cSld>
  <p:clrMapOvr>
    <a:masterClrMapping/>
  </p:clrMapOvr>
  <p:transition>
    <p:fade/>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2000">
              <a:solidFill>
                <a:srgbClr val="FFFFFF"/>
              </a:solidFill>
              <a:latin typeface="Calibri Regular" charset="0"/>
            </a:endParaRPr>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smtClean="0"/>
              <a:t>Click icon to add picture</a:t>
            </a:r>
            <a:endParaRPr lang="en-GB"/>
          </a:p>
        </p:txBody>
      </p:sp>
      <p:sp>
        <p:nvSpPr>
          <p:cNvPr id="9"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a:solidFill>
                  <a:schemeClr val="accent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1598064542"/>
      </p:ext>
    </p:extLst>
  </p:cSld>
  <p:clrMapOvr>
    <a:masterClrMapping/>
  </p:clrMapOvr>
  <p:transition>
    <p:fade/>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1" y="0"/>
            <a:ext cx="8127692" cy="6877404"/>
          </a:xfrm>
          <a:solidFill>
            <a:schemeClr val="bg1"/>
          </a:solidFill>
          <a:ln>
            <a:noFill/>
          </a:ln>
        </p:spPr>
        <p:txBody>
          <a:bodyPr/>
          <a:lstStyle/>
          <a:p>
            <a:r>
              <a:rPr lang="en-US" smtClean="0"/>
              <a:t>Click icon to add picture</a:t>
            </a:r>
            <a:endParaRPr lang="en-GB"/>
          </a:p>
        </p:txBody>
      </p:sp>
      <p:sp>
        <p:nvSpPr>
          <p:cNvPr id="4" name="Rectangle 3"/>
          <p:cNvSpPr/>
          <p:nvPr userDrawn="1"/>
        </p:nvSpPr>
        <p:spPr bwMode="auto">
          <a:xfrm>
            <a:off x="8127692" y="0"/>
            <a:ext cx="4060800" cy="6877404"/>
          </a:xfrm>
          <a:prstGeom prst="rect">
            <a:avLst/>
          </a:prstGeom>
          <a:solidFill>
            <a:schemeClr val="accent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err="1">
              <a:solidFill>
                <a:srgbClr val="FFFFFF"/>
              </a:solidFill>
              <a:latin typeface="Calibri Regular" charset="0"/>
            </a:endParaRPr>
          </a:p>
        </p:txBody>
      </p:sp>
      <p:sp>
        <p:nvSpPr>
          <p:cNvPr id="8" name="Title 1"/>
          <p:cNvSpPr>
            <a:spLocks noGrp="1"/>
          </p:cNvSpPr>
          <p:nvPr>
            <p:ph type="title"/>
          </p:nvPr>
        </p:nvSpPr>
        <p:spPr>
          <a:xfrm>
            <a:off x="8400256" y="332656"/>
            <a:ext cx="3456384"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8400256" y="2214000"/>
            <a:ext cx="3456384"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814454225"/>
      </p:ext>
    </p:extLst>
  </p:cSld>
  <p:clrMapOvr>
    <a:masterClrMapping/>
  </p:clrMapOvr>
  <p:transition>
    <p:fade/>
  </p:transition>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1" y="0"/>
            <a:ext cx="8127692" cy="6877404"/>
          </a:xfrm>
          <a:solidFill>
            <a:schemeClr val="bg1"/>
          </a:solidFill>
          <a:ln>
            <a:noFill/>
          </a:ln>
        </p:spPr>
        <p:txBody>
          <a:bodyPr/>
          <a:lstStyle/>
          <a:p>
            <a:r>
              <a:rPr lang="en-US" smtClean="0"/>
              <a:t>Click icon to add picture</a:t>
            </a:r>
            <a:endParaRPr lang="en-GB"/>
          </a:p>
        </p:txBody>
      </p:sp>
      <p:sp>
        <p:nvSpPr>
          <p:cNvPr id="4" name="Rectangle 3"/>
          <p:cNvSpPr/>
          <p:nvPr userDrawn="1"/>
        </p:nvSpPr>
        <p:spPr bwMode="auto">
          <a:xfrm>
            <a:off x="8127692" y="0"/>
            <a:ext cx="4060800" cy="6877404"/>
          </a:xfrm>
          <a:prstGeom prst="rect">
            <a:avLst/>
          </a:prstGeom>
          <a:solidFill>
            <a:schemeClr val="tx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err="1">
              <a:solidFill>
                <a:srgbClr val="FFFFFF"/>
              </a:solidFill>
              <a:latin typeface="Calibri Regular" charset="0"/>
            </a:endParaRPr>
          </a:p>
        </p:txBody>
      </p:sp>
      <p:sp>
        <p:nvSpPr>
          <p:cNvPr id="8" name="Title 1"/>
          <p:cNvSpPr>
            <a:spLocks noGrp="1"/>
          </p:cNvSpPr>
          <p:nvPr>
            <p:ph type="title"/>
          </p:nvPr>
        </p:nvSpPr>
        <p:spPr>
          <a:xfrm>
            <a:off x="8400256" y="332656"/>
            <a:ext cx="3456384"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8400256" y="2214000"/>
            <a:ext cx="3456384"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1757960"/>
      </p:ext>
    </p:extLst>
  </p:cSld>
  <p:clrMapOvr>
    <a:masterClrMapping/>
  </p:clrMapOvr>
  <p:transition>
    <p:fade/>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1" y="0"/>
            <a:ext cx="8127692" cy="6877404"/>
          </a:xfrm>
          <a:solidFill>
            <a:schemeClr val="bg1"/>
          </a:solidFill>
          <a:ln>
            <a:noFill/>
          </a:ln>
        </p:spPr>
        <p:txBody>
          <a:bodyPr/>
          <a:lstStyle/>
          <a:p>
            <a:r>
              <a:rPr lang="en-US" smtClean="0"/>
              <a:t>Click icon to add picture</a:t>
            </a:r>
            <a:endParaRPr lang="en-GB"/>
          </a:p>
        </p:txBody>
      </p:sp>
      <p:sp>
        <p:nvSpPr>
          <p:cNvPr id="4" name="Rectangle 3"/>
          <p:cNvSpPr/>
          <p:nvPr userDrawn="1"/>
        </p:nvSpPr>
        <p:spPr bwMode="auto">
          <a:xfrm>
            <a:off x="8127692" y="0"/>
            <a:ext cx="4060800" cy="6877404"/>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err="1">
              <a:solidFill>
                <a:srgbClr val="FFFFFF"/>
              </a:solidFill>
              <a:latin typeface="Calibri Regular" charset="0"/>
            </a:endParaRPr>
          </a:p>
        </p:txBody>
      </p:sp>
      <p:sp>
        <p:nvSpPr>
          <p:cNvPr id="8" name="Title 1"/>
          <p:cNvSpPr>
            <a:spLocks noGrp="1"/>
          </p:cNvSpPr>
          <p:nvPr>
            <p:ph type="title"/>
          </p:nvPr>
        </p:nvSpPr>
        <p:spPr>
          <a:xfrm>
            <a:off x="8400256" y="332656"/>
            <a:ext cx="3456384" cy="1730144"/>
          </a:xfrm>
        </p:spPr>
        <p:txBody>
          <a:bodyPr wrap="square"/>
          <a:lstStyle>
            <a:lvl1pPr>
              <a:lnSpc>
                <a:spcPct val="80000"/>
              </a:lnSpc>
              <a:defRPr sz="3200">
                <a:solidFill>
                  <a:schemeClr val="accent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8400256" y="2214000"/>
            <a:ext cx="3456384"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b="0" i="0">
                <a:solidFill>
                  <a:schemeClr val="tx2"/>
                </a:solidFill>
                <a:latin typeface="Calibri Regular" charset="0"/>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b="0" i="0">
                <a:solidFill>
                  <a:schemeClr val="tx2"/>
                </a:solidFill>
                <a:latin typeface="Calibri Regular"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b="0" i="0">
                <a:solidFill>
                  <a:schemeClr val="tx2"/>
                </a:solidFill>
                <a:latin typeface="Calibri Regular"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b="0" i="0">
                <a:solidFill>
                  <a:schemeClr val="tx2"/>
                </a:solidFill>
                <a:latin typeface="Calibri Regular"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b="0" i="0">
                <a:solidFill>
                  <a:schemeClr val="tx2"/>
                </a:solidFill>
                <a:latin typeface="Calibri Regular" charset="0"/>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dirty="0" smtClean="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dirty="0" smtClean="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dirty="0" smtClean="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dirty="0" smtClean="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dirty="0" smtClean="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2984273256"/>
      </p:ext>
    </p:extLst>
  </p:cSld>
  <p:clrMapOvr>
    <a:masterClrMapping/>
  </p:clrMapOvr>
  <p:transition>
    <p:fade/>
  </p:transition>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2000">
              <a:solidFill>
                <a:srgbClr val="FFFFFF"/>
              </a:solidFill>
              <a:latin typeface="Calibri Regular" charset="0"/>
            </a:endParaRPr>
          </a:p>
        </p:txBody>
      </p:sp>
      <p:sp>
        <p:nvSpPr>
          <p:cNvPr id="7" name="Rectangle 6"/>
          <p:cNvSpPr/>
          <p:nvPr userDrawn="1"/>
        </p:nvSpPr>
        <p:spPr bwMode="auto">
          <a:xfrm>
            <a:off x="0" y="1196752"/>
            <a:ext cx="12192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err="1">
              <a:solidFill>
                <a:srgbClr val="FFFFFF"/>
              </a:solidFill>
              <a:latin typeface="Calibri Regular" charset="0"/>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smtClean="0"/>
              <a:t>Click icon to add table</a:t>
            </a:r>
            <a:endParaRPr lang="en-GB"/>
          </a:p>
        </p:txBody>
      </p:sp>
    </p:spTree>
    <p:extLst>
      <p:ext uri="{BB962C8B-B14F-4D97-AF65-F5344CB8AC3E}">
        <p14:creationId xmlns:p14="http://schemas.microsoft.com/office/powerpoint/2010/main" val="3775343867"/>
      </p:ext>
    </p:extLst>
  </p:cSld>
  <p:clrMapOvr>
    <a:masterClrMapping/>
  </p:clrMapOvr>
  <p:transition>
    <p:fade/>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2000">
              <a:solidFill>
                <a:srgbClr val="FFFFFF"/>
              </a:solidFill>
              <a:latin typeface="Calibri Regular" charset="0"/>
            </a:endParaRPr>
          </a:p>
        </p:txBody>
      </p:sp>
      <p:sp>
        <p:nvSpPr>
          <p:cNvPr id="7" name="Rectangle 6"/>
          <p:cNvSpPr/>
          <p:nvPr userDrawn="1"/>
        </p:nvSpPr>
        <p:spPr bwMode="auto">
          <a:xfrm>
            <a:off x="0" y="1196752"/>
            <a:ext cx="12192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err="1">
              <a:solidFill>
                <a:srgbClr val="FFFFFF"/>
              </a:solidFill>
              <a:latin typeface="Calibri Regular" charset="0"/>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smtClean="0"/>
              <a:t>Click icon to add table</a:t>
            </a:r>
            <a:endParaRPr lang="en-GB"/>
          </a:p>
        </p:txBody>
      </p:sp>
    </p:spTree>
    <p:extLst>
      <p:ext uri="{BB962C8B-B14F-4D97-AF65-F5344CB8AC3E}">
        <p14:creationId xmlns:p14="http://schemas.microsoft.com/office/powerpoint/2010/main" val="86781660"/>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7" name="Rectangle 6"/>
          <p:cNvSpPr/>
          <p:nvPr userDrawn="1"/>
        </p:nvSpPr>
        <p:spPr bwMode="auto">
          <a:xfrm>
            <a:off x="0" y="1196752"/>
            <a:ext cx="12192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err="1">
              <a:solidFill>
                <a:srgbClr val="FFFFFF"/>
              </a:solidFill>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endParaRPr lang="en-GB"/>
          </a:p>
        </p:txBody>
      </p:sp>
    </p:spTree>
    <p:extLst>
      <p:ext uri="{BB962C8B-B14F-4D97-AF65-F5344CB8AC3E}">
        <p14:creationId xmlns:p14="http://schemas.microsoft.com/office/powerpoint/2010/main" val="2751746087"/>
      </p:ext>
    </p:extLst>
  </p:cSld>
  <p:clrMapOvr>
    <a:masterClrMapping/>
  </p:clrMapOvr>
  <p:transition>
    <p:fade/>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2000">
              <a:solidFill>
                <a:srgbClr val="FFFFFF"/>
              </a:solidFill>
              <a:latin typeface="Calibri Regular" charset="0"/>
            </a:endParaRPr>
          </a:p>
        </p:txBody>
      </p:sp>
      <p:sp>
        <p:nvSpPr>
          <p:cNvPr id="7" name="Rectangle 6"/>
          <p:cNvSpPr/>
          <p:nvPr userDrawn="1"/>
        </p:nvSpPr>
        <p:spPr bwMode="auto">
          <a:xfrm>
            <a:off x="0" y="1196752"/>
            <a:ext cx="12192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err="1">
              <a:solidFill>
                <a:srgbClr val="FFFFFF"/>
              </a:solidFill>
              <a:latin typeface="Calibri Regular" charset="0"/>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baseline="0">
                <a:solidFill>
                  <a:schemeClr val="accent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smtClean="0"/>
              <a:t>Click icon to add table</a:t>
            </a:r>
            <a:endParaRPr lang="en-GB"/>
          </a:p>
        </p:txBody>
      </p:sp>
    </p:spTree>
    <p:extLst>
      <p:ext uri="{BB962C8B-B14F-4D97-AF65-F5344CB8AC3E}">
        <p14:creationId xmlns:p14="http://schemas.microsoft.com/office/powerpoint/2010/main" val="845198378"/>
      </p:ext>
    </p:extLst>
  </p:cSld>
  <p:clrMapOvr>
    <a:masterClrMapping/>
  </p:clrMapOvr>
  <p:transition>
    <p:fade/>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2000">
              <a:solidFill>
                <a:srgbClr val="FFFFFF"/>
              </a:solidFill>
              <a:latin typeface="Calibri Regular" charset="0"/>
            </a:endParaRPr>
          </a:p>
        </p:txBody>
      </p:sp>
      <p:sp>
        <p:nvSpPr>
          <p:cNvPr id="23" name="Rectangle 22"/>
          <p:cNvSpPr/>
          <p:nvPr/>
        </p:nvSpPr>
        <p:spPr bwMode="hidden">
          <a:xfrm>
            <a:off x="0" y="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base">
              <a:spcBef>
                <a:spcPct val="0"/>
              </a:spcBef>
              <a:spcAft>
                <a:spcPct val="0"/>
              </a:spcAft>
              <a:defRPr/>
            </a:pPr>
            <a:endParaRPr lang="en-GB" sz="2000">
              <a:solidFill>
                <a:srgbClr val="FFFFFF"/>
              </a:solidFill>
              <a:latin typeface="Calibri Regular" charset="0"/>
            </a:endParaRPr>
          </a:p>
        </p:txBody>
      </p:sp>
      <p:sp>
        <p:nvSpPr>
          <p:cNvPr id="3083" name="Rectangle 11"/>
          <p:cNvSpPr>
            <a:spLocks noGrp="1" noChangeArrowheads="1"/>
          </p:cNvSpPr>
          <p:nvPr>
            <p:ph type="ctrTitle"/>
          </p:nvPr>
        </p:nvSpPr>
        <p:spPr>
          <a:xfrm>
            <a:off x="566400" y="1143000"/>
            <a:ext cx="1104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3084" name="Rectangle 12"/>
          <p:cNvSpPr>
            <a:spLocks noGrp="1" noChangeArrowheads="1"/>
          </p:cNvSpPr>
          <p:nvPr>
            <p:ph type="subTitle" idx="1"/>
          </p:nvPr>
        </p:nvSpPr>
        <p:spPr>
          <a:xfrm>
            <a:off x="566400" y="4653136"/>
            <a:ext cx="11040000"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10704701" y="6453336"/>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b="0" i="0">
                <a:solidFill>
                  <a:schemeClr val="bg2"/>
                </a:solidFill>
                <a:latin typeface="Calibri Regular" charset="0"/>
              </a:defRPr>
            </a:lvl1pPr>
          </a:lstStyle>
          <a:p>
            <a:fld id="{44C01B32-D1A0-401C-8867-70456BBB1E87}" type="slidenum">
              <a:rPr lang="en-GB" altLang="en-US" smtClean="0">
                <a:solidFill>
                  <a:srgbClr val="E0E0E1"/>
                </a:solidFill>
              </a:rPr>
              <a:pPr/>
              <a:t>‹#›</a:t>
            </a:fld>
            <a:endParaRPr lang="en-GB" altLang="en-US">
              <a:solidFill>
                <a:srgbClr val="E0E0E1"/>
              </a:solidFill>
            </a:endParaRPr>
          </a:p>
        </p:txBody>
      </p:sp>
      <p:sp>
        <p:nvSpPr>
          <p:cNvPr id="29" name="Date Placeholder 1"/>
          <p:cNvSpPr>
            <a:spLocks noGrp="1"/>
          </p:cNvSpPr>
          <p:nvPr>
            <p:ph type="dt" sz="half" idx="2"/>
          </p:nvPr>
        </p:nvSpPr>
        <p:spPr>
          <a:xfrm>
            <a:off x="566400" y="6489368"/>
            <a:ext cx="2844800" cy="252000"/>
          </a:xfrm>
          <a:prstGeom prst="rect">
            <a:avLst/>
          </a:prstGeom>
        </p:spPr>
        <p:txBody>
          <a:bodyPr vert="horz" lIns="0" tIns="0" rIns="0" bIns="0" rtlCol="0" anchor="t" anchorCtr="0"/>
          <a:lstStyle>
            <a:lvl1pPr algn="l">
              <a:defRPr sz="1200" b="0" i="0">
                <a:solidFill>
                  <a:schemeClr val="bg2"/>
                </a:solidFill>
                <a:latin typeface="Calibri Regular" charset="0"/>
              </a:defRPr>
            </a:lvl1pPr>
          </a:lstStyle>
          <a:p>
            <a:pPr fontAlgn="base">
              <a:spcBef>
                <a:spcPct val="0"/>
              </a:spcBef>
              <a:spcAft>
                <a:spcPct val="0"/>
              </a:spcAft>
            </a:pPr>
            <a:r>
              <a:rPr lang="en-GB" smtClean="0">
                <a:solidFill>
                  <a:srgbClr val="E0E0E1"/>
                </a:solidFill>
              </a:rPr>
              <a:t>Wednesday, 11 June 2014</a:t>
            </a:r>
            <a:endParaRPr lang="en-GB">
              <a:solidFill>
                <a:srgbClr val="E0E0E1"/>
              </a:solidFill>
            </a:endParaRPr>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10033001" y="439662"/>
            <a:ext cx="1579033" cy="384326"/>
          </a:xfrm>
          <a:prstGeom prst="rect">
            <a:avLst/>
          </a:prstGeom>
          <a:noFill/>
          <a:ln>
            <a:noFill/>
          </a:ln>
        </p:spPr>
      </p:pic>
      <p:pic>
        <p:nvPicPr>
          <p:cNvPr id="15" name="Picture 4"/>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hasCustomPrompt="1"/>
          </p:nvPr>
        </p:nvSpPr>
        <p:spPr>
          <a:xfrm>
            <a:off x="556683" y="0"/>
            <a:ext cx="3811125"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8" name="Picture Placeholder 7"/>
          <p:cNvSpPr>
            <a:spLocks noGrp="1"/>
          </p:cNvSpPr>
          <p:nvPr>
            <p:ph type="pic" sz="quarter" idx="16" hasCustomPrompt="1"/>
          </p:nvPr>
        </p:nvSpPr>
        <p:spPr>
          <a:xfrm>
            <a:off x="0" y="2286000"/>
            <a:ext cx="12192000" cy="2286000"/>
          </a:xfrm>
        </p:spPr>
        <p:txBody>
          <a:bodyPr/>
          <a:lstStyle>
            <a:lvl1pPr marL="0" indent="0">
              <a:buNone/>
              <a:defRPr sz="1000">
                <a:solidFill>
                  <a:schemeClr val="bg1"/>
                </a:solidFill>
              </a:defRPr>
            </a:lvl1pPr>
          </a:lstStyle>
          <a:p>
            <a:r>
              <a:rPr lang="en-US" smtClean="0"/>
              <a:t>Click icon to add picture. Visit www.reading.ac.uk/imagebank for more.</a:t>
            </a:r>
          </a:p>
        </p:txBody>
      </p:sp>
    </p:spTree>
    <p:extLst>
      <p:ext uri="{BB962C8B-B14F-4D97-AF65-F5344CB8AC3E}">
        <p14:creationId xmlns:p14="http://schemas.microsoft.com/office/powerpoint/2010/main" val="1014768037"/>
      </p:ext>
    </p:extLst>
  </p:cSld>
  <p:clrMapOvr>
    <a:masterClrMapping/>
  </p:clrMapOvr>
  <p:transition spd="med">
    <p:fade/>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3"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1"/>
            <a:ext cx="10993549" cy="1475013"/>
          </a:xfrm>
          <a:effectLst/>
        </p:spPr>
        <p:txBody>
          <a:bodyPr anchor="b">
            <a:normAutofit/>
          </a:bodyPr>
          <a:lstStyle>
            <a:lvl1pPr>
              <a:defRPr sz="27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3" y="2495447"/>
            <a:ext cx="10993547" cy="590321"/>
          </a:xfrm>
        </p:spPr>
        <p:txBody>
          <a:bodyPr anchor="t">
            <a:normAutofit/>
          </a:bodyPr>
          <a:lstStyle>
            <a:lvl1pPr marL="0" indent="0" algn="l">
              <a:buNone/>
              <a:defRPr sz="1200" cap="all">
                <a:solidFill>
                  <a:schemeClr val="accent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605951" y="5956139"/>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5E1930">
                    <a:lumMod val="75000"/>
                    <a:lumOff val="25000"/>
                  </a:srgbClr>
                </a:solidFill>
              </a:rPr>
              <a:pPr/>
              <a:t>5/4/2017</a:t>
            </a:fld>
            <a:endParaRPr lang="en-US" dirty="0">
              <a:solidFill>
                <a:srgbClr val="5E1930">
                  <a:lumMod val="75000"/>
                  <a:lumOff val="25000"/>
                </a:srgbClr>
              </a:solidFill>
            </a:endParaRPr>
          </a:p>
        </p:txBody>
      </p:sp>
      <p:sp>
        <p:nvSpPr>
          <p:cNvPr id="5" name="Footer Placeholder 4"/>
          <p:cNvSpPr>
            <a:spLocks noGrp="1"/>
          </p:cNvSpPr>
          <p:nvPr>
            <p:ph type="ftr" sz="quarter" idx="11"/>
          </p:nvPr>
        </p:nvSpPr>
        <p:spPr>
          <a:xfrm>
            <a:off x="581192" y="5951813"/>
            <a:ext cx="6917211" cy="365125"/>
          </a:xfrm>
        </p:spPr>
        <p:txBody>
          <a:bodyPr/>
          <a:lstStyle>
            <a:lvl1pPr>
              <a:defRPr>
                <a:solidFill>
                  <a:schemeClr val="accent1">
                    <a:lumMod val="75000"/>
                    <a:lumOff val="25000"/>
                  </a:schemeClr>
                </a:solidFill>
              </a:defRPr>
            </a:lvl1pPr>
          </a:lstStyle>
          <a:p>
            <a:endParaRPr lang="en-US" dirty="0">
              <a:solidFill>
                <a:srgbClr val="5E1930">
                  <a:lumMod val="75000"/>
                  <a:lumOff val="25000"/>
                </a:srgbClr>
              </a:solidFill>
            </a:endParaRPr>
          </a:p>
        </p:txBody>
      </p:sp>
      <p:sp>
        <p:nvSpPr>
          <p:cNvPr id="6" name="Slide Number Placeholder 5"/>
          <p:cNvSpPr>
            <a:spLocks noGrp="1"/>
          </p:cNvSpPr>
          <p:nvPr>
            <p:ph type="sldNum" sz="quarter" idx="12"/>
          </p:nvPr>
        </p:nvSpPr>
        <p:spPr>
          <a:xfrm>
            <a:off x="10558300" y="5956139"/>
            <a:ext cx="1016440"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5E1930">
                    <a:lumMod val="75000"/>
                    <a:lumOff val="25000"/>
                  </a:srgbClr>
                </a:solidFill>
              </a:rPr>
              <a:pPr/>
              <a:t>‹#›</a:t>
            </a:fld>
            <a:endParaRPr lang="en-US" dirty="0">
              <a:solidFill>
                <a:srgbClr val="5E1930">
                  <a:lumMod val="75000"/>
                  <a:lumOff val="25000"/>
                </a:srgbClr>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7183" y="670291"/>
            <a:ext cx="2388672" cy="772916"/>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6535" y="6470841"/>
            <a:ext cx="1186543" cy="387161"/>
          </a:xfrm>
          <a:prstGeom prst="rect">
            <a:avLst/>
          </a:prstGeom>
        </p:spPr>
      </p:pic>
    </p:spTree>
    <p:extLst>
      <p:ext uri="{BB962C8B-B14F-4D97-AF65-F5344CB8AC3E}">
        <p14:creationId xmlns:p14="http://schemas.microsoft.com/office/powerpoint/2010/main" val="124050293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5" y="614407"/>
            <a:ext cx="11309339"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4" y="2180498"/>
            <a:ext cx="11029615" cy="367830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903163"/>
                </a:solidFill>
              </a:rPr>
              <a:pPr/>
              <a:t>5/4/2017</a:t>
            </a:fld>
            <a:endParaRPr lang="en-US" dirty="0">
              <a:solidFill>
                <a:srgbClr val="903163"/>
              </a:solidFill>
            </a:endParaRPr>
          </a:p>
        </p:txBody>
      </p:sp>
      <p:sp>
        <p:nvSpPr>
          <p:cNvPr id="5" name="Footer Placeholder 4"/>
          <p:cNvSpPr>
            <a:spLocks noGrp="1"/>
          </p:cNvSpPr>
          <p:nvPr>
            <p:ph type="ftr" sz="quarter" idx="11"/>
          </p:nvPr>
        </p:nvSpPr>
        <p:spPr/>
        <p:txBody>
          <a:bodyPr/>
          <a:lstStyle/>
          <a:p>
            <a:endParaRPr lang="en-US" dirty="0">
              <a:solidFill>
                <a:srgbClr val="903163"/>
              </a:solidFill>
            </a:endParaRPr>
          </a:p>
        </p:txBody>
      </p:sp>
      <p:sp>
        <p:nvSpPr>
          <p:cNvPr id="6" name="Slide Number Placeholder 5"/>
          <p:cNvSpPr>
            <a:spLocks noGrp="1"/>
          </p:cNvSpPr>
          <p:nvPr>
            <p:ph type="sldNum" sz="quarter" idx="12"/>
          </p:nvPr>
        </p:nvSpPr>
        <p:spPr>
          <a:xfrm>
            <a:off x="10558301" y="5956139"/>
            <a:ext cx="1052508" cy="365125"/>
          </a:xfrm>
        </p:spPr>
        <p:txBody>
          <a:bodyPr/>
          <a:lstStyle/>
          <a:p>
            <a:fld id="{D57F1E4F-1CFF-5643-939E-217C01CDF565}" type="slidenum">
              <a:rPr lang="en-US" dirty="0">
                <a:solidFill>
                  <a:srgbClr val="903163"/>
                </a:solidFill>
              </a:rPr>
              <a:pPr/>
              <a:t>‹#›</a:t>
            </a:fld>
            <a:endParaRPr lang="en-US" dirty="0">
              <a:solidFill>
                <a:srgbClr val="903163"/>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3963" y="6024193"/>
            <a:ext cx="2388672" cy="772916"/>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0287" y="6409950"/>
            <a:ext cx="1186543" cy="387161"/>
          </a:xfrm>
          <a:prstGeom prst="rect">
            <a:avLst/>
          </a:prstGeom>
        </p:spPr>
      </p:pic>
    </p:spTree>
    <p:extLst>
      <p:ext uri="{BB962C8B-B14F-4D97-AF65-F5344CB8AC3E}">
        <p14:creationId xmlns:p14="http://schemas.microsoft.com/office/powerpoint/2010/main" val="120731895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8" y="5141976"/>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4" y="3043912"/>
            <a:ext cx="11029615" cy="1497507"/>
          </a:xfrm>
        </p:spPr>
        <p:txBody>
          <a:bodyPr anchor="b">
            <a:normAutofit/>
          </a:bodyPr>
          <a:lstStyle>
            <a:lvl1pPr algn="l">
              <a:defRPr sz="27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4" y="4541417"/>
            <a:ext cx="11029615" cy="600556"/>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5E1930">
                    <a:lumMod val="75000"/>
                    <a:lumOff val="25000"/>
                  </a:srgbClr>
                </a:solidFill>
              </a:rPr>
              <a:pPr/>
              <a:t>5/4/2017</a:t>
            </a:fld>
            <a:endParaRPr lang="en-US" dirty="0">
              <a:solidFill>
                <a:srgbClr val="5E1930">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5E1930">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5E1930">
                    <a:lumMod val="75000"/>
                    <a:lumOff val="25000"/>
                  </a:srgbClr>
                </a:solidFill>
              </a:rPr>
              <a:pPr/>
              <a:t>‹#›</a:t>
            </a:fld>
            <a:endParaRPr lang="en-US" dirty="0">
              <a:solidFill>
                <a:srgbClr val="5E1930">
                  <a:lumMod val="75000"/>
                  <a:lumOff val="25000"/>
                </a:srgbClr>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7183" y="670291"/>
            <a:ext cx="2388672" cy="772916"/>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7818" y="6456327"/>
            <a:ext cx="1186543" cy="387161"/>
          </a:xfrm>
          <a:prstGeom prst="rect">
            <a:avLst/>
          </a:prstGeom>
        </p:spPr>
      </p:pic>
    </p:spTree>
    <p:extLst>
      <p:ext uri="{BB962C8B-B14F-4D97-AF65-F5344CB8AC3E}">
        <p14:creationId xmlns:p14="http://schemas.microsoft.com/office/powerpoint/2010/main" val="247532674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3" y="606556"/>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4" y="2228004"/>
            <a:ext cx="5422391"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8417" y="2228004"/>
            <a:ext cx="5422392"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903163"/>
                </a:solidFill>
              </a:rPr>
              <a:pPr/>
              <a:t>5/4/2017</a:t>
            </a:fld>
            <a:endParaRPr lang="en-US" dirty="0">
              <a:solidFill>
                <a:srgbClr val="903163"/>
              </a:solidFill>
            </a:endParaRPr>
          </a:p>
        </p:txBody>
      </p:sp>
      <p:sp>
        <p:nvSpPr>
          <p:cNvPr id="6" name="Footer Placeholder 5"/>
          <p:cNvSpPr>
            <a:spLocks noGrp="1"/>
          </p:cNvSpPr>
          <p:nvPr>
            <p:ph type="ftr" sz="quarter" idx="11"/>
          </p:nvPr>
        </p:nvSpPr>
        <p:spPr/>
        <p:txBody>
          <a:bodyPr/>
          <a:lstStyle/>
          <a:p>
            <a:endParaRPr lang="en-US" dirty="0">
              <a:solidFill>
                <a:srgbClr val="903163"/>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903163"/>
                </a:solidFill>
              </a:rPr>
              <a:pPr/>
              <a:t>‹#›</a:t>
            </a:fld>
            <a:endParaRPr lang="en-US" dirty="0">
              <a:solidFill>
                <a:srgbClr val="903163"/>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7347" y="6044212"/>
            <a:ext cx="2388672" cy="772916"/>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5983" y="6429969"/>
            <a:ext cx="1186543" cy="387161"/>
          </a:xfrm>
          <a:prstGeom prst="rect">
            <a:avLst/>
          </a:prstGeom>
        </p:spPr>
      </p:pic>
    </p:spTree>
    <p:extLst>
      <p:ext uri="{BB962C8B-B14F-4D97-AF65-F5344CB8AC3E}">
        <p14:creationId xmlns:p14="http://schemas.microsoft.com/office/powerpoint/2010/main" val="368593258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3" y="606556"/>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87220" y="2250894"/>
            <a:ext cx="5087075" cy="536005"/>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81195" y="2926054"/>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3737" y="2250894"/>
            <a:ext cx="5087073" cy="553373"/>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217710" y="2926054"/>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903163"/>
                </a:solidFill>
              </a:rPr>
              <a:pPr/>
              <a:t>5/4/2017</a:t>
            </a:fld>
            <a:endParaRPr lang="en-US" dirty="0">
              <a:solidFill>
                <a:srgbClr val="903163"/>
              </a:solidFill>
            </a:endParaRPr>
          </a:p>
        </p:txBody>
      </p:sp>
      <p:sp>
        <p:nvSpPr>
          <p:cNvPr id="8" name="Footer Placeholder 7"/>
          <p:cNvSpPr>
            <a:spLocks noGrp="1"/>
          </p:cNvSpPr>
          <p:nvPr>
            <p:ph type="ftr" sz="quarter" idx="11"/>
          </p:nvPr>
        </p:nvSpPr>
        <p:spPr/>
        <p:txBody>
          <a:bodyPr/>
          <a:lstStyle/>
          <a:p>
            <a:endParaRPr lang="en-US" dirty="0">
              <a:solidFill>
                <a:srgbClr val="903163"/>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903163"/>
                </a:solidFill>
              </a:rPr>
              <a:pPr/>
              <a:t>‹#›</a:t>
            </a:fld>
            <a:endParaRPr lang="en-US" dirty="0">
              <a:solidFill>
                <a:srgbClr val="903163"/>
              </a:solidFill>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7347" y="6024460"/>
            <a:ext cx="2388672" cy="772916"/>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5983" y="6410920"/>
            <a:ext cx="1186543" cy="387161"/>
          </a:xfrm>
          <a:prstGeom prst="rect">
            <a:avLst/>
          </a:prstGeom>
        </p:spPr>
      </p:pic>
    </p:spTree>
    <p:extLst>
      <p:ext uri="{BB962C8B-B14F-4D97-AF65-F5344CB8AC3E}">
        <p14:creationId xmlns:p14="http://schemas.microsoft.com/office/powerpoint/2010/main" val="265263466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6"/>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8"/>
            <a:ext cx="11029616" cy="988332"/>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903163"/>
                </a:solidFill>
              </a:rPr>
              <a:pPr/>
              <a:t>5/4/2017</a:t>
            </a:fld>
            <a:endParaRPr lang="en-US" dirty="0">
              <a:solidFill>
                <a:srgbClr val="903163"/>
              </a:solidFill>
            </a:endParaRPr>
          </a:p>
        </p:txBody>
      </p:sp>
      <p:sp>
        <p:nvSpPr>
          <p:cNvPr id="4" name="Footer Placeholder 3"/>
          <p:cNvSpPr>
            <a:spLocks noGrp="1"/>
          </p:cNvSpPr>
          <p:nvPr>
            <p:ph type="ftr" sz="quarter" idx="11"/>
          </p:nvPr>
        </p:nvSpPr>
        <p:spPr/>
        <p:txBody>
          <a:bodyPr/>
          <a:lstStyle/>
          <a:p>
            <a:endParaRPr lang="en-US" dirty="0">
              <a:solidFill>
                <a:srgbClr val="903163"/>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903163"/>
                </a:solidFill>
              </a:rPr>
              <a:pPr/>
              <a:t>‹#›</a:t>
            </a:fld>
            <a:endParaRPr lang="en-US" dirty="0">
              <a:solidFill>
                <a:srgbClr val="903163"/>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2047" y="6028995"/>
            <a:ext cx="2388672" cy="772916"/>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0684" y="6415455"/>
            <a:ext cx="1186543" cy="387161"/>
          </a:xfrm>
          <a:prstGeom prst="rect">
            <a:avLst/>
          </a:prstGeom>
        </p:spPr>
      </p:pic>
    </p:spTree>
    <p:extLst>
      <p:ext uri="{BB962C8B-B14F-4D97-AF65-F5344CB8AC3E}">
        <p14:creationId xmlns:p14="http://schemas.microsoft.com/office/powerpoint/2010/main" val="305145486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903163"/>
                </a:solidFill>
              </a:rPr>
              <a:pPr/>
              <a:t>5/4/2017</a:t>
            </a:fld>
            <a:endParaRPr lang="en-US" dirty="0">
              <a:solidFill>
                <a:srgbClr val="903163"/>
              </a:solidFill>
            </a:endParaRPr>
          </a:p>
        </p:txBody>
      </p:sp>
      <p:sp>
        <p:nvSpPr>
          <p:cNvPr id="3" name="Footer Placeholder 2"/>
          <p:cNvSpPr>
            <a:spLocks noGrp="1"/>
          </p:cNvSpPr>
          <p:nvPr>
            <p:ph type="ftr" sz="quarter" idx="11"/>
          </p:nvPr>
        </p:nvSpPr>
        <p:spPr/>
        <p:txBody>
          <a:bodyPr/>
          <a:lstStyle/>
          <a:p>
            <a:endParaRPr lang="en-US" dirty="0">
              <a:solidFill>
                <a:srgbClr val="903163"/>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903163"/>
                </a:solidFill>
              </a:rPr>
              <a:pPr/>
              <a:t>‹#›</a:t>
            </a:fld>
            <a:endParaRPr lang="en-US" dirty="0">
              <a:solidFill>
                <a:srgbClr val="903163"/>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7183" y="670291"/>
            <a:ext cx="2388672" cy="772916"/>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0565" y="6427299"/>
            <a:ext cx="1186543" cy="387161"/>
          </a:xfrm>
          <a:prstGeom prst="rect">
            <a:avLst/>
          </a:prstGeom>
        </p:spPr>
      </p:pic>
    </p:spTree>
    <p:extLst>
      <p:ext uri="{BB962C8B-B14F-4D97-AF65-F5344CB8AC3E}">
        <p14:creationId xmlns:p14="http://schemas.microsoft.com/office/powerpoint/2010/main" val="274663957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15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1500">
                <a:solidFill>
                  <a:schemeClr val="tx2"/>
                </a:solidFill>
              </a:defRPr>
            </a:lvl1pPr>
            <a:lvl2pPr>
              <a:defRPr sz="1350">
                <a:solidFill>
                  <a:schemeClr val="tx2"/>
                </a:solidFill>
              </a:defRPr>
            </a:lvl2pPr>
            <a:lvl3pPr>
              <a:defRPr sz="1200">
                <a:solidFill>
                  <a:schemeClr val="tx2"/>
                </a:solidFill>
              </a:defRPr>
            </a:lvl3pPr>
            <a:lvl4pPr>
              <a:defRPr sz="1050">
                <a:solidFill>
                  <a:schemeClr val="tx2"/>
                </a:solidFill>
              </a:defRPr>
            </a:lvl4pPr>
            <a:lvl5pPr>
              <a:defRPr sz="1050">
                <a:solidFill>
                  <a:schemeClr val="tx2"/>
                </a:solidFill>
              </a:defRPr>
            </a:lvl5pPr>
            <a:lvl6pPr>
              <a:defRPr sz="1050">
                <a:solidFill>
                  <a:schemeClr val="tx2"/>
                </a:solidFill>
              </a:defRPr>
            </a:lvl6pPr>
            <a:lvl7pPr>
              <a:defRPr sz="1050">
                <a:solidFill>
                  <a:schemeClr val="tx2"/>
                </a:solidFill>
              </a:defRPr>
            </a:lvl7pPr>
            <a:lvl8pPr>
              <a:defRPr sz="1050">
                <a:solidFill>
                  <a:schemeClr val="tx2"/>
                </a:solidFill>
              </a:defRPr>
            </a:lvl8pPr>
            <a:lvl9pPr>
              <a:defRPr sz="1050">
                <a:solidFill>
                  <a:schemeClr val="tx2"/>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40824" y="5262298"/>
            <a:ext cx="5869987" cy="689515"/>
          </a:xfrm>
        </p:spPr>
        <p:txBody>
          <a:bodyPr anchor="ctr">
            <a:normAutofit/>
          </a:bodyPr>
          <a:lstStyle>
            <a:lvl1pPr marL="0" indent="0" algn="r">
              <a:buNone/>
              <a:defRPr sz="825">
                <a:solidFill>
                  <a:schemeClr val="bg1"/>
                </a:solidFill>
              </a:defRPr>
            </a:lvl1pPr>
            <a:lvl2pPr marL="342900" indent="0">
              <a:buNone/>
              <a:defRPr sz="825"/>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5E1930">
                    <a:lumMod val="75000"/>
                    <a:lumOff val="25000"/>
                  </a:srgbClr>
                </a:solidFill>
              </a:rPr>
              <a:pPr/>
              <a:t>5/4/2017</a:t>
            </a:fld>
            <a:endParaRPr lang="en-US" dirty="0">
              <a:solidFill>
                <a:srgbClr val="5E1930">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5E1930">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5E1930">
                    <a:lumMod val="75000"/>
                    <a:lumOff val="25000"/>
                  </a:srgbClr>
                </a:solidFill>
              </a:rPr>
              <a:pPr/>
              <a:t>‹#›</a:t>
            </a:fld>
            <a:endParaRPr lang="en-US" dirty="0">
              <a:solidFill>
                <a:srgbClr val="5E1930">
                  <a:lumMod val="75000"/>
                  <a:lumOff val="25000"/>
                </a:srgbClr>
              </a:solidFil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7183" y="670291"/>
            <a:ext cx="2388672" cy="772916"/>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7818" y="6447746"/>
            <a:ext cx="1186543" cy="387161"/>
          </a:xfrm>
          <a:prstGeom prst="rect">
            <a:avLst/>
          </a:prstGeom>
        </p:spPr>
      </p:pic>
    </p:spTree>
    <p:extLst>
      <p:ext uri="{BB962C8B-B14F-4D97-AF65-F5344CB8AC3E}">
        <p14:creationId xmlns:p14="http://schemas.microsoft.com/office/powerpoint/2010/main" val="24621171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7" name="Rectangle 6"/>
          <p:cNvSpPr/>
          <p:nvPr userDrawn="1"/>
        </p:nvSpPr>
        <p:spPr bwMode="auto">
          <a:xfrm>
            <a:off x="0" y="1196752"/>
            <a:ext cx="12192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err="1">
              <a:solidFill>
                <a:srgbClr val="FFFFFF"/>
              </a:solidFill>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baseline="0">
                <a:solidFill>
                  <a:schemeClr val="accent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endParaRPr lang="en-GB"/>
          </a:p>
        </p:txBody>
      </p:sp>
    </p:spTree>
    <p:extLst>
      <p:ext uri="{BB962C8B-B14F-4D97-AF65-F5344CB8AC3E}">
        <p14:creationId xmlns:p14="http://schemas.microsoft.com/office/powerpoint/2010/main" val="4036768972"/>
      </p:ext>
    </p:extLst>
  </p:cSld>
  <p:clrMapOvr>
    <a:masterClrMapping/>
  </p:clrMapOvr>
  <p:transition>
    <p:fade/>
  </p:transition>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1800" b="0">
                <a:solidFill>
                  <a:schemeClr val="accent1"/>
                </a:solidFill>
              </a:defRPr>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581193" y="5260129"/>
            <a:ext cx="11029617" cy="598671"/>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903163"/>
                </a:solidFill>
              </a:rPr>
              <a:pPr/>
              <a:t>5/4/2017</a:t>
            </a:fld>
            <a:endParaRPr lang="en-US" dirty="0">
              <a:solidFill>
                <a:srgbClr val="903163"/>
              </a:solidFill>
            </a:endParaRPr>
          </a:p>
        </p:txBody>
      </p:sp>
      <p:sp>
        <p:nvSpPr>
          <p:cNvPr id="6" name="Footer Placeholder 5"/>
          <p:cNvSpPr>
            <a:spLocks noGrp="1"/>
          </p:cNvSpPr>
          <p:nvPr>
            <p:ph type="ftr" sz="quarter" idx="11"/>
          </p:nvPr>
        </p:nvSpPr>
        <p:spPr/>
        <p:txBody>
          <a:bodyPr/>
          <a:lstStyle/>
          <a:p>
            <a:endParaRPr lang="en-US" dirty="0">
              <a:solidFill>
                <a:srgbClr val="903163"/>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903163"/>
                </a:solidFill>
              </a:rPr>
              <a:pPr/>
              <a:t>‹#›</a:t>
            </a:fld>
            <a:endParaRPr lang="en-US" dirty="0">
              <a:solidFill>
                <a:srgbClr val="903163"/>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3963" y="6062402"/>
            <a:ext cx="2388672" cy="772916"/>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7818" y="6448159"/>
            <a:ext cx="1186543" cy="387161"/>
          </a:xfrm>
          <a:prstGeom prst="rect">
            <a:avLst/>
          </a:prstGeom>
        </p:spPr>
      </p:pic>
    </p:spTree>
    <p:extLst>
      <p:ext uri="{BB962C8B-B14F-4D97-AF65-F5344CB8AC3E}">
        <p14:creationId xmlns:p14="http://schemas.microsoft.com/office/powerpoint/2010/main" val="9101779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5" y="614407"/>
            <a:ext cx="11309339"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903163"/>
                </a:solidFill>
              </a:rPr>
              <a:pPr/>
              <a:t>5/4/2017</a:t>
            </a:fld>
            <a:endParaRPr lang="en-US" dirty="0">
              <a:solidFill>
                <a:srgbClr val="903163"/>
              </a:solidFill>
            </a:endParaRPr>
          </a:p>
        </p:txBody>
      </p:sp>
      <p:sp>
        <p:nvSpPr>
          <p:cNvPr id="5" name="Footer Placeholder 4"/>
          <p:cNvSpPr>
            <a:spLocks noGrp="1"/>
          </p:cNvSpPr>
          <p:nvPr>
            <p:ph type="ftr" sz="quarter" idx="11"/>
          </p:nvPr>
        </p:nvSpPr>
        <p:spPr/>
        <p:txBody>
          <a:bodyPr/>
          <a:lstStyle/>
          <a:p>
            <a:endParaRPr lang="en-US" dirty="0">
              <a:solidFill>
                <a:srgbClr val="903163"/>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3163"/>
                </a:solidFill>
              </a:rPr>
              <a:pPr/>
              <a:t>‹#›</a:t>
            </a:fld>
            <a:endParaRPr lang="en-US" dirty="0">
              <a:solidFill>
                <a:srgbClr val="903163"/>
              </a:solidFil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3963" y="6085084"/>
            <a:ext cx="2388672" cy="772916"/>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0287" y="6409952"/>
            <a:ext cx="1186543" cy="384629"/>
          </a:xfrm>
          <a:prstGeom prst="rect">
            <a:avLst/>
          </a:prstGeom>
        </p:spPr>
      </p:pic>
    </p:spTree>
    <p:extLst>
      <p:ext uri="{BB962C8B-B14F-4D97-AF65-F5344CB8AC3E}">
        <p14:creationId xmlns:p14="http://schemas.microsoft.com/office/powerpoint/2010/main" val="333838581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2"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2" y="675728"/>
            <a:ext cx="2004164"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4925" y="675728"/>
            <a:ext cx="7896279" cy="518307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93674" y="5956139"/>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5E1930">
                    <a:lumMod val="75000"/>
                    <a:lumOff val="25000"/>
                  </a:srgbClr>
                </a:solidFill>
              </a:rPr>
              <a:pPr/>
              <a:t>5/4/2017</a:t>
            </a:fld>
            <a:endParaRPr lang="en-US" dirty="0">
              <a:solidFill>
                <a:srgbClr val="5E1930">
                  <a:lumMod val="75000"/>
                  <a:lumOff val="25000"/>
                </a:srgbClr>
              </a:solidFill>
            </a:endParaRPr>
          </a:p>
        </p:txBody>
      </p:sp>
      <p:sp>
        <p:nvSpPr>
          <p:cNvPr id="5" name="Footer Placeholder 4"/>
          <p:cNvSpPr>
            <a:spLocks noGrp="1"/>
          </p:cNvSpPr>
          <p:nvPr>
            <p:ph type="ftr" sz="quarter" idx="11"/>
          </p:nvPr>
        </p:nvSpPr>
        <p:spPr>
          <a:xfrm>
            <a:off x="774925" y="5951813"/>
            <a:ext cx="7896279" cy="365125"/>
          </a:xfrm>
        </p:spPr>
        <p:txBody>
          <a:bodyPr/>
          <a:lstStyle/>
          <a:p>
            <a:endParaRPr lang="en-US" dirty="0">
              <a:solidFill>
                <a:srgbClr val="903163"/>
              </a:solidFill>
            </a:endParaRPr>
          </a:p>
        </p:txBody>
      </p:sp>
      <p:sp>
        <p:nvSpPr>
          <p:cNvPr id="6" name="Slide Number Placeholder 5"/>
          <p:cNvSpPr>
            <a:spLocks noGrp="1"/>
          </p:cNvSpPr>
          <p:nvPr>
            <p:ph type="sldNum" sz="quarter" idx="12"/>
          </p:nvPr>
        </p:nvSpPr>
        <p:spPr>
          <a:xfrm>
            <a:off x="10446616" y="5956139"/>
            <a:ext cx="1164195"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5E1930">
                    <a:lumMod val="75000"/>
                    <a:lumOff val="25000"/>
                  </a:srgbClr>
                </a:solidFill>
              </a:rPr>
              <a:pPr/>
              <a:t>‹#›</a:t>
            </a:fld>
            <a:endParaRPr lang="en-US" dirty="0">
              <a:solidFill>
                <a:srgbClr val="5E1930">
                  <a:lumMod val="75000"/>
                  <a:lumOff val="25000"/>
                </a:srgbClr>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019" y="599725"/>
            <a:ext cx="2388672" cy="772916"/>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2021" y="6427299"/>
            <a:ext cx="1186543" cy="387161"/>
          </a:xfrm>
          <a:prstGeom prst="rect">
            <a:avLst/>
          </a:prstGeom>
        </p:spPr>
      </p:pic>
    </p:spTree>
    <p:extLst>
      <p:ext uri="{BB962C8B-B14F-4D97-AF65-F5344CB8AC3E}">
        <p14:creationId xmlns:p14="http://schemas.microsoft.com/office/powerpoint/2010/main" val="35761203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BCAB151-06C1-4D2D-AD3B-AF611A5628D3}" type="datetimeFigureOut">
              <a:rPr lang="en-GB" smtClean="0">
                <a:solidFill>
                  <a:prstClr val="black">
                    <a:tint val="75000"/>
                  </a:prstClr>
                </a:solidFill>
              </a:rPr>
              <a:pPr/>
              <a:t>04/05/2017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7AA0E82-089A-481E-B206-F1434611A9F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27525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solidFill>
                  <a:srgbClr val="50535A"/>
                </a:solidFill>
              </a:rPr>
              <a:pPr/>
              <a:t>‹#›</a:t>
            </a:fld>
            <a:endParaRPr lang="en-GB" altLang="en-US">
              <a:solidFill>
                <a:srgbClr val="50535A"/>
              </a:solidFill>
            </a:endParaRPr>
          </a:p>
        </p:txBody>
      </p:sp>
    </p:spTree>
    <p:extLst>
      <p:ext uri="{BB962C8B-B14F-4D97-AF65-F5344CB8AC3E}">
        <p14:creationId xmlns:p14="http://schemas.microsoft.com/office/powerpoint/2010/main" val="846120680"/>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BCAB151-06C1-4D2D-AD3B-AF611A5628D3}" type="datetimeFigureOut">
              <a:rPr lang="en-GB" smtClean="0">
                <a:solidFill>
                  <a:prstClr val="black">
                    <a:tint val="75000"/>
                  </a:prstClr>
                </a:solidFill>
              </a:rPr>
              <a:pPr/>
              <a:t>04/05/2017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7AA0E82-089A-481E-B206-F1434611A9F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10184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CAB151-06C1-4D2D-AD3B-AF611A5628D3}" type="datetimeFigureOut">
              <a:rPr lang="en-GB" smtClean="0">
                <a:solidFill>
                  <a:prstClr val="black">
                    <a:tint val="75000"/>
                  </a:prstClr>
                </a:solidFill>
              </a:rPr>
              <a:pPr/>
              <a:t>04/05/2017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7AA0E82-089A-481E-B206-F1434611A9F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3958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BCAB151-06C1-4D2D-AD3B-AF611A5628D3}" type="datetimeFigureOut">
              <a:rPr lang="en-GB" smtClean="0">
                <a:solidFill>
                  <a:prstClr val="black">
                    <a:tint val="75000"/>
                  </a:prstClr>
                </a:solidFill>
              </a:rPr>
              <a:pPr/>
              <a:t>04/05/2017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7AA0E82-089A-481E-B206-F1434611A9F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285771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BCAB151-06C1-4D2D-AD3B-AF611A5628D3}" type="datetimeFigureOut">
              <a:rPr lang="en-GB" smtClean="0">
                <a:solidFill>
                  <a:prstClr val="black">
                    <a:tint val="75000"/>
                  </a:prstClr>
                </a:solidFill>
              </a:rPr>
              <a:pPr/>
              <a:t>04/05/2017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07AA0E82-089A-481E-B206-F1434611A9F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59401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BCAB151-06C1-4D2D-AD3B-AF611A5628D3}" type="datetimeFigureOut">
              <a:rPr lang="en-GB" smtClean="0">
                <a:solidFill>
                  <a:prstClr val="black">
                    <a:tint val="75000"/>
                  </a:prstClr>
                </a:solidFill>
              </a:rPr>
              <a:pPr/>
              <a:t>04/05/2017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07AA0E82-089A-481E-B206-F1434611A9F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414024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CAB151-06C1-4D2D-AD3B-AF611A5628D3}" type="datetimeFigureOut">
              <a:rPr lang="en-GB" smtClean="0">
                <a:solidFill>
                  <a:prstClr val="black">
                    <a:tint val="75000"/>
                  </a:prstClr>
                </a:solidFill>
              </a:rPr>
              <a:pPr/>
              <a:t>04/05/2017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07AA0E82-089A-481E-B206-F1434611A9F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75986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CAB151-06C1-4D2D-AD3B-AF611A5628D3}" type="datetimeFigureOut">
              <a:rPr lang="en-GB" smtClean="0">
                <a:solidFill>
                  <a:prstClr val="black">
                    <a:tint val="75000"/>
                  </a:prstClr>
                </a:solidFill>
              </a:rPr>
              <a:pPr/>
              <a:t>04/05/2017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7AA0E82-089A-481E-B206-F1434611A9F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38415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CAB151-06C1-4D2D-AD3B-AF611A5628D3}" type="datetimeFigureOut">
              <a:rPr lang="en-GB" smtClean="0">
                <a:solidFill>
                  <a:prstClr val="black">
                    <a:tint val="75000"/>
                  </a:prstClr>
                </a:solidFill>
              </a:rPr>
              <a:pPr/>
              <a:t>04/05/2017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07AA0E82-089A-481E-B206-F1434611A9F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211216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BCAB151-06C1-4D2D-AD3B-AF611A5628D3}" type="datetimeFigureOut">
              <a:rPr lang="en-GB" smtClean="0">
                <a:solidFill>
                  <a:prstClr val="black">
                    <a:tint val="75000"/>
                  </a:prstClr>
                </a:solidFill>
              </a:rPr>
              <a:pPr/>
              <a:t>04/05/2017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7AA0E82-089A-481E-B206-F1434611A9F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409777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BCAB151-06C1-4D2D-AD3B-AF611A5628D3}" type="datetimeFigureOut">
              <a:rPr lang="en-GB" smtClean="0">
                <a:solidFill>
                  <a:prstClr val="black">
                    <a:tint val="75000"/>
                  </a:prstClr>
                </a:solidFill>
              </a:rPr>
              <a:pPr/>
              <a:t>04/05/2017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7AA0E82-089A-481E-B206-F1434611A9F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46239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22"/>
          <p:cNvSpPr/>
          <p:nvPr userDrawn="1"/>
        </p:nvSpPr>
        <p:spPr bwMode="hidden">
          <a:xfrm>
            <a:off x="0" y="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3084" name="Rectangle 12"/>
          <p:cNvSpPr>
            <a:spLocks noGrp="1" noChangeArrowheads="1"/>
          </p:cNvSpPr>
          <p:nvPr>
            <p:ph type="subTitle" idx="1"/>
          </p:nvPr>
        </p:nvSpPr>
        <p:spPr>
          <a:xfrm>
            <a:off x="566400" y="4653136"/>
            <a:ext cx="10560051"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10704701" y="6237312"/>
            <a:ext cx="901700" cy="25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userDrawn="1"/>
        </p:nvSpPr>
        <p:spPr bwMode="auto">
          <a:xfrm>
            <a:off x="2571333" y="6573838"/>
            <a:ext cx="902546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base">
              <a:spcBef>
                <a:spcPct val="0"/>
              </a:spcBef>
              <a:spcAft>
                <a:spcPct val="0"/>
              </a:spcAft>
            </a:pPr>
            <a:r>
              <a:rPr lang="en-GB" altLang="en-US" sz="1400" dirty="0">
                <a:solidFill>
                  <a:srgbClr val="FFFFFF"/>
                </a:solidFill>
                <a:latin typeface="Effra Light" pitchFamily="34" charset="0"/>
              </a:rPr>
              <a:t>LIMITLESS </a:t>
            </a:r>
            <a:r>
              <a:rPr lang="en-GB" altLang="en-US" sz="1400" dirty="0">
                <a:solidFill>
                  <a:srgbClr val="FFFFFF"/>
                </a:solidFill>
                <a:latin typeface="Effra Bold" panose="020B0803020203020204"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10033001" y="439662"/>
            <a:ext cx="1579033" cy="384326"/>
          </a:xfrm>
          <a:prstGeom prst="rect">
            <a:avLst/>
          </a:prstGeom>
          <a:noFill/>
          <a:ln>
            <a:noFill/>
          </a:ln>
        </p:spPr>
      </p:pic>
      <p:sp>
        <p:nvSpPr>
          <p:cNvPr id="14" name="Rectangle 11"/>
          <p:cNvSpPr>
            <a:spLocks noGrp="1" noChangeArrowheads="1"/>
          </p:cNvSpPr>
          <p:nvPr>
            <p:ph type="ctrTitle"/>
          </p:nvPr>
        </p:nvSpPr>
        <p:spPr>
          <a:xfrm>
            <a:off x="566400" y="1143000"/>
            <a:ext cx="1104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dirty="0" smtClean="0"/>
              <a:t>Click to edit Master title style</a:t>
            </a:r>
            <a:endParaRPr lang="en-GB" altLang="en-US" noProof="0" dirty="0" smtClean="0"/>
          </a:p>
        </p:txBody>
      </p:sp>
      <p:sp>
        <p:nvSpPr>
          <p:cNvPr id="15" name="Text Placeholder 2"/>
          <p:cNvSpPr>
            <a:spLocks noGrp="1"/>
          </p:cNvSpPr>
          <p:nvPr>
            <p:ph type="body" sz="quarter" idx="13" hasCustomPrompt="1"/>
          </p:nvPr>
        </p:nvSpPr>
        <p:spPr>
          <a:xfrm>
            <a:off x="556683" y="0"/>
            <a:ext cx="3811125"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16" name="Footer Placeholder 2"/>
          <p:cNvSpPr>
            <a:spLocks noGrp="1"/>
          </p:cNvSpPr>
          <p:nvPr>
            <p:ph type="ftr" sz="quarter" idx="3"/>
          </p:nvPr>
        </p:nvSpPr>
        <p:spPr>
          <a:xfrm>
            <a:off x="4165600" y="6237312"/>
            <a:ext cx="3860800" cy="252000"/>
          </a:xfrm>
          <a:prstGeom prst="rect">
            <a:avLst/>
          </a:prstGeom>
        </p:spPr>
        <p:txBody>
          <a:bodyPr vert="horz" lIns="0" tIns="0" rIns="0" bIns="0" rtlCol="0" anchor="t" anchorCtr="0"/>
          <a:lstStyle>
            <a:lvl1pPr algn="ctr">
              <a:defRPr sz="1200">
                <a:solidFill>
                  <a:schemeClr val="bg2"/>
                </a:solidFill>
                <a:latin typeface="+mn-lt"/>
              </a:defRPr>
            </a:lvl1pPr>
          </a:lstStyle>
          <a:p>
            <a:pPr fontAlgn="base">
              <a:spcBef>
                <a:spcPct val="0"/>
              </a:spcBef>
              <a:spcAft>
                <a:spcPct val="0"/>
              </a:spcAft>
            </a:pPr>
            <a:r>
              <a:rPr lang="en-GB" smtClean="0">
                <a:solidFill>
                  <a:srgbClr val="E0E0E1"/>
                </a:solidFill>
              </a:rPr>
              <a:t>Copyright University of Reading</a:t>
            </a:r>
            <a:endParaRPr lang="en-GB" dirty="0">
              <a:solidFill>
                <a:srgbClr val="E0E0E1"/>
              </a:solidFill>
            </a:endParaRPr>
          </a:p>
        </p:txBody>
      </p:sp>
      <p:sp>
        <p:nvSpPr>
          <p:cNvPr id="17"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mn-lt"/>
              </a:defRPr>
            </a:lvl1pPr>
          </a:lstStyle>
          <a:p>
            <a:pPr fontAlgn="base">
              <a:spcBef>
                <a:spcPct val="0"/>
              </a:spcBef>
              <a:spcAft>
                <a:spcPct val="0"/>
              </a:spcAft>
            </a:pPr>
            <a:r>
              <a:rPr lang="en-GB" dirty="0" smtClean="0">
                <a:solidFill>
                  <a:srgbClr val="E0E0E1"/>
                </a:solidFill>
              </a:rPr>
              <a:t>Wednesday, 11 June 2014</a:t>
            </a:r>
            <a:endParaRPr lang="en-GB" dirty="0">
              <a:solidFill>
                <a:srgbClr val="E0E0E1"/>
              </a:solidFill>
            </a:endParaRPr>
          </a:p>
        </p:txBody>
      </p:sp>
      <p:sp>
        <p:nvSpPr>
          <p:cNvPr id="19" name="TextBox 18"/>
          <p:cNvSpPr txBox="1"/>
          <p:nvPr userDrawn="1"/>
        </p:nvSpPr>
        <p:spPr>
          <a:xfrm>
            <a:off x="566400" y="6646908"/>
            <a:ext cx="2688299" cy="123111"/>
          </a:xfrm>
          <a:prstGeom prst="rect">
            <a:avLst/>
          </a:prstGeom>
          <a:noFill/>
        </p:spPr>
        <p:txBody>
          <a:bodyPr wrap="square" lIns="0" tIns="0" rIns="0" bIns="0" rtlCol="0">
            <a:spAutoFit/>
          </a:bodyPr>
          <a:lstStyle/>
          <a:p>
            <a:pPr fontAlgn="base">
              <a:spcBef>
                <a:spcPct val="20000"/>
              </a:spcBef>
              <a:spcAft>
                <a:spcPct val="0"/>
              </a:spcAft>
              <a:buClr>
                <a:srgbClr val="D2002E"/>
              </a:buClr>
              <a:buFont typeface="Arial" charset="0"/>
              <a:buNone/>
              <a:defRPr/>
            </a:pPr>
            <a:r>
              <a:rPr lang="en-GB" sz="800" kern="0" dirty="0">
                <a:solidFill>
                  <a:srgbClr val="E0E0E1"/>
                </a:solidFill>
              </a:rPr>
              <a:t>Copyright University of Reading</a:t>
            </a:r>
            <a:endParaRPr lang="en-GB" sz="800" kern="0" dirty="0">
              <a:solidFill>
                <a:srgbClr val="E0E0E1"/>
              </a:solidFill>
            </a:endParaRPr>
          </a:p>
        </p:txBody>
      </p:sp>
      <p:sp>
        <p:nvSpPr>
          <p:cNvPr id="20" name="Picture Placeholder 7"/>
          <p:cNvSpPr>
            <a:spLocks noGrp="1"/>
          </p:cNvSpPr>
          <p:nvPr>
            <p:ph type="pic" sz="quarter" idx="16" hasCustomPrompt="1"/>
          </p:nvPr>
        </p:nvSpPr>
        <p:spPr>
          <a:xfrm>
            <a:off x="0" y="2286000"/>
            <a:ext cx="12192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Tree>
    <p:extLst>
      <p:ext uri="{BB962C8B-B14F-4D97-AF65-F5344CB8AC3E}">
        <p14:creationId xmlns:p14="http://schemas.microsoft.com/office/powerpoint/2010/main" val="3700431848"/>
      </p:ext>
    </p:extLst>
  </p:cSld>
  <p:clrMapOvr>
    <a:masterClrMapping/>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7" name="Rectangle 6"/>
          <p:cNvSpPr/>
          <p:nvPr/>
        </p:nvSpPr>
        <p:spPr>
          <a:xfrm>
            <a:off x="0" y="6203363"/>
            <a:ext cx="12192000" cy="694935"/>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srgbClr val="FFFFFF"/>
              </a:solidFill>
            </a:endParaRPr>
          </a:p>
        </p:txBody>
      </p:sp>
      <p:sp>
        <p:nvSpPr>
          <p:cNvPr id="3" name="Content Placeholder 2"/>
          <p:cNvSpPr>
            <a:spLocks noGrp="1"/>
          </p:cNvSpPr>
          <p:nvPr>
            <p:ph idx="1" hasCustomPrompt="1"/>
          </p:nvPr>
        </p:nvSpPr>
        <p:spPr>
          <a:xfrm>
            <a:off x="429741" y="1227448"/>
            <a:ext cx="11186051" cy="4006361"/>
          </a:xfrm>
        </p:spPr>
        <p:txBody>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1500"/>
            </a:lvl1pPr>
            <a:lvl2pPr>
              <a:defRPr sz="1650"/>
            </a:lvl2pPr>
            <a:lvl3pPr>
              <a:defRPr sz="1500"/>
            </a:lvl3pPr>
            <a:lvl4pPr>
              <a:defRPr sz="1350"/>
            </a:lvl4pPr>
            <a:lvl5pPr>
              <a:defRPr sz="1200"/>
            </a:lvl5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GB" dirty="0" smtClean="0"/>
              <a:t>A big box for text, and image or a chart</a:t>
            </a:r>
          </a:p>
          <a:p>
            <a:pPr lvl="0"/>
            <a:endParaRPr lang="en-US" dirty="0"/>
          </a:p>
        </p:txBody>
      </p:sp>
      <p:grpSp>
        <p:nvGrpSpPr>
          <p:cNvPr id="10" name="Group 9"/>
          <p:cNvGrpSpPr/>
          <p:nvPr userDrawn="1"/>
        </p:nvGrpSpPr>
        <p:grpSpPr>
          <a:xfrm>
            <a:off x="9032038" y="6343952"/>
            <a:ext cx="928895" cy="310670"/>
            <a:chOff x="6015747" y="6382235"/>
            <a:chExt cx="928894" cy="310670"/>
          </a:xfrm>
        </p:grpSpPr>
        <p:pic>
          <p:nvPicPr>
            <p:cNvPr id="11" name="Picture 10" descr="facebook-2-256-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4604" y="6402080"/>
              <a:ext cx="277976" cy="277976"/>
            </a:xfrm>
            <a:prstGeom prst="rect">
              <a:avLst/>
            </a:prstGeom>
          </p:spPr>
        </p:pic>
        <p:pic>
          <p:nvPicPr>
            <p:cNvPr id="12" name="Picture 11" descr="instagram_logo.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26716" y="6435671"/>
              <a:ext cx="217925" cy="217925"/>
            </a:xfrm>
            <a:prstGeom prst="rect">
              <a:avLst/>
            </a:prstGeom>
          </p:spPr>
        </p:pic>
        <p:pic>
          <p:nvPicPr>
            <p:cNvPr id="13" name="Picture 12" descr="twitter-256-whit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15747" y="6382235"/>
              <a:ext cx="310670" cy="310670"/>
            </a:xfrm>
            <a:prstGeom prst="rect">
              <a:avLst/>
            </a:prstGeom>
          </p:spPr>
        </p:pic>
      </p:grpSp>
      <p:sp>
        <p:nvSpPr>
          <p:cNvPr id="14" name="Footer Placeholder 4"/>
          <p:cNvSpPr txBox="1">
            <a:spLocks/>
          </p:cNvSpPr>
          <p:nvPr userDrawn="1"/>
        </p:nvSpPr>
        <p:spPr>
          <a:xfrm>
            <a:off x="9670235" y="6318068"/>
            <a:ext cx="2499564" cy="365125"/>
          </a:xfrm>
          <a:prstGeom prst="rect">
            <a:avLst/>
          </a:prstGeom>
          <a:ln>
            <a:noFill/>
          </a:ln>
        </p:spPr>
        <p:txBody>
          <a:bodyPr vert="horz" lIns="68580" tIns="34290" rIns="68580" bIns="34290" rtlCol="0" anchor="ctr"/>
          <a:lstStyle>
            <a:defPPr>
              <a:defRPr lang="en-US"/>
            </a:defPPr>
            <a:lvl1pPr marL="0" algn="ctr" defTabSz="457200" rtl="0" eaLnBrk="1" latinLnBrk="0" hangingPunct="1">
              <a:defRPr sz="1200" b="1"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smtClean="0">
                <a:solidFill>
                  <a:srgbClr val="FFFFFF"/>
                </a:solidFill>
              </a:rPr>
              <a:t>www.farmafrica.org</a:t>
            </a:r>
            <a:endParaRPr lang="en-US" sz="900" dirty="0">
              <a:solidFill>
                <a:srgbClr val="FFFFFF"/>
              </a:solidFill>
            </a:endParaRPr>
          </a:p>
        </p:txBody>
      </p:sp>
      <p:sp>
        <p:nvSpPr>
          <p:cNvPr id="19" name="Title 1"/>
          <p:cNvSpPr>
            <a:spLocks noGrp="1"/>
          </p:cNvSpPr>
          <p:nvPr>
            <p:ph type="title" hasCustomPrompt="1"/>
          </p:nvPr>
        </p:nvSpPr>
        <p:spPr>
          <a:xfrm>
            <a:off x="429740" y="205608"/>
            <a:ext cx="1905989" cy="664152"/>
          </a:xfrm>
          <a:ln>
            <a:noFill/>
          </a:ln>
        </p:spPr>
        <p:txBody>
          <a:bodyPr>
            <a:normAutofit/>
          </a:bodyPr>
          <a:lstStyle>
            <a:lvl1pPr algn="l">
              <a:defRPr sz="2100" b="1" baseline="0">
                <a:ln>
                  <a:noFill/>
                </a:ln>
              </a:defRPr>
            </a:lvl1pPr>
          </a:lstStyle>
          <a:p>
            <a:r>
              <a:rPr lang="en-GB" dirty="0" smtClean="0"/>
              <a:t>HEADING</a:t>
            </a:r>
            <a:endParaRPr lang="en-US" dirty="0"/>
          </a:p>
        </p:txBody>
      </p:sp>
      <p:sp>
        <p:nvSpPr>
          <p:cNvPr id="23" name="Text Placeholder 22"/>
          <p:cNvSpPr>
            <a:spLocks noGrp="1"/>
          </p:cNvSpPr>
          <p:nvPr>
            <p:ph type="body" sz="quarter" idx="15" hasCustomPrompt="1"/>
          </p:nvPr>
        </p:nvSpPr>
        <p:spPr>
          <a:xfrm>
            <a:off x="2353886" y="275684"/>
            <a:ext cx="4338639" cy="763588"/>
          </a:xfrm>
        </p:spPr>
        <p:txBody>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2100"/>
            </a:lvl1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en-US" dirty="0" smtClean="0"/>
              <a:t>SUBHEADING</a:t>
            </a:r>
            <a:endParaRPr lang="en-GB" dirty="0" smtClean="0"/>
          </a:p>
          <a:p>
            <a:pPr lvl="0"/>
            <a:endParaRPr lang="en-GB" dirty="0"/>
          </a:p>
        </p:txBody>
      </p:sp>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359" y="6103684"/>
            <a:ext cx="2921664" cy="819865"/>
          </a:xfrm>
          <a:prstGeom prst="rect">
            <a:avLst/>
          </a:prstGeom>
        </p:spPr>
      </p:pic>
    </p:spTree>
    <p:extLst>
      <p:ext uri="{BB962C8B-B14F-4D97-AF65-F5344CB8AC3E}">
        <p14:creationId xmlns:p14="http://schemas.microsoft.com/office/powerpoint/2010/main" val="172620193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Content slide 1">
    <p:spTree>
      <p:nvGrpSpPr>
        <p:cNvPr id="1" name=""/>
        <p:cNvGrpSpPr/>
        <p:nvPr/>
      </p:nvGrpSpPr>
      <p:grpSpPr>
        <a:xfrm>
          <a:off x="0" y="0"/>
          <a:ext cx="0" cy="0"/>
          <a:chOff x="0" y="0"/>
          <a:chExt cx="0" cy="0"/>
        </a:xfrm>
      </p:grpSpPr>
      <p:sp>
        <p:nvSpPr>
          <p:cNvPr id="5" name="Rectangle 4"/>
          <p:cNvSpPr/>
          <p:nvPr userDrawn="1"/>
        </p:nvSpPr>
        <p:spPr>
          <a:xfrm>
            <a:off x="0" y="-479685"/>
            <a:ext cx="12192000" cy="7377981"/>
          </a:xfrm>
          <a:prstGeom prst="rect">
            <a:avLst/>
          </a:prstGeom>
          <a:solidFill>
            <a:schemeClr val="bg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6581" y="1580065"/>
            <a:ext cx="12715301" cy="3568112"/>
          </a:xfrm>
          <a:prstGeom prst="rect">
            <a:avLst/>
          </a:prstGeom>
        </p:spPr>
      </p:pic>
    </p:spTree>
    <p:extLst>
      <p:ext uri="{BB962C8B-B14F-4D97-AF65-F5344CB8AC3E}">
        <p14:creationId xmlns:p14="http://schemas.microsoft.com/office/powerpoint/2010/main" val="143063188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457200"/>
            <a:fld id="{763EC51C-9DAA-B74D-8626-11E39F7DA791}" type="datetimeFigureOut">
              <a:rPr lang="en-US" smtClean="0">
                <a:solidFill>
                  <a:prstClr val="black"/>
                </a:solidFill>
              </a:rPr>
              <a:pPr defTabSz="457200"/>
              <a:t>5/4/2017</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8863712" y="6356351"/>
            <a:ext cx="2844800" cy="365125"/>
          </a:xfrm>
          <a:prstGeom prst="rect">
            <a:avLst/>
          </a:prstGeom>
        </p:spPr>
        <p:txBody>
          <a:bodyPr/>
          <a:lstStyle/>
          <a:p>
            <a:pPr defTabSz="457200"/>
            <a:fld id="{74B3C8AF-CE1F-3F4F-8B23-E1E71B92D802}"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289666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457200"/>
            <a:fld id="{763EC51C-9DAA-B74D-8626-11E39F7DA791}" type="datetimeFigureOut">
              <a:rPr lang="en-US" smtClean="0">
                <a:solidFill>
                  <a:prstClr val="black"/>
                </a:solidFill>
              </a:rPr>
              <a:pPr defTabSz="457200"/>
              <a:t>5/4/2017</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457200"/>
            <a:fld id="{74B3C8AF-CE1F-3F4F-8B23-E1E71B92D802}"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154402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457200"/>
            <a:fld id="{763EC51C-9DAA-B74D-8626-11E39F7DA791}" type="datetimeFigureOut">
              <a:rPr lang="en-US" smtClean="0">
                <a:solidFill>
                  <a:prstClr val="black"/>
                </a:solidFill>
              </a:rPr>
              <a:pPr defTabSz="457200"/>
              <a:t>5/4/2017</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457200"/>
            <a:fld id="{74B3C8AF-CE1F-3F4F-8B23-E1E71B92D802}"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20369802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457200"/>
            <a:fld id="{763EC51C-9DAA-B74D-8626-11E39F7DA791}" type="datetimeFigureOut">
              <a:rPr lang="en-US" smtClean="0">
                <a:solidFill>
                  <a:prstClr val="black"/>
                </a:solidFill>
              </a:rPr>
              <a:pPr defTabSz="457200"/>
              <a:t>5/4/2017</a:t>
            </a:fld>
            <a:endParaRPr lang="en-US">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defTabSz="457200"/>
            <a:fld id="{74B3C8AF-CE1F-3F4F-8B23-E1E71B92D802}"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560201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pPr defTabSz="457200"/>
            <a:fld id="{763EC51C-9DAA-B74D-8626-11E39F7DA791}" type="datetimeFigureOut">
              <a:rPr lang="en-US" smtClean="0">
                <a:solidFill>
                  <a:prstClr val="black"/>
                </a:solidFill>
              </a:rPr>
              <a:pPr defTabSz="457200"/>
              <a:t>5/4/2017</a:t>
            </a:fld>
            <a:endParaRPr lang="en-US">
              <a:solidFill>
                <a:prstClr val="black"/>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pPr defTabSz="457200"/>
            <a:endParaRPr lang="en-US">
              <a:solidFill>
                <a:prstClr val="black"/>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pPr defTabSz="457200"/>
            <a:fld id="{74B3C8AF-CE1F-3F4F-8B23-E1E71B92D802}"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7204611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pPr defTabSz="457200"/>
            <a:fld id="{763EC51C-9DAA-B74D-8626-11E39F7DA791}" type="datetimeFigureOut">
              <a:rPr lang="en-US" smtClean="0">
                <a:solidFill>
                  <a:prstClr val="black"/>
                </a:solidFill>
              </a:rPr>
              <a:pPr defTabSz="457200"/>
              <a:t>5/4/2017</a:t>
            </a:fld>
            <a:endParaRPr lang="en-US">
              <a:solidFill>
                <a:prstClr val="black"/>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pPr defTabSz="457200"/>
            <a:endParaRPr lang="en-US">
              <a:solidFill>
                <a:prstClr val="black"/>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pPr defTabSz="457200"/>
            <a:fld id="{74B3C8AF-CE1F-3F4F-8B23-E1E71B92D802}"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5631672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defTabSz="457200"/>
            <a:fld id="{763EC51C-9DAA-B74D-8626-11E39F7DA791}" type="datetimeFigureOut">
              <a:rPr lang="en-US" smtClean="0">
                <a:solidFill>
                  <a:prstClr val="black"/>
                </a:solidFill>
              </a:rPr>
              <a:pPr defTabSz="457200"/>
              <a:t>5/4/2017</a:t>
            </a:fld>
            <a:endParaRPr lang="en-US">
              <a:solidFill>
                <a:prstClr val="black"/>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pPr defTabSz="457200"/>
            <a:endParaRPr lang="en-US">
              <a:solidFill>
                <a:prstClr val="black"/>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pPr defTabSz="457200"/>
            <a:fld id="{74B3C8AF-CE1F-3F4F-8B23-E1E71B92D802}"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4311772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457200"/>
            <a:fld id="{763EC51C-9DAA-B74D-8626-11E39F7DA791}" type="datetimeFigureOut">
              <a:rPr lang="en-US" smtClean="0">
                <a:solidFill>
                  <a:prstClr val="black"/>
                </a:solidFill>
              </a:rPr>
              <a:pPr defTabSz="457200"/>
              <a:t>5/4/2017</a:t>
            </a:fld>
            <a:endParaRPr lang="en-US">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defTabSz="457200"/>
            <a:fld id="{74B3C8AF-CE1F-3F4F-8B23-E1E71B92D802}"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918385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solidFill>
                  <a:srgbClr val="FFFFFF"/>
                </a:solidFill>
              </a:rPr>
              <a:pPr/>
              <a:t>‹#›</a:t>
            </a:fld>
            <a:endParaRPr lang="en-GB" altLang="en-US" dirty="0">
              <a:solidFill>
                <a:srgbClr val="FFFFFF"/>
              </a:solidFill>
            </a:endParaRPr>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10033001" y="438151"/>
            <a:ext cx="1579033"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a:spLocks noChangeArrowheads="1"/>
          </p:cNvSpPr>
          <p:nvPr userDrawn="1"/>
        </p:nvSpPr>
        <p:spPr bwMode="auto">
          <a:xfrm>
            <a:off x="2571333" y="6573838"/>
            <a:ext cx="902546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base">
              <a:spcBef>
                <a:spcPct val="0"/>
              </a:spcBef>
              <a:spcAft>
                <a:spcPct val="0"/>
              </a:spcAft>
            </a:pPr>
            <a:r>
              <a:rPr lang="en-GB" altLang="en-US" sz="1400" dirty="0">
                <a:solidFill>
                  <a:srgbClr val="FFFFFF"/>
                </a:solidFill>
                <a:latin typeface="Effra Light" pitchFamily="34" charset="0"/>
              </a:rPr>
              <a:t>LIMITLESS </a:t>
            </a:r>
            <a:r>
              <a:rPr lang="en-GB" altLang="en-US" sz="1400" dirty="0">
                <a:solidFill>
                  <a:srgbClr val="FFFFFF"/>
                </a:solidFill>
                <a:latin typeface="Effra Bold" panose="020B0803020203020204"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IMPACT</a:t>
            </a:r>
          </a:p>
        </p:txBody>
      </p:sp>
    </p:spTree>
    <p:extLst>
      <p:ext uri="{BB962C8B-B14F-4D97-AF65-F5344CB8AC3E}">
        <p14:creationId xmlns:p14="http://schemas.microsoft.com/office/powerpoint/2010/main" val="2731601050"/>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457200"/>
            <a:fld id="{763EC51C-9DAA-B74D-8626-11E39F7DA791}" type="datetimeFigureOut">
              <a:rPr lang="en-US" smtClean="0">
                <a:solidFill>
                  <a:prstClr val="black"/>
                </a:solidFill>
              </a:rPr>
              <a:pPr defTabSz="457200"/>
              <a:t>5/4/2017</a:t>
            </a:fld>
            <a:endParaRPr lang="en-US">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defTabSz="457200"/>
            <a:endParaRPr lang="en-US">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defTabSz="457200"/>
            <a:fld id="{74B3C8AF-CE1F-3F4F-8B23-E1E71B92D802}"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382760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457200"/>
            <a:fld id="{763EC51C-9DAA-B74D-8626-11E39F7DA791}" type="datetimeFigureOut">
              <a:rPr lang="en-US" smtClean="0">
                <a:solidFill>
                  <a:prstClr val="black"/>
                </a:solidFill>
              </a:rPr>
              <a:pPr defTabSz="457200"/>
              <a:t>5/4/2017</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457200"/>
            <a:fld id="{74B3C8AF-CE1F-3F4F-8B23-E1E71B92D802}"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6400476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457200"/>
            <a:fld id="{763EC51C-9DAA-B74D-8626-11E39F7DA791}" type="datetimeFigureOut">
              <a:rPr lang="en-US" smtClean="0">
                <a:solidFill>
                  <a:prstClr val="black"/>
                </a:solidFill>
              </a:rPr>
              <a:pPr defTabSz="457200"/>
              <a:t>5/4/2017</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457200"/>
            <a:fld id="{74B3C8AF-CE1F-3F4F-8B23-E1E71B92D802}" type="slidenum">
              <a:rPr lang="en-US" smtClean="0">
                <a:solidFill>
                  <a:prstClr val="black"/>
                </a:solidFill>
              </a:rPr>
              <a:pPr defTabSz="457200"/>
              <a:t>‹#›</a:t>
            </a:fld>
            <a:endParaRPr lang="en-US">
              <a:solidFill>
                <a:prstClr val="black"/>
              </a:solidFill>
            </a:endParaRPr>
          </a:p>
        </p:txBody>
      </p:sp>
    </p:spTree>
    <p:extLst>
      <p:ext uri="{BB962C8B-B14F-4D97-AF65-F5344CB8AC3E}">
        <p14:creationId xmlns:p14="http://schemas.microsoft.com/office/powerpoint/2010/main" val="11059278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solidFill>
                  <a:srgbClr val="50535A"/>
                </a:solidFill>
              </a:rPr>
              <a:pPr/>
              <a:t>‹#›</a:t>
            </a:fld>
            <a:endParaRPr lang="en-GB" altLang="en-US">
              <a:solidFill>
                <a:srgbClr val="50535A"/>
              </a:solidFill>
            </a:endParaRPr>
          </a:p>
        </p:txBody>
      </p:sp>
      <p:sp>
        <p:nvSpPr>
          <p:cNvPr id="6" name="Content Placeholder 2"/>
          <p:cNvSpPr>
            <a:spLocks noGrp="1"/>
          </p:cNvSpPr>
          <p:nvPr>
            <p:ph idx="11"/>
          </p:nvPr>
        </p:nvSpPr>
        <p:spPr>
          <a:xfrm>
            <a:off x="566400" y="2214000"/>
            <a:ext cx="5184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Content Placeholder 2"/>
          <p:cNvSpPr>
            <a:spLocks noGrp="1"/>
          </p:cNvSpPr>
          <p:nvPr>
            <p:ph idx="12"/>
          </p:nvPr>
        </p:nvSpPr>
        <p:spPr>
          <a:xfrm>
            <a:off x="6108436" y="2214000"/>
            <a:ext cx="5184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012745932"/>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solidFill>
                  <a:srgbClr val="50535A"/>
                </a:solidFill>
              </a:rPr>
              <a:pPr/>
              <a:t>‹#›</a:t>
            </a:fld>
            <a:endParaRPr lang="en-GB" altLang="en-US">
              <a:solidFill>
                <a:srgbClr val="50535A"/>
              </a:solidFill>
            </a:endParaRPr>
          </a:p>
        </p:txBody>
      </p:sp>
    </p:spTree>
    <p:extLst>
      <p:ext uri="{BB962C8B-B14F-4D97-AF65-F5344CB8AC3E}">
        <p14:creationId xmlns:p14="http://schemas.microsoft.com/office/powerpoint/2010/main" val="950145397"/>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3084" name="Rectangle 12"/>
          <p:cNvSpPr>
            <a:spLocks noGrp="1" noChangeArrowheads="1"/>
          </p:cNvSpPr>
          <p:nvPr>
            <p:ph type="subTitle" idx="1"/>
          </p:nvPr>
        </p:nvSpPr>
        <p:spPr>
          <a:xfrm>
            <a:off x="566400" y="4653136"/>
            <a:ext cx="10560051"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10704701"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userDrawn="1"/>
        </p:nvSpPr>
        <p:spPr bwMode="auto">
          <a:xfrm>
            <a:off x="2571333" y="6573838"/>
            <a:ext cx="90254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base">
              <a:spcBef>
                <a:spcPct val="0"/>
              </a:spcBef>
              <a:spcAft>
                <a:spcPct val="0"/>
              </a:spcAft>
            </a:pP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10033001" y="439662"/>
            <a:ext cx="1579033" cy="384326"/>
          </a:xfrm>
          <a:prstGeom prst="rect">
            <a:avLst/>
          </a:prstGeom>
          <a:noFill/>
          <a:ln>
            <a:noFill/>
          </a:ln>
        </p:spPr>
      </p:pic>
      <p:sp>
        <p:nvSpPr>
          <p:cNvPr id="14" name="Rectangle 11"/>
          <p:cNvSpPr>
            <a:spLocks noGrp="1" noChangeArrowheads="1"/>
          </p:cNvSpPr>
          <p:nvPr>
            <p:ph type="ctrTitle"/>
          </p:nvPr>
        </p:nvSpPr>
        <p:spPr>
          <a:xfrm>
            <a:off x="566400" y="1143000"/>
            <a:ext cx="1104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15" name="Text Placeholder 2"/>
          <p:cNvSpPr>
            <a:spLocks noGrp="1"/>
          </p:cNvSpPr>
          <p:nvPr>
            <p:ph type="body" sz="quarter" idx="13" hasCustomPrompt="1"/>
          </p:nvPr>
        </p:nvSpPr>
        <p:spPr>
          <a:xfrm>
            <a:off x="556683" y="0"/>
            <a:ext cx="3811125"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16" name="Footer Placeholder 2"/>
          <p:cNvSpPr>
            <a:spLocks noGrp="1"/>
          </p:cNvSpPr>
          <p:nvPr>
            <p:ph type="ftr" sz="quarter" idx="3"/>
          </p:nvPr>
        </p:nvSpPr>
        <p:spPr>
          <a:xfrm>
            <a:off x="4165600" y="6237312"/>
            <a:ext cx="3860800" cy="252000"/>
          </a:xfrm>
          <a:prstGeom prst="rect">
            <a:avLst/>
          </a:prstGeom>
        </p:spPr>
        <p:txBody>
          <a:bodyPr vert="horz" lIns="0" tIns="0" rIns="0" bIns="0" rtlCol="0" anchor="t" anchorCtr="0"/>
          <a:lstStyle>
            <a:lvl1pPr algn="ctr">
              <a:defRPr sz="1200">
                <a:solidFill>
                  <a:schemeClr val="bg2"/>
                </a:solidFill>
                <a:latin typeface="+mn-lt"/>
              </a:defRPr>
            </a:lvl1pPr>
          </a:lstStyle>
          <a:p>
            <a:pPr fontAlgn="base">
              <a:spcBef>
                <a:spcPct val="0"/>
              </a:spcBef>
              <a:spcAft>
                <a:spcPct val="0"/>
              </a:spcAft>
            </a:pPr>
            <a:r>
              <a:rPr lang="en-GB" smtClean="0">
                <a:solidFill>
                  <a:srgbClr val="E0E0E1"/>
                </a:solidFill>
              </a:rPr>
              <a:t>Copyright University of Reading</a:t>
            </a:r>
            <a:endParaRPr lang="en-GB" dirty="0">
              <a:solidFill>
                <a:srgbClr val="E0E0E1"/>
              </a:solidFill>
            </a:endParaRPr>
          </a:p>
        </p:txBody>
      </p:sp>
      <p:sp>
        <p:nvSpPr>
          <p:cNvPr id="17"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mn-lt"/>
              </a:defRPr>
            </a:lvl1pPr>
          </a:lstStyle>
          <a:p>
            <a:pPr fontAlgn="base">
              <a:spcBef>
                <a:spcPct val="0"/>
              </a:spcBef>
              <a:spcAft>
                <a:spcPct val="0"/>
              </a:spcAft>
            </a:pPr>
            <a:r>
              <a:rPr lang="en-GB" dirty="0" smtClean="0">
                <a:solidFill>
                  <a:srgbClr val="E0E0E1"/>
                </a:solidFill>
              </a:rPr>
              <a:t>Wednesday, 11 June 2014</a:t>
            </a:r>
            <a:endParaRPr lang="en-GB" dirty="0">
              <a:solidFill>
                <a:srgbClr val="E0E0E1"/>
              </a:solidFill>
            </a:endParaRPr>
          </a:p>
        </p:txBody>
      </p:sp>
      <p:sp>
        <p:nvSpPr>
          <p:cNvPr id="19" name="TextBox 18"/>
          <p:cNvSpPr txBox="1"/>
          <p:nvPr userDrawn="1"/>
        </p:nvSpPr>
        <p:spPr>
          <a:xfrm>
            <a:off x="566400" y="6646908"/>
            <a:ext cx="2688299" cy="123111"/>
          </a:xfrm>
          <a:prstGeom prst="rect">
            <a:avLst/>
          </a:prstGeom>
          <a:noFill/>
        </p:spPr>
        <p:txBody>
          <a:bodyPr wrap="square" lIns="0" tIns="0" rIns="0" bIns="0" rtlCol="0">
            <a:spAutoFit/>
          </a:bodyPr>
          <a:lstStyle/>
          <a:p>
            <a:pPr fontAlgn="base">
              <a:spcBef>
                <a:spcPct val="20000"/>
              </a:spcBef>
              <a:spcAft>
                <a:spcPct val="0"/>
              </a:spcAft>
              <a:buClr>
                <a:srgbClr val="D2002E"/>
              </a:buClr>
              <a:buFont typeface="Arial" charset="0"/>
              <a:buNone/>
              <a:defRPr/>
            </a:pPr>
            <a:r>
              <a:rPr lang="en-GB" sz="800" kern="0" dirty="0">
                <a:solidFill>
                  <a:srgbClr val="E0E0E1"/>
                </a:solidFill>
              </a:rPr>
              <a:t>Copyright University of Reading</a:t>
            </a:r>
            <a:endParaRPr lang="en-GB" sz="800" kern="0" dirty="0">
              <a:solidFill>
                <a:srgbClr val="E0E0E1"/>
              </a:solidFill>
            </a:endParaRPr>
          </a:p>
        </p:txBody>
      </p:sp>
      <p:sp>
        <p:nvSpPr>
          <p:cNvPr id="20" name="Picture Placeholder 7"/>
          <p:cNvSpPr>
            <a:spLocks noGrp="1"/>
          </p:cNvSpPr>
          <p:nvPr>
            <p:ph type="pic" sz="quarter" idx="16" hasCustomPrompt="1"/>
          </p:nvPr>
        </p:nvSpPr>
        <p:spPr>
          <a:xfrm>
            <a:off x="0" y="2286000"/>
            <a:ext cx="12192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Tree>
    <p:extLst>
      <p:ext uri="{BB962C8B-B14F-4D97-AF65-F5344CB8AC3E}">
        <p14:creationId xmlns:p14="http://schemas.microsoft.com/office/powerpoint/2010/main" val="2916626598"/>
      </p:ext>
    </p:extLst>
  </p:cSld>
  <p:clrMapOvr>
    <a:masterClrMapping/>
  </p:clrMapOvr>
  <p:transition spd="med">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solidFill>
                  <a:srgbClr val="FFFFFF"/>
                </a:solidFill>
              </a:rPr>
              <a:pPr/>
              <a:t>‹#›</a:t>
            </a:fld>
            <a:endParaRPr lang="en-GB" altLang="en-US" dirty="0">
              <a:solidFill>
                <a:srgbClr val="FFFFFF"/>
              </a:solidFill>
            </a:endParaRPr>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10033001" y="438151"/>
            <a:ext cx="157903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2571333" y="6573838"/>
            <a:ext cx="90254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base">
              <a:spcBef>
                <a:spcPct val="0"/>
              </a:spcBef>
              <a:spcAft>
                <a:spcPct val="0"/>
              </a:spcAft>
            </a:pP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Tree>
    <p:extLst>
      <p:ext uri="{BB962C8B-B14F-4D97-AF65-F5344CB8AC3E}">
        <p14:creationId xmlns:p14="http://schemas.microsoft.com/office/powerpoint/2010/main" val="3733909543"/>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10033001" y="438151"/>
            <a:ext cx="157903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solidFill>
                  <a:srgbClr val="FFFFFF"/>
                </a:solidFill>
              </a:rPr>
              <a:pPr/>
              <a:t>‹#›</a:t>
            </a:fld>
            <a:endParaRPr lang="en-GB" altLang="en-US" dirty="0">
              <a:solidFill>
                <a:srgbClr val="FFFFFF"/>
              </a:solidFill>
            </a:endParaRPr>
          </a:p>
        </p:txBody>
      </p:sp>
      <p:sp>
        <p:nvSpPr>
          <p:cNvPr id="8" name="TextBox 7"/>
          <p:cNvSpPr txBox="1">
            <a:spLocks noChangeArrowheads="1"/>
          </p:cNvSpPr>
          <p:nvPr userDrawn="1"/>
        </p:nvSpPr>
        <p:spPr bwMode="auto">
          <a:xfrm>
            <a:off x="2571333" y="6573838"/>
            <a:ext cx="90254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base">
              <a:spcBef>
                <a:spcPct val="0"/>
              </a:spcBef>
              <a:spcAft>
                <a:spcPct val="0"/>
              </a:spcAft>
            </a:pPr>
            <a:r>
              <a:rPr lang="en-GB" altLang="en-US" sz="1400" dirty="0">
                <a:solidFill>
                  <a:srgbClr val="FFFFFF"/>
                </a:solidFill>
                <a:latin typeface="Effra Light" pitchFamily="34" charset="0"/>
              </a:rPr>
              <a:t>LIMITLESS </a:t>
            </a:r>
            <a:r>
              <a:rPr lang="en-GB" altLang="en-US" sz="1400" dirty="0">
                <a:solidFill>
                  <a:srgbClr val="FFFFFF"/>
                </a:solidFill>
                <a:latin typeface="Effra Heavy"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Heavy" pitchFamily="34" charset="0"/>
              </a:rPr>
              <a:t>IMPACT</a:t>
            </a:r>
          </a:p>
        </p:txBody>
      </p:sp>
      <p:sp>
        <p:nvSpPr>
          <p:cNvPr id="9" name="Content Placeholder 2"/>
          <p:cNvSpPr>
            <a:spLocks noGrp="1"/>
          </p:cNvSpPr>
          <p:nvPr>
            <p:ph idx="11"/>
          </p:nvPr>
        </p:nvSpPr>
        <p:spPr>
          <a:xfrm>
            <a:off x="566400" y="2214000"/>
            <a:ext cx="5184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2"/>
          <p:cNvSpPr>
            <a:spLocks noGrp="1"/>
          </p:cNvSpPr>
          <p:nvPr>
            <p:ph idx="12"/>
          </p:nvPr>
        </p:nvSpPr>
        <p:spPr>
          <a:xfrm>
            <a:off x="6108436" y="2214000"/>
            <a:ext cx="5184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611232058"/>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6" name="Content Placeholder 5"/>
          <p:cNvSpPr>
            <a:spLocks noGrp="1"/>
          </p:cNvSpPr>
          <p:nvPr>
            <p:ph sz="quarter" idx="11"/>
          </p:nvPr>
        </p:nvSpPr>
        <p:spPr>
          <a:xfrm>
            <a:off x="566400" y="476672"/>
            <a:ext cx="11040000" cy="5904656"/>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435706411"/>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4" name="Content Placeholder 5"/>
          <p:cNvSpPr>
            <a:spLocks noGrp="1"/>
          </p:cNvSpPr>
          <p:nvPr>
            <p:ph sz="quarter" idx="11"/>
          </p:nvPr>
        </p:nvSpPr>
        <p:spPr>
          <a:xfrm>
            <a:off x="566400" y="476672"/>
            <a:ext cx="1104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341326752"/>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10033001" y="438151"/>
            <a:ext cx="1579033"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solidFill>
                  <a:srgbClr val="FFFFFF"/>
                </a:solidFill>
              </a:rPr>
              <a:pPr/>
              <a:t>‹#›</a:t>
            </a:fld>
            <a:endParaRPr lang="en-GB" altLang="en-US" dirty="0">
              <a:solidFill>
                <a:srgbClr val="FFFFFF"/>
              </a:solidFill>
            </a:endParaRPr>
          </a:p>
        </p:txBody>
      </p:sp>
      <p:sp>
        <p:nvSpPr>
          <p:cNvPr id="8" name="TextBox 7"/>
          <p:cNvSpPr txBox="1">
            <a:spLocks noChangeArrowheads="1"/>
          </p:cNvSpPr>
          <p:nvPr userDrawn="1"/>
        </p:nvSpPr>
        <p:spPr bwMode="auto">
          <a:xfrm>
            <a:off x="2571333" y="6573838"/>
            <a:ext cx="902546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base">
              <a:spcBef>
                <a:spcPct val="0"/>
              </a:spcBef>
              <a:spcAft>
                <a:spcPct val="0"/>
              </a:spcAft>
            </a:pPr>
            <a:r>
              <a:rPr lang="en-GB" altLang="en-US" sz="1400" dirty="0">
                <a:solidFill>
                  <a:srgbClr val="FFFFFF"/>
                </a:solidFill>
                <a:latin typeface="Effra Light" pitchFamily="34" charset="0"/>
              </a:rPr>
              <a:t>LIMITLESS </a:t>
            </a:r>
            <a:r>
              <a:rPr lang="en-GB" altLang="en-US" sz="1400" dirty="0">
                <a:solidFill>
                  <a:srgbClr val="FFFFFF"/>
                </a:solidFill>
                <a:latin typeface="Effra Bold" panose="020B0803020203020204"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IMPACT</a:t>
            </a:r>
          </a:p>
        </p:txBody>
      </p:sp>
      <p:sp>
        <p:nvSpPr>
          <p:cNvPr id="9" name="Content Placeholder 2"/>
          <p:cNvSpPr>
            <a:spLocks noGrp="1"/>
          </p:cNvSpPr>
          <p:nvPr>
            <p:ph idx="11"/>
          </p:nvPr>
        </p:nvSpPr>
        <p:spPr>
          <a:xfrm>
            <a:off x="566400" y="2214000"/>
            <a:ext cx="5184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2"/>
          <p:cNvSpPr>
            <a:spLocks noGrp="1"/>
          </p:cNvSpPr>
          <p:nvPr>
            <p:ph idx="12"/>
          </p:nvPr>
        </p:nvSpPr>
        <p:spPr>
          <a:xfrm>
            <a:off x="6108436" y="2214000"/>
            <a:ext cx="5184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182214186"/>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5" name="TextBox 4"/>
          <p:cNvSpPr txBox="1">
            <a:spLocks noChangeArrowheads="1"/>
          </p:cNvSpPr>
          <p:nvPr userDrawn="1"/>
        </p:nvSpPr>
        <p:spPr bwMode="auto">
          <a:xfrm>
            <a:off x="-336714" y="3841457"/>
            <a:ext cx="13603817"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GB" altLang="en-US" sz="15000" dirty="0">
                <a:solidFill>
                  <a:srgbClr val="FFFFFF"/>
                </a:solidFill>
                <a:latin typeface="Effra Bold"/>
              </a:rPr>
              <a:t>LIMITLESS</a:t>
            </a:r>
          </a:p>
        </p:txBody>
      </p:sp>
      <p:sp>
        <p:nvSpPr>
          <p:cNvPr id="6" name="Picture Placeholder 12"/>
          <p:cNvSpPr>
            <a:spLocks noGrp="1"/>
          </p:cNvSpPr>
          <p:nvPr>
            <p:ph type="pic" sz="quarter" idx="11"/>
          </p:nvPr>
        </p:nvSpPr>
        <p:spPr>
          <a:xfrm>
            <a:off x="0" y="0"/>
            <a:ext cx="12192000" cy="4437112"/>
          </a:xfrm>
          <a:ln>
            <a:noFill/>
          </a:ln>
        </p:spPr>
        <p:txBody>
          <a:bodyPr/>
          <a:lstStyle/>
          <a:p>
            <a:r>
              <a:rPr lang="en-US" smtClean="0"/>
              <a:t>Click icon to add picture</a:t>
            </a:r>
            <a:endParaRPr lang="en-GB" dirty="0"/>
          </a:p>
        </p:txBody>
      </p:sp>
      <p:sp>
        <p:nvSpPr>
          <p:cNvPr id="8" name="Text Placeholder 10"/>
          <p:cNvSpPr>
            <a:spLocks noGrp="1"/>
          </p:cNvSpPr>
          <p:nvPr>
            <p:ph type="body" sz="quarter" idx="14" hasCustomPrompt="1"/>
          </p:nvPr>
        </p:nvSpPr>
        <p:spPr>
          <a:xfrm>
            <a:off x="335360" y="3794864"/>
            <a:ext cx="3072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smtClean="0"/>
              <a:t>Education is</a:t>
            </a:r>
            <a:endParaRPr lang="en-GB" dirty="0"/>
          </a:p>
        </p:txBody>
      </p:sp>
      <p:sp>
        <p:nvSpPr>
          <p:cNvPr id="11" name="Text Placeholder 10"/>
          <p:cNvSpPr>
            <a:spLocks noGrp="1"/>
          </p:cNvSpPr>
          <p:nvPr>
            <p:ph type="body" sz="quarter" idx="15" hasCustomPrompt="1"/>
          </p:nvPr>
        </p:nvSpPr>
        <p:spPr>
          <a:xfrm>
            <a:off x="335360" y="5857878"/>
            <a:ext cx="9313035"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624103418"/>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5" name="TextBox 4"/>
          <p:cNvSpPr txBox="1">
            <a:spLocks noChangeArrowheads="1"/>
          </p:cNvSpPr>
          <p:nvPr userDrawn="1"/>
        </p:nvSpPr>
        <p:spPr bwMode="auto">
          <a:xfrm>
            <a:off x="-317499" y="3841457"/>
            <a:ext cx="13603817"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GB" altLang="en-US" sz="15000" dirty="0">
                <a:solidFill>
                  <a:srgbClr val="50535A"/>
                </a:solidFill>
                <a:latin typeface="Effra Bold"/>
              </a:rPr>
              <a:t>LIMITLESS</a:t>
            </a:r>
          </a:p>
        </p:txBody>
      </p:sp>
      <p:sp>
        <p:nvSpPr>
          <p:cNvPr id="6" name="Picture Placeholder 12"/>
          <p:cNvSpPr>
            <a:spLocks noGrp="1"/>
          </p:cNvSpPr>
          <p:nvPr>
            <p:ph type="pic" sz="quarter" idx="11"/>
          </p:nvPr>
        </p:nvSpPr>
        <p:spPr>
          <a:xfrm>
            <a:off x="0" y="0"/>
            <a:ext cx="12192000" cy="4437112"/>
          </a:xfrm>
          <a:ln>
            <a:noFill/>
          </a:ln>
        </p:spPr>
        <p:txBody>
          <a:bodyPr/>
          <a:lstStyle/>
          <a:p>
            <a:r>
              <a:rPr lang="en-US" smtClean="0"/>
              <a:t>Click icon to add picture</a:t>
            </a:r>
            <a:endParaRPr lang="en-GB" dirty="0"/>
          </a:p>
        </p:txBody>
      </p:sp>
      <p:sp>
        <p:nvSpPr>
          <p:cNvPr id="11" name="Text Placeholder 10"/>
          <p:cNvSpPr>
            <a:spLocks noGrp="1"/>
          </p:cNvSpPr>
          <p:nvPr>
            <p:ph type="body" sz="quarter" idx="14" hasCustomPrompt="1"/>
          </p:nvPr>
        </p:nvSpPr>
        <p:spPr>
          <a:xfrm>
            <a:off x="335360" y="3794864"/>
            <a:ext cx="3072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smtClean="0"/>
              <a:t>Education is</a:t>
            </a:r>
            <a:endParaRPr lang="en-GB" dirty="0"/>
          </a:p>
        </p:txBody>
      </p:sp>
      <p:sp>
        <p:nvSpPr>
          <p:cNvPr id="12" name="Text Placeholder 10"/>
          <p:cNvSpPr>
            <a:spLocks noGrp="1"/>
          </p:cNvSpPr>
          <p:nvPr>
            <p:ph type="body" sz="quarter" idx="15" hasCustomPrompt="1"/>
          </p:nvPr>
        </p:nvSpPr>
        <p:spPr>
          <a:xfrm>
            <a:off x="335360" y="5857878"/>
            <a:ext cx="9313035"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2476156754"/>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402643901"/>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2370961847"/>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smtClean="0"/>
              <a:t>Click icon to add picture</a:t>
            </a:r>
            <a:endParaRPr lang="en-GB" dirty="0"/>
          </a:p>
        </p:txBody>
      </p:sp>
      <p:sp>
        <p:nvSpPr>
          <p:cNvPr id="9"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a:solidFill>
                  <a:schemeClr val="accent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449365469"/>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1" y="0"/>
            <a:ext cx="8127692"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accent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err="1">
              <a:solidFill>
                <a:srgbClr val="FFFFFF"/>
              </a:solidFill>
            </a:endParaRPr>
          </a:p>
        </p:txBody>
      </p:sp>
      <p:sp>
        <p:nvSpPr>
          <p:cNvPr id="8" name="Title 1"/>
          <p:cNvSpPr>
            <a:spLocks noGrp="1"/>
          </p:cNvSpPr>
          <p:nvPr>
            <p:ph type="title"/>
          </p:nvPr>
        </p:nvSpPr>
        <p:spPr>
          <a:xfrm>
            <a:off x="8400256" y="332656"/>
            <a:ext cx="3456384"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8400256" y="2214000"/>
            <a:ext cx="3456384"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204293266"/>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1" y="0"/>
            <a:ext cx="8127692"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tx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err="1">
              <a:solidFill>
                <a:srgbClr val="FFFFFF"/>
              </a:solidFill>
            </a:endParaRPr>
          </a:p>
        </p:txBody>
      </p:sp>
      <p:sp>
        <p:nvSpPr>
          <p:cNvPr id="8" name="Title 1"/>
          <p:cNvSpPr>
            <a:spLocks noGrp="1"/>
          </p:cNvSpPr>
          <p:nvPr>
            <p:ph type="title"/>
          </p:nvPr>
        </p:nvSpPr>
        <p:spPr>
          <a:xfrm>
            <a:off x="8400256" y="332656"/>
            <a:ext cx="3456384"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8400256" y="2214000"/>
            <a:ext cx="3456384"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233560448"/>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6" name="Picture Placeholder 12"/>
          <p:cNvSpPr>
            <a:spLocks noGrp="1"/>
          </p:cNvSpPr>
          <p:nvPr>
            <p:ph type="pic" sz="quarter" idx="11"/>
          </p:nvPr>
        </p:nvSpPr>
        <p:spPr>
          <a:xfrm>
            <a:off x="1" y="0"/>
            <a:ext cx="8127692"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err="1">
              <a:solidFill>
                <a:srgbClr val="FFFFFF"/>
              </a:solidFill>
            </a:endParaRPr>
          </a:p>
        </p:txBody>
      </p:sp>
      <p:sp>
        <p:nvSpPr>
          <p:cNvPr id="8" name="Title 1"/>
          <p:cNvSpPr>
            <a:spLocks noGrp="1"/>
          </p:cNvSpPr>
          <p:nvPr>
            <p:ph type="title"/>
          </p:nvPr>
        </p:nvSpPr>
        <p:spPr>
          <a:xfrm>
            <a:off x="8400256" y="332656"/>
            <a:ext cx="3456384" cy="1730144"/>
          </a:xfrm>
        </p:spPr>
        <p:txBody>
          <a:bodyPr wrap="square"/>
          <a:lstStyle>
            <a:lvl1pPr>
              <a:lnSpc>
                <a:spcPct val="80000"/>
              </a:lnSpc>
              <a:defRPr sz="3200">
                <a:solidFill>
                  <a:schemeClr val="accent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8400256" y="2214000"/>
            <a:ext cx="3456384"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981383627"/>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7" name="Rectangle 6"/>
          <p:cNvSpPr/>
          <p:nvPr userDrawn="1"/>
        </p:nvSpPr>
        <p:spPr bwMode="auto">
          <a:xfrm>
            <a:off x="0" y="1196752"/>
            <a:ext cx="12192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err="1">
              <a:solidFill>
                <a:srgbClr val="FFFFFF"/>
              </a:solidFill>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smtClean="0"/>
              <a:t>Click icon to add table</a:t>
            </a:r>
            <a:endParaRPr lang="en-GB"/>
          </a:p>
        </p:txBody>
      </p:sp>
    </p:spTree>
    <p:extLst>
      <p:ext uri="{BB962C8B-B14F-4D97-AF65-F5344CB8AC3E}">
        <p14:creationId xmlns:p14="http://schemas.microsoft.com/office/powerpoint/2010/main" val="323214712"/>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7" name="Rectangle 6"/>
          <p:cNvSpPr/>
          <p:nvPr userDrawn="1"/>
        </p:nvSpPr>
        <p:spPr bwMode="auto">
          <a:xfrm>
            <a:off x="0" y="1196752"/>
            <a:ext cx="12192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err="1">
              <a:solidFill>
                <a:srgbClr val="FFFFFF"/>
              </a:solidFill>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smtClean="0"/>
              <a:t>Click icon to add table</a:t>
            </a:r>
            <a:endParaRPr lang="en-GB"/>
          </a:p>
        </p:txBody>
      </p:sp>
    </p:spTree>
    <p:extLst>
      <p:ext uri="{BB962C8B-B14F-4D97-AF65-F5344CB8AC3E}">
        <p14:creationId xmlns:p14="http://schemas.microsoft.com/office/powerpoint/2010/main" val="2558349166"/>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6" name="Content Placeholder 5"/>
          <p:cNvSpPr>
            <a:spLocks noGrp="1"/>
          </p:cNvSpPr>
          <p:nvPr>
            <p:ph sz="quarter" idx="11"/>
          </p:nvPr>
        </p:nvSpPr>
        <p:spPr>
          <a:xfrm>
            <a:off x="566400" y="476672"/>
            <a:ext cx="11040000" cy="5904656"/>
          </a:xfrm>
        </p:spPr>
        <p:txBody>
          <a:bodyPr/>
          <a:lstStyle>
            <a:lvl1pPr>
              <a:buClr>
                <a:schemeClr val="accent1"/>
              </a:buClr>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491685116"/>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7" name="Rectangle 6"/>
          <p:cNvSpPr/>
          <p:nvPr userDrawn="1"/>
        </p:nvSpPr>
        <p:spPr bwMode="auto">
          <a:xfrm>
            <a:off x="0" y="1196752"/>
            <a:ext cx="12192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err="1">
              <a:solidFill>
                <a:srgbClr val="FFFFFF"/>
              </a:solidFill>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baseline="0">
                <a:solidFill>
                  <a:schemeClr val="accent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smtClean="0"/>
              <a:t>Click icon to add table</a:t>
            </a:r>
            <a:endParaRPr lang="en-GB"/>
          </a:p>
        </p:txBody>
      </p:sp>
    </p:spTree>
    <p:extLst>
      <p:ext uri="{BB962C8B-B14F-4D97-AF65-F5344CB8AC3E}">
        <p14:creationId xmlns:p14="http://schemas.microsoft.com/office/powerpoint/2010/main" val="823508720"/>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6" name="Rectangle 5"/>
          <p:cNvSpPr/>
          <p:nvPr userDrawn="1"/>
        </p:nvSpPr>
        <p:spPr>
          <a:xfrm>
            <a:off x="0" y="-25112"/>
            <a:ext cx="12192000" cy="1484784"/>
          </a:xfrm>
          <a:prstGeom prst="rect">
            <a:avLst/>
          </a:prstGeom>
          <a:solidFill>
            <a:srgbClr val="473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2000">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GB" dirty="0"/>
          </a:p>
        </p:txBody>
      </p:sp>
      <p:sp>
        <p:nvSpPr>
          <p:cNvPr id="3" name="Date Placeholder 2"/>
          <p:cNvSpPr>
            <a:spLocks noGrp="1"/>
          </p:cNvSpPr>
          <p:nvPr>
            <p:ph type="dt" sz="half" idx="10"/>
          </p:nvPr>
        </p:nvSpPr>
        <p:spPr>
          <a:xfrm>
            <a:off x="609600" y="6356351"/>
            <a:ext cx="2844800" cy="365125"/>
          </a:xfrm>
          <a:prstGeom prst="rect">
            <a:avLst/>
          </a:prstGeom>
        </p:spPr>
        <p:txBody>
          <a:bodyPr/>
          <a:lstStyle/>
          <a:p>
            <a:pPr fontAlgn="base">
              <a:spcBef>
                <a:spcPct val="0"/>
              </a:spcBef>
              <a:spcAft>
                <a:spcPct val="0"/>
              </a:spcAft>
            </a:pPr>
            <a:fld id="{DB51636E-A831-4395-889C-8E63EC1A5047}" type="datetime1">
              <a:rPr lang="en-GB" sz="2000">
                <a:solidFill>
                  <a:srgbClr val="000000"/>
                </a:solidFill>
              </a:rPr>
              <a:pPr fontAlgn="base">
                <a:spcBef>
                  <a:spcPct val="0"/>
                </a:spcBef>
                <a:spcAft>
                  <a:spcPct val="0"/>
                </a:spcAft>
              </a:pPr>
              <a:t>04/05/2017</a:t>
            </a:fld>
            <a:endParaRPr lang="en-GB" sz="2000">
              <a:solidFill>
                <a:srgbClr val="000000"/>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lvl1pPr>
              <a:defRPr/>
            </a:lvl1pPr>
          </a:lstStyle>
          <a:p>
            <a:pPr fontAlgn="base">
              <a:spcBef>
                <a:spcPct val="0"/>
              </a:spcBef>
              <a:spcAft>
                <a:spcPct val="0"/>
              </a:spcAft>
            </a:pPr>
            <a:r>
              <a:rPr lang="en-GB" sz="2000" dirty="0" smtClean="0">
                <a:solidFill>
                  <a:srgbClr val="000000"/>
                </a:solidFill>
              </a:rPr>
              <a:t>LOAEC 2014</a:t>
            </a:r>
            <a:endParaRPr lang="en-GB" sz="2000" dirty="0">
              <a:solidFill>
                <a:srgbClr val="000000"/>
              </a:solidFill>
            </a:endParaRPr>
          </a:p>
        </p:txBody>
      </p:sp>
      <p:sp>
        <p:nvSpPr>
          <p:cNvPr id="5" name="Slide Number Placeholder 4"/>
          <p:cNvSpPr>
            <a:spLocks noGrp="1"/>
          </p:cNvSpPr>
          <p:nvPr>
            <p:ph type="sldNum" sz="quarter" idx="12"/>
          </p:nvPr>
        </p:nvSpPr>
        <p:spPr/>
        <p:txBody>
          <a:bodyPr/>
          <a:lstStyle/>
          <a:p>
            <a:fld id="{0097383A-60EC-4720-B4F7-3F8B7072D89A}" type="slidenum">
              <a:rPr lang="en-GB" smtClean="0">
                <a:solidFill>
                  <a:srgbClr val="50535A"/>
                </a:solidFill>
              </a:rPr>
              <a:pPr/>
              <a:t>‹#›</a:t>
            </a:fld>
            <a:endParaRPr lang="en-GB">
              <a:solidFill>
                <a:srgbClr val="50535A"/>
              </a:solidFill>
            </a:endParaRPr>
          </a:p>
        </p:txBody>
      </p:sp>
      <p:pic>
        <p:nvPicPr>
          <p:cNvPr id="7" name="Picture 732" descr="C:\Users\Reis\AppData\Local\Temp\Rar$DR00.470\LU-mark-cmyk.tif"/>
          <p:cNvPicPr>
            <a:picLocks noChangeAspect="1" noChangeArrowheads="1"/>
          </p:cNvPicPr>
          <p:nvPr userDrawn="1"/>
        </p:nvPicPr>
        <p:blipFill>
          <a:blip r:embed="rId2"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8688288" y="6239671"/>
            <a:ext cx="2880000" cy="501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443097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solidFill>
                  <a:srgbClr val="50535A"/>
                </a:solidFill>
              </a:rPr>
              <a:pPr/>
              <a:t>‹#›</a:t>
            </a:fld>
            <a:endParaRPr lang="en-GB" altLang="en-US" dirty="0">
              <a:solidFill>
                <a:srgbClr val="50535A"/>
              </a:solidFill>
            </a:endParaRPr>
          </a:p>
        </p:txBody>
      </p:sp>
      <p:sp>
        <p:nvSpPr>
          <p:cNvPr id="6" name="Content Placeholder 2"/>
          <p:cNvSpPr>
            <a:spLocks noGrp="1"/>
          </p:cNvSpPr>
          <p:nvPr>
            <p:ph idx="11"/>
          </p:nvPr>
        </p:nvSpPr>
        <p:spPr>
          <a:xfrm>
            <a:off x="566400" y="2214000"/>
            <a:ext cx="5184000" cy="4320000"/>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2"/>
          <p:cNvSpPr>
            <a:spLocks noGrp="1"/>
          </p:cNvSpPr>
          <p:nvPr>
            <p:ph idx="12"/>
          </p:nvPr>
        </p:nvSpPr>
        <p:spPr>
          <a:xfrm>
            <a:off x="6108436" y="2214000"/>
            <a:ext cx="5184000" cy="4320000"/>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436137363"/>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solidFill>
                  <a:srgbClr val="50535A"/>
                </a:solidFill>
              </a:rPr>
              <a:pPr/>
              <a:t>‹#›</a:t>
            </a:fld>
            <a:endParaRPr lang="en-GB" altLang="en-US" dirty="0">
              <a:solidFill>
                <a:srgbClr val="50535A"/>
              </a:solidFill>
            </a:endParaRPr>
          </a:p>
        </p:txBody>
      </p:sp>
    </p:spTree>
    <p:extLst>
      <p:ext uri="{BB962C8B-B14F-4D97-AF65-F5344CB8AC3E}">
        <p14:creationId xmlns:p14="http://schemas.microsoft.com/office/powerpoint/2010/main" val="963013640"/>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dirty="0">
              <a:solidFill>
                <a:srgbClr val="FFFFFF"/>
              </a:solidFill>
            </a:endParaRPr>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dirty="0">
              <a:solidFill>
                <a:srgbClr val="FFFFFF"/>
              </a:solidFill>
            </a:endParaRPr>
          </a:p>
        </p:txBody>
      </p:sp>
      <p:sp>
        <p:nvSpPr>
          <p:cNvPr id="3084" name="Rectangle 12"/>
          <p:cNvSpPr>
            <a:spLocks noGrp="1" noChangeArrowheads="1"/>
          </p:cNvSpPr>
          <p:nvPr>
            <p:ph type="subTitle" idx="1"/>
          </p:nvPr>
        </p:nvSpPr>
        <p:spPr>
          <a:xfrm>
            <a:off x="566400" y="4653136"/>
            <a:ext cx="10560051" cy="925512"/>
          </a:xfrm>
        </p:spPr>
        <p:txBody>
          <a:bodyPr/>
          <a:lstStyle>
            <a:lvl1pPr marL="0" indent="0">
              <a:buFontTx/>
              <a:buNone/>
              <a:defRPr sz="2000">
                <a:solidFill>
                  <a:schemeClr val="bg1"/>
                </a:solidFill>
              </a:defRPr>
            </a:lvl1pPr>
          </a:lstStyle>
          <a:p>
            <a:pPr lvl="0"/>
            <a:r>
              <a:rPr lang="en-US" altLang="en-US" noProof="0"/>
              <a:t>Click to edit Master subtitle style</a:t>
            </a:r>
            <a:endParaRPr lang="en-GB" altLang="en-US" noProof="0" dirty="0"/>
          </a:p>
        </p:txBody>
      </p:sp>
      <p:sp>
        <p:nvSpPr>
          <p:cNvPr id="27" name="Rectangle 13"/>
          <p:cNvSpPr>
            <a:spLocks noGrp="1" noChangeArrowheads="1"/>
          </p:cNvSpPr>
          <p:nvPr>
            <p:ph type="sldNum" sz="quarter" idx="4"/>
          </p:nvPr>
        </p:nvSpPr>
        <p:spPr bwMode="auto">
          <a:xfrm>
            <a:off x="10704701"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solidFill>
                  <a:srgbClr val="E0E0E1"/>
                </a:solidFill>
              </a:rPr>
              <a:pPr/>
              <a:t>‹#›</a:t>
            </a:fld>
            <a:endParaRPr lang="en-GB" altLang="en-US" dirty="0">
              <a:solidFill>
                <a:srgbClr val="E0E0E1"/>
              </a:solidFill>
            </a:endParaRPr>
          </a:p>
        </p:txBody>
      </p:sp>
      <p:sp>
        <p:nvSpPr>
          <p:cNvPr id="28" name="TextBox 27"/>
          <p:cNvSpPr txBox="1">
            <a:spLocks noChangeArrowheads="1"/>
          </p:cNvSpPr>
          <p:nvPr userDrawn="1"/>
        </p:nvSpPr>
        <p:spPr bwMode="auto">
          <a:xfrm>
            <a:off x="2571333" y="6573838"/>
            <a:ext cx="90254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base">
              <a:spcBef>
                <a:spcPct val="0"/>
              </a:spcBef>
              <a:spcAft>
                <a:spcPct val="0"/>
              </a:spcAft>
            </a:pPr>
            <a:r>
              <a:rPr lang="en-GB" altLang="en-US" sz="1400" dirty="0">
                <a:solidFill>
                  <a:srgbClr val="FFFFFF"/>
                </a:solidFill>
                <a:latin typeface="Effra Light" pitchFamily="34" charset="0"/>
              </a:rPr>
              <a:t>LIMITLESS </a:t>
            </a:r>
            <a:r>
              <a:rPr lang="en-GB" altLang="en-US" sz="1400" dirty="0">
                <a:solidFill>
                  <a:srgbClr val="FFFFFF"/>
                </a:solidFill>
                <a:latin typeface="Effra Bold" panose="020B0803020203020204"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10033001" y="439662"/>
            <a:ext cx="1579033" cy="384326"/>
          </a:xfrm>
          <a:prstGeom prst="rect">
            <a:avLst/>
          </a:prstGeom>
          <a:noFill/>
          <a:ln>
            <a:noFill/>
          </a:ln>
        </p:spPr>
      </p:pic>
      <p:sp>
        <p:nvSpPr>
          <p:cNvPr id="14" name="Rectangle 11"/>
          <p:cNvSpPr>
            <a:spLocks noGrp="1" noChangeArrowheads="1"/>
          </p:cNvSpPr>
          <p:nvPr>
            <p:ph type="ctrTitle"/>
          </p:nvPr>
        </p:nvSpPr>
        <p:spPr>
          <a:xfrm>
            <a:off x="566400" y="1143000"/>
            <a:ext cx="1104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a:t>Click to edit Master title style</a:t>
            </a:r>
            <a:endParaRPr lang="en-GB" altLang="en-US" noProof="0" dirty="0"/>
          </a:p>
        </p:txBody>
      </p:sp>
      <p:sp>
        <p:nvSpPr>
          <p:cNvPr id="15" name="Text Placeholder 2"/>
          <p:cNvSpPr>
            <a:spLocks noGrp="1"/>
          </p:cNvSpPr>
          <p:nvPr>
            <p:ph type="body" sz="quarter" idx="13" hasCustomPrompt="1"/>
          </p:nvPr>
        </p:nvSpPr>
        <p:spPr>
          <a:xfrm>
            <a:off x="556683" y="0"/>
            <a:ext cx="3811125"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a:t>Unit name here, max 2 line, adjust width of box if required</a:t>
            </a:r>
            <a:endParaRPr lang="en-GB" dirty="0"/>
          </a:p>
        </p:txBody>
      </p:sp>
      <p:sp>
        <p:nvSpPr>
          <p:cNvPr id="16" name="Footer Placeholder 2"/>
          <p:cNvSpPr>
            <a:spLocks noGrp="1"/>
          </p:cNvSpPr>
          <p:nvPr>
            <p:ph type="ftr" sz="quarter" idx="3"/>
          </p:nvPr>
        </p:nvSpPr>
        <p:spPr>
          <a:xfrm>
            <a:off x="4165600" y="6237312"/>
            <a:ext cx="3860800" cy="252000"/>
          </a:xfrm>
          <a:prstGeom prst="rect">
            <a:avLst/>
          </a:prstGeom>
        </p:spPr>
        <p:txBody>
          <a:bodyPr vert="horz" lIns="0" tIns="0" rIns="0" bIns="0" rtlCol="0" anchor="t" anchorCtr="0"/>
          <a:lstStyle>
            <a:lvl1pPr algn="ctr">
              <a:defRPr sz="1200">
                <a:solidFill>
                  <a:schemeClr val="bg2"/>
                </a:solidFill>
                <a:latin typeface="+mn-lt"/>
              </a:defRPr>
            </a:lvl1pPr>
          </a:lstStyle>
          <a:p>
            <a:pPr fontAlgn="base">
              <a:spcBef>
                <a:spcPct val="0"/>
              </a:spcBef>
              <a:spcAft>
                <a:spcPct val="0"/>
              </a:spcAft>
            </a:pPr>
            <a:r>
              <a:rPr lang="en-GB" dirty="0">
                <a:solidFill>
                  <a:srgbClr val="E0E0E1"/>
                </a:solidFill>
              </a:rPr>
              <a:t>Copyright University of Reading</a:t>
            </a:r>
          </a:p>
        </p:txBody>
      </p:sp>
      <p:sp>
        <p:nvSpPr>
          <p:cNvPr id="17"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mn-lt"/>
              </a:defRPr>
            </a:lvl1pPr>
          </a:lstStyle>
          <a:p>
            <a:pPr fontAlgn="base">
              <a:spcBef>
                <a:spcPct val="0"/>
              </a:spcBef>
              <a:spcAft>
                <a:spcPct val="0"/>
              </a:spcAft>
            </a:pPr>
            <a:r>
              <a:rPr lang="en-GB" dirty="0">
                <a:solidFill>
                  <a:srgbClr val="E0E0E1"/>
                </a:solidFill>
              </a:rPr>
              <a:t>Wednesday, 11 June 2014</a:t>
            </a:r>
          </a:p>
        </p:txBody>
      </p:sp>
      <p:sp>
        <p:nvSpPr>
          <p:cNvPr id="19" name="TextBox 18"/>
          <p:cNvSpPr txBox="1"/>
          <p:nvPr userDrawn="1"/>
        </p:nvSpPr>
        <p:spPr>
          <a:xfrm>
            <a:off x="566400" y="6646908"/>
            <a:ext cx="2688299" cy="123111"/>
          </a:xfrm>
          <a:prstGeom prst="rect">
            <a:avLst/>
          </a:prstGeom>
          <a:noFill/>
        </p:spPr>
        <p:txBody>
          <a:bodyPr wrap="square" lIns="0" tIns="0" rIns="0" bIns="0" rtlCol="0">
            <a:spAutoFit/>
          </a:bodyPr>
          <a:lstStyle/>
          <a:p>
            <a:pPr fontAlgn="base">
              <a:spcBef>
                <a:spcPct val="20000"/>
              </a:spcBef>
              <a:spcAft>
                <a:spcPct val="0"/>
              </a:spcAft>
              <a:buClr>
                <a:srgbClr val="D2002E"/>
              </a:buClr>
              <a:buFont typeface="Arial" charset="0"/>
              <a:buNone/>
              <a:defRPr/>
            </a:pPr>
            <a:r>
              <a:rPr lang="en-GB" sz="800" kern="0" dirty="0">
                <a:solidFill>
                  <a:srgbClr val="E0E0E1"/>
                </a:solidFill>
              </a:rPr>
              <a:t>Copyright University of Reading</a:t>
            </a:r>
          </a:p>
        </p:txBody>
      </p:sp>
      <p:sp>
        <p:nvSpPr>
          <p:cNvPr id="20" name="Picture Placeholder 7"/>
          <p:cNvSpPr>
            <a:spLocks noGrp="1"/>
          </p:cNvSpPr>
          <p:nvPr>
            <p:ph type="pic" sz="quarter" idx="16" hasCustomPrompt="1"/>
          </p:nvPr>
        </p:nvSpPr>
        <p:spPr>
          <a:xfrm>
            <a:off x="0" y="2286000"/>
            <a:ext cx="12192000" cy="2286000"/>
          </a:xfrm>
        </p:spPr>
        <p:txBody>
          <a:bodyPr/>
          <a:lstStyle>
            <a:lvl1pPr marL="0" indent="0">
              <a:buNone/>
              <a:defRPr sz="1000">
                <a:solidFill>
                  <a:schemeClr val="bg1"/>
                </a:solidFill>
              </a:defRPr>
            </a:lvl1pPr>
          </a:lstStyle>
          <a:p>
            <a:r>
              <a:rPr lang="en-US" dirty="0"/>
              <a:t>Click icon to add picture. Visit www.reading.ac.uk/imagebank for more.</a:t>
            </a:r>
          </a:p>
        </p:txBody>
      </p:sp>
    </p:spTree>
    <p:extLst>
      <p:ext uri="{BB962C8B-B14F-4D97-AF65-F5344CB8AC3E}">
        <p14:creationId xmlns:p14="http://schemas.microsoft.com/office/powerpoint/2010/main" val="1431859367"/>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dirty="0">
              <a:solidFill>
                <a:srgbClr val="FFFFFF"/>
              </a:solidFill>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solidFill>
                  <a:srgbClr val="FFFFFF"/>
                </a:solidFill>
              </a:rPr>
              <a:pPr/>
              <a:t>‹#›</a:t>
            </a:fld>
            <a:endParaRPr lang="en-GB" altLang="en-US" dirty="0">
              <a:solidFill>
                <a:srgbClr val="FFFFFF"/>
              </a:solidFill>
            </a:endParaRPr>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10033001" y="438151"/>
            <a:ext cx="157903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2571333" y="6573838"/>
            <a:ext cx="90254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base">
              <a:spcBef>
                <a:spcPct val="0"/>
              </a:spcBef>
              <a:spcAft>
                <a:spcPct val="0"/>
              </a:spcAft>
            </a:pPr>
            <a:r>
              <a:rPr lang="en-GB" altLang="en-US" sz="1400" dirty="0">
                <a:solidFill>
                  <a:srgbClr val="FFFFFF"/>
                </a:solidFill>
                <a:latin typeface="Effra Light" pitchFamily="34" charset="0"/>
              </a:rPr>
              <a:t>LIMITLESS </a:t>
            </a:r>
            <a:r>
              <a:rPr lang="en-GB" altLang="en-US" sz="1400" dirty="0">
                <a:solidFill>
                  <a:srgbClr val="FFFFFF"/>
                </a:solidFill>
                <a:latin typeface="Effra Bold" panose="020B0803020203020204"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IMPACT</a:t>
            </a:r>
          </a:p>
        </p:txBody>
      </p:sp>
    </p:spTree>
    <p:extLst>
      <p:ext uri="{BB962C8B-B14F-4D97-AF65-F5344CB8AC3E}">
        <p14:creationId xmlns:p14="http://schemas.microsoft.com/office/powerpoint/2010/main" val="1118455166"/>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dirty="0">
              <a:solidFill>
                <a:srgbClr val="FFFFFF"/>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10033001" y="438151"/>
            <a:ext cx="157903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solidFill>
                  <a:srgbClr val="FFFFFF"/>
                </a:solidFill>
              </a:rPr>
              <a:pPr/>
              <a:t>‹#›</a:t>
            </a:fld>
            <a:endParaRPr lang="en-GB" altLang="en-US" dirty="0">
              <a:solidFill>
                <a:srgbClr val="FFFFFF"/>
              </a:solidFill>
            </a:endParaRPr>
          </a:p>
        </p:txBody>
      </p:sp>
      <p:sp>
        <p:nvSpPr>
          <p:cNvPr id="8" name="TextBox 7"/>
          <p:cNvSpPr txBox="1">
            <a:spLocks noChangeArrowheads="1"/>
          </p:cNvSpPr>
          <p:nvPr userDrawn="1"/>
        </p:nvSpPr>
        <p:spPr bwMode="auto">
          <a:xfrm>
            <a:off x="2571333" y="6573838"/>
            <a:ext cx="90254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base">
              <a:spcBef>
                <a:spcPct val="0"/>
              </a:spcBef>
              <a:spcAft>
                <a:spcPct val="0"/>
              </a:spcAft>
            </a:pPr>
            <a:r>
              <a:rPr lang="en-GB" altLang="en-US" sz="1400" dirty="0">
                <a:solidFill>
                  <a:srgbClr val="FFFFFF"/>
                </a:solidFill>
                <a:latin typeface="Effra Light" pitchFamily="34" charset="0"/>
              </a:rPr>
              <a:t>LIMITLESS </a:t>
            </a:r>
            <a:r>
              <a:rPr lang="en-GB" altLang="en-US" sz="1400" dirty="0">
                <a:solidFill>
                  <a:srgbClr val="FFFFFF"/>
                </a:solidFill>
                <a:latin typeface="Effra Bold" panose="020B0803020203020204" pitchFamily="34" charset="0"/>
              </a:rPr>
              <a:t>POTENTIAL</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OPPORTUNITIES</a:t>
            </a:r>
            <a:r>
              <a:rPr lang="en-GB" altLang="en-US" sz="1400" dirty="0">
                <a:solidFill>
                  <a:srgbClr val="FFFFFF"/>
                </a:solidFill>
                <a:latin typeface="Effra Light" pitchFamily="34" charset="0"/>
              </a:rPr>
              <a:t> | LIMITLESS </a:t>
            </a:r>
            <a:r>
              <a:rPr lang="en-GB" altLang="en-US" sz="1400" dirty="0">
                <a:solidFill>
                  <a:srgbClr val="FFFFFF"/>
                </a:solidFill>
                <a:latin typeface="Effra Bold" panose="020B0803020203020204" pitchFamily="34" charset="0"/>
              </a:rPr>
              <a:t>IMPACT</a:t>
            </a:r>
          </a:p>
        </p:txBody>
      </p:sp>
      <p:sp>
        <p:nvSpPr>
          <p:cNvPr id="9" name="Content Placeholder 2"/>
          <p:cNvSpPr>
            <a:spLocks noGrp="1"/>
          </p:cNvSpPr>
          <p:nvPr>
            <p:ph idx="11"/>
          </p:nvPr>
        </p:nvSpPr>
        <p:spPr>
          <a:xfrm>
            <a:off x="566400" y="2214000"/>
            <a:ext cx="5184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idx="12"/>
          </p:nvPr>
        </p:nvSpPr>
        <p:spPr>
          <a:xfrm>
            <a:off x="6108436" y="2214000"/>
            <a:ext cx="5184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599682510"/>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dirty="0">
              <a:solidFill>
                <a:srgbClr val="50535A"/>
              </a:solidFill>
            </a:endParaRPr>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dirty="0">
              <a:solidFill>
                <a:srgbClr val="FFFFFF"/>
              </a:solidFill>
            </a:endParaRPr>
          </a:p>
        </p:txBody>
      </p:sp>
      <p:sp>
        <p:nvSpPr>
          <p:cNvPr id="6" name="Content Placeholder 5"/>
          <p:cNvSpPr>
            <a:spLocks noGrp="1"/>
          </p:cNvSpPr>
          <p:nvPr>
            <p:ph sz="quarter" idx="11"/>
          </p:nvPr>
        </p:nvSpPr>
        <p:spPr>
          <a:xfrm>
            <a:off x="566400" y="476672"/>
            <a:ext cx="11040000" cy="5904656"/>
          </a:xfrm>
        </p:spPr>
        <p:txBody>
          <a:bodyPr/>
          <a:lstStyle>
            <a:lvl1pPr>
              <a:buClr>
                <a:schemeClr val="accent1"/>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1306649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dirty="0">
              <a:solidFill>
                <a:srgbClr val="50535A"/>
              </a:solidFill>
            </a:endParaRPr>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dirty="0">
              <a:solidFill>
                <a:srgbClr val="FFFFFF"/>
              </a:solidFill>
            </a:endParaRPr>
          </a:p>
        </p:txBody>
      </p:sp>
      <p:sp>
        <p:nvSpPr>
          <p:cNvPr id="4" name="Content Placeholder 5"/>
          <p:cNvSpPr>
            <a:spLocks noGrp="1"/>
          </p:cNvSpPr>
          <p:nvPr>
            <p:ph sz="quarter" idx="11"/>
          </p:nvPr>
        </p:nvSpPr>
        <p:spPr>
          <a:xfrm>
            <a:off x="566400" y="476672"/>
            <a:ext cx="1104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095506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dirty="0">
              <a:solidFill>
                <a:srgbClr val="FFFFFF"/>
              </a:solidFill>
            </a:endParaRPr>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dirty="0">
              <a:solidFill>
                <a:srgbClr val="FFFFFF"/>
              </a:solidFill>
            </a:endParaRPr>
          </a:p>
        </p:txBody>
      </p:sp>
      <p:sp>
        <p:nvSpPr>
          <p:cNvPr id="5" name="TextBox 4"/>
          <p:cNvSpPr txBox="1">
            <a:spLocks noChangeArrowheads="1"/>
          </p:cNvSpPr>
          <p:nvPr userDrawn="1"/>
        </p:nvSpPr>
        <p:spPr bwMode="auto">
          <a:xfrm>
            <a:off x="-336714" y="3841457"/>
            <a:ext cx="13603817"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GB" altLang="en-US" sz="15000" dirty="0">
                <a:solidFill>
                  <a:srgbClr val="FFFFFF"/>
                </a:solidFill>
                <a:latin typeface="Effra Bold"/>
              </a:rPr>
              <a:t>LIMITLESS</a:t>
            </a:r>
          </a:p>
        </p:txBody>
      </p:sp>
      <p:sp>
        <p:nvSpPr>
          <p:cNvPr id="6" name="Picture Placeholder 12"/>
          <p:cNvSpPr>
            <a:spLocks noGrp="1"/>
          </p:cNvSpPr>
          <p:nvPr>
            <p:ph type="pic" sz="quarter" idx="11"/>
          </p:nvPr>
        </p:nvSpPr>
        <p:spPr>
          <a:xfrm>
            <a:off x="0" y="0"/>
            <a:ext cx="12192000" cy="4437112"/>
          </a:xfrm>
          <a:ln>
            <a:noFill/>
          </a:ln>
        </p:spPr>
        <p:txBody>
          <a:bodyPr/>
          <a:lstStyle/>
          <a:p>
            <a:r>
              <a:rPr lang="en-US" dirty="0"/>
              <a:t>Click icon to add picture</a:t>
            </a:r>
            <a:endParaRPr lang="en-GB" dirty="0"/>
          </a:p>
        </p:txBody>
      </p:sp>
      <p:sp>
        <p:nvSpPr>
          <p:cNvPr id="8" name="Text Placeholder 10"/>
          <p:cNvSpPr>
            <a:spLocks noGrp="1"/>
          </p:cNvSpPr>
          <p:nvPr>
            <p:ph type="body" sz="quarter" idx="14" hasCustomPrompt="1"/>
          </p:nvPr>
        </p:nvSpPr>
        <p:spPr>
          <a:xfrm>
            <a:off x="335360" y="3794864"/>
            <a:ext cx="3072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a:t>Education is</a:t>
            </a:r>
            <a:endParaRPr lang="en-GB" dirty="0"/>
          </a:p>
        </p:txBody>
      </p:sp>
      <p:sp>
        <p:nvSpPr>
          <p:cNvPr id="11" name="Text Placeholder 10"/>
          <p:cNvSpPr>
            <a:spLocks noGrp="1"/>
          </p:cNvSpPr>
          <p:nvPr>
            <p:ph type="body" sz="quarter" idx="15" hasCustomPrompt="1"/>
          </p:nvPr>
        </p:nvSpPr>
        <p:spPr>
          <a:xfrm>
            <a:off x="335360" y="5857878"/>
            <a:ext cx="9313035"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a:t>Make the box longer for longer phrases</a:t>
            </a:r>
            <a:endParaRPr lang="en-GB" dirty="0"/>
          </a:p>
        </p:txBody>
      </p:sp>
    </p:spTree>
    <p:extLst>
      <p:ext uri="{BB962C8B-B14F-4D97-AF65-F5344CB8AC3E}">
        <p14:creationId xmlns:p14="http://schemas.microsoft.com/office/powerpoint/2010/main" val="48619498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4" name="Content Placeholder 5"/>
          <p:cNvSpPr>
            <a:spLocks noGrp="1"/>
          </p:cNvSpPr>
          <p:nvPr>
            <p:ph sz="quarter" idx="11"/>
          </p:nvPr>
        </p:nvSpPr>
        <p:spPr>
          <a:xfrm>
            <a:off x="566400" y="476672"/>
            <a:ext cx="1104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705247921"/>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dirty="0">
              <a:solidFill>
                <a:srgbClr val="50535A"/>
              </a:solidFill>
            </a:endParaRPr>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dirty="0">
              <a:solidFill>
                <a:srgbClr val="FFFFFF"/>
              </a:solidFill>
            </a:endParaRPr>
          </a:p>
        </p:txBody>
      </p:sp>
      <p:sp>
        <p:nvSpPr>
          <p:cNvPr id="5" name="TextBox 4"/>
          <p:cNvSpPr txBox="1">
            <a:spLocks noChangeArrowheads="1"/>
          </p:cNvSpPr>
          <p:nvPr userDrawn="1"/>
        </p:nvSpPr>
        <p:spPr bwMode="auto">
          <a:xfrm>
            <a:off x="-317499" y="3841457"/>
            <a:ext cx="13603817"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GB" altLang="en-US" sz="15000" dirty="0">
                <a:solidFill>
                  <a:srgbClr val="50535A"/>
                </a:solidFill>
                <a:latin typeface="Effra Bold"/>
              </a:rPr>
              <a:t>LIMITLESS</a:t>
            </a:r>
          </a:p>
        </p:txBody>
      </p:sp>
      <p:sp>
        <p:nvSpPr>
          <p:cNvPr id="6" name="Picture Placeholder 12"/>
          <p:cNvSpPr>
            <a:spLocks noGrp="1"/>
          </p:cNvSpPr>
          <p:nvPr>
            <p:ph type="pic" sz="quarter" idx="11"/>
          </p:nvPr>
        </p:nvSpPr>
        <p:spPr>
          <a:xfrm>
            <a:off x="0" y="0"/>
            <a:ext cx="12192000" cy="4437112"/>
          </a:xfrm>
          <a:ln>
            <a:noFill/>
          </a:ln>
        </p:spPr>
        <p:txBody>
          <a:bodyPr/>
          <a:lstStyle/>
          <a:p>
            <a:r>
              <a:rPr lang="en-US" dirty="0"/>
              <a:t>Click icon to add picture</a:t>
            </a:r>
            <a:endParaRPr lang="en-GB" dirty="0"/>
          </a:p>
        </p:txBody>
      </p:sp>
      <p:sp>
        <p:nvSpPr>
          <p:cNvPr id="11" name="Text Placeholder 10"/>
          <p:cNvSpPr>
            <a:spLocks noGrp="1"/>
          </p:cNvSpPr>
          <p:nvPr>
            <p:ph type="body" sz="quarter" idx="14" hasCustomPrompt="1"/>
          </p:nvPr>
        </p:nvSpPr>
        <p:spPr>
          <a:xfrm>
            <a:off x="335360" y="3794864"/>
            <a:ext cx="3072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a:t>Education is</a:t>
            </a:r>
            <a:endParaRPr lang="en-GB" dirty="0"/>
          </a:p>
        </p:txBody>
      </p:sp>
      <p:sp>
        <p:nvSpPr>
          <p:cNvPr id="12" name="Text Placeholder 10"/>
          <p:cNvSpPr>
            <a:spLocks noGrp="1"/>
          </p:cNvSpPr>
          <p:nvPr>
            <p:ph type="body" sz="quarter" idx="15" hasCustomPrompt="1"/>
          </p:nvPr>
        </p:nvSpPr>
        <p:spPr>
          <a:xfrm>
            <a:off x="335360" y="5857878"/>
            <a:ext cx="9313035"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a:t>Make the box longer for longer phrases</a:t>
            </a:r>
            <a:endParaRPr lang="en-GB" dirty="0"/>
          </a:p>
        </p:txBody>
      </p:sp>
    </p:spTree>
    <p:extLst>
      <p:ext uri="{BB962C8B-B14F-4D97-AF65-F5344CB8AC3E}">
        <p14:creationId xmlns:p14="http://schemas.microsoft.com/office/powerpoint/2010/main" val="647057080"/>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dirty="0">
              <a:solidFill>
                <a:srgbClr val="FFFFFF"/>
              </a:solidFill>
            </a:endParaRPr>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dirty="0">
              <a:solidFill>
                <a:srgbClr val="FFFFFF"/>
              </a:solidFill>
            </a:endParaRPr>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dirty="0"/>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3206401003"/>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dirty="0">
              <a:solidFill>
                <a:srgbClr val="FFFFFF"/>
              </a:solidFill>
            </a:endParaRPr>
          </a:p>
        </p:txBody>
      </p:sp>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dirty="0">
              <a:solidFill>
                <a:srgbClr val="FFFFFF"/>
              </a:solidFill>
            </a:endParaRPr>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dirty="0"/>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a:solidFill>
                  <a:schemeClr val="bg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140631831"/>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dirty="0">
              <a:solidFill>
                <a:srgbClr val="FFFFFF"/>
              </a:solidFill>
            </a:endParaRPr>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dirty="0">
              <a:solidFill>
                <a:srgbClr val="FFFFFF"/>
              </a:solidFill>
            </a:endParaRPr>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dirty="0"/>
              <a:t>Click icon to add picture</a:t>
            </a:r>
            <a:endParaRPr lang="en-GB" dirty="0"/>
          </a:p>
        </p:txBody>
      </p:sp>
      <p:sp>
        <p:nvSpPr>
          <p:cNvPr id="9"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a:solidFill>
                  <a:schemeClr val="accent1"/>
                </a:solidFill>
              </a:defRPr>
            </a:lvl1pPr>
          </a:lstStyle>
          <a:p>
            <a:r>
              <a:rPr lang="en-US" dirty="0"/>
              <a:t>Click to edit Master title style on two lines maximum</a:t>
            </a:r>
            <a:endParaRPr lang="en-GB" dirty="0"/>
          </a:p>
        </p:txBody>
      </p:sp>
    </p:spTree>
    <p:extLst>
      <p:ext uri="{BB962C8B-B14F-4D97-AF65-F5344CB8AC3E}">
        <p14:creationId xmlns:p14="http://schemas.microsoft.com/office/powerpoint/2010/main" val="398906302"/>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dirty="0">
              <a:solidFill>
                <a:srgbClr val="FFFFFF"/>
              </a:solidFill>
            </a:endParaRPr>
          </a:p>
        </p:txBody>
      </p:sp>
      <p:sp>
        <p:nvSpPr>
          <p:cNvPr id="6" name="Picture Placeholder 12"/>
          <p:cNvSpPr>
            <a:spLocks noGrp="1"/>
          </p:cNvSpPr>
          <p:nvPr>
            <p:ph type="pic" sz="quarter" idx="11"/>
          </p:nvPr>
        </p:nvSpPr>
        <p:spPr>
          <a:xfrm>
            <a:off x="1" y="0"/>
            <a:ext cx="8127692" cy="6877404"/>
          </a:xfrm>
          <a:solidFill>
            <a:schemeClr val="bg1"/>
          </a:solidFill>
          <a:ln>
            <a:noFill/>
          </a:ln>
        </p:spPr>
        <p:txBody>
          <a:bodyPr/>
          <a:lstStyle/>
          <a:p>
            <a:r>
              <a:rPr lang="en-US" dirty="0"/>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accent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a:solidFill>
                <a:srgbClr val="FFFFFF"/>
              </a:solidFill>
            </a:endParaRPr>
          </a:p>
        </p:txBody>
      </p:sp>
      <p:sp>
        <p:nvSpPr>
          <p:cNvPr id="8" name="Title 1"/>
          <p:cNvSpPr>
            <a:spLocks noGrp="1"/>
          </p:cNvSpPr>
          <p:nvPr>
            <p:ph type="title"/>
          </p:nvPr>
        </p:nvSpPr>
        <p:spPr>
          <a:xfrm>
            <a:off x="8400256" y="332656"/>
            <a:ext cx="3456384" cy="1730144"/>
          </a:xfrm>
        </p:spPr>
        <p:txBody>
          <a:bodyPr wrap="square"/>
          <a:lstStyle>
            <a:lvl1pPr>
              <a:lnSpc>
                <a:spcPct val="80000"/>
              </a:lnSpc>
              <a:defRPr sz="3200">
                <a:solidFill>
                  <a:schemeClr val="bg1"/>
                </a:solidFill>
              </a:defRPr>
            </a:lvl1pPr>
          </a:lstStyle>
          <a:p>
            <a:r>
              <a:rPr lang="en-US"/>
              <a:t>Click to edit Master title style</a:t>
            </a:r>
            <a:endParaRPr lang="en-GB" dirty="0"/>
          </a:p>
        </p:txBody>
      </p:sp>
      <p:sp>
        <p:nvSpPr>
          <p:cNvPr id="9" name="Content Placeholder 2"/>
          <p:cNvSpPr>
            <a:spLocks noGrp="1"/>
          </p:cNvSpPr>
          <p:nvPr>
            <p:ph idx="1"/>
          </p:nvPr>
        </p:nvSpPr>
        <p:spPr>
          <a:xfrm>
            <a:off x="8400256" y="2214000"/>
            <a:ext cx="3456384"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6733885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dirty="0">
              <a:solidFill>
                <a:srgbClr val="FFFFFF"/>
              </a:solidFill>
            </a:endParaRPr>
          </a:p>
        </p:txBody>
      </p:sp>
      <p:sp>
        <p:nvSpPr>
          <p:cNvPr id="6" name="Picture Placeholder 12"/>
          <p:cNvSpPr>
            <a:spLocks noGrp="1"/>
          </p:cNvSpPr>
          <p:nvPr>
            <p:ph type="pic" sz="quarter" idx="11"/>
          </p:nvPr>
        </p:nvSpPr>
        <p:spPr>
          <a:xfrm>
            <a:off x="1" y="0"/>
            <a:ext cx="8127692" cy="6877404"/>
          </a:xfrm>
          <a:solidFill>
            <a:schemeClr val="bg1"/>
          </a:solidFill>
          <a:ln>
            <a:noFill/>
          </a:ln>
        </p:spPr>
        <p:txBody>
          <a:bodyPr/>
          <a:lstStyle/>
          <a:p>
            <a:r>
              <a:rPr lang="en-US" dirty="0"/>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tx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a:solidFill>
                <a:srgbClr val="FFFFFF"/>
              </a:solidFill>
            </a:endParaRPr>
          </a:p>
        </p:txBody>
      </p:sp>
      <p:sp>
        <p:nvSpPr>
          <p:cNvPr id="8" name="Title 1"/>
          <p:cNvSpPr>
            <a:spLocks noGrp="1"/>
          </p:cNvSpPr>
          <p:nvPr>
            <p:ph type="title"/>
          </p:nvPr>
        </p:nvSpPr>
        <p:spPr>
          <a:xfrm>
            <a:off x="8400256" y="332656"/>
            <a:ext cx="3456384" cy="1730144"/>
          </a:xfrm>
        </p:spPr>
        <p:txBody>
          <a:bodyPr wrap="square"/>
          <a:lstStyle>
            <a:lvl1pPr>
              <a:lnSpc>
                <a:spcPct val="80000"/>
              </a:lnSpc>
              <a:defRPr sz="3200">
                <a:solidFill>
                  <a:schemeClr val="bg1"/>
                </a:solidFill>
              </a:defRPr>
            </a:lvl1pPr>
          </a:lstStyle>
          <a:p>
            <a:r>
              <a:rPr lang="en-US"/>
              <a:t>Click to edit Master title style</a:t>
            </a:r>
            <a:endParaRPr lang="en-GB" dirty="0"/>
          </a:p>
        </p:txBody>
      </p:sp>
      <p:sp>
        <p:nvSpPr>
          <p:cNvPr id="9" name="Content Placeholder 2"/>
          <p:cNvSpPr>
            <a:spLocks noGrp="1"/>
          </p:cNvSpPr>
          <p:nvPr>
            <p:ph idx="1"/>
          </p:nvPr>
        </p:nvSpPr>
        <p:spPr>
          <a:xfrm>
            <a:off x="8400256" y="2214000"/>
            <a:ext cx="3456384"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2716265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dirty="0">
              <a:solidFill>
                <a:srgbClr val="FFFFFF"/>
              </a:solidFill>
            </a:endParaRPr>
          </a:p>
        </p:txBody>
      </p:sp>
      <p:sp>
        <p:nvSpPr>
          <p:cNvPr id="6" name="Picture Placeholder 12"/>
          <p:cNvSpPr>
            <a:spLocks noGrp="1"/>
          </p:cNvSpPr>
          <p:nvPr>
            <p:ph type="pic" sz="quarter" idx="11"/>
          </p:nvPr>
        </p:nvSpPr>
        <p:spPr>
          <a:xfrm>
            <a:off x="1" y="0"/>
            <a:ext cx="8127692" cy="6877404"/>
          </a:xfrm>
          <a:solidFill>
            <a:schemeClr val="bg1"/>
          </a:solidFill>
          <a:ln>
            <a:noFill/>
          </a:ln>
        </p:spPr>
        <p:txBody>
          <a:bodyPr/>
          <a:lstStyle/>
          <a:p>
            <a:r>
              <a:rPr lang="en-US" dirty="0"/>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a:solidFill>
                <a:srgbClr val="FFFFFF"/>
              </a:solidFill>
            </a:endParaRPr>
          </a:p>
        </p:txBody>
      </p:sp>
      <p:sp>
        <p:nvSpPr>
          <p:cNvPr id="8" name="Title 1"/>
          <p:cNvSpPr>
            <a:spLocks noGrp="1"/>
          </p:cNvSpPr>
          <p:nvPr>
            <p:ph type="title"/>
          </p:nvPr>
        </p:nvSpPr>
        <p:spPr>
          <a:xfrm>
            <a:off x="8400256" y="332656"/>
            <a:ext cx="3456384" cy="1730144"/>
          </a:xfrm>
        </p:spPr>
        <p:txBody>
          <a:bodyPr wrap="square"/>
          <a:lstStyle>
            <a:lvl1pPr>
              <a:lnSpc>
                <a:spcPct val="80000"/>
              </a:lnSpc>
              <a:defRPr sz="3200">
                <a:solidFill>
                  <a:schemeClr val="accent1"/>
                </a:solidFill>
              </a:defRPr>
            </a:lvl1pPr>
          </a:lstStyle>
          <a:p>
            <a:r>
              <a:rPr lang="en-US"/>
              <a:t>Click to edit Master title style</a:t>
            </a:r>
            <a:endParaRPr lang="en-GB" dirty="0"/>
          </a:p>
        </p:txBody>
      </p:sp>
      <p:sp>
        <p:nvSpPr>
          <p:cNvPr id="9" name="Content Placeholder 2"/>
          <p:cNvSpPr>
            <a:spLocks noGrp="1"/>
          </p:cNvSpPr>
          <p:nvPr>
            <p:ph idx="1"/>
          </p:nvPr>
        </p:nvSpPr>
        <p:spPr>
          <a:xfrm>
            <a:off x="8400256" y="2214000"/>
            <a:ext cx="3456384"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322111829"/>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dirty="0">
              <a:solidFill>
                <a:srgbClr val="FFFFFF"/>
              </a:solidFill>
            </a:endParaRPr>
          </a:p>
        </p:txBody>
      </p:sp>
      <p:sp>
        <p:nvSpPr>
          <p:cNvPr id="7" name="Rectangle 6"/>
          <p:cNvSpPr/>
          <p:nvPr userDrawn="1"/>
        </p:nvSpPr>
        <p:spPr bwMode="auto">
          <a:xfrm>
            <a:off x="0" y="1196752"/>
            <a:ext cx="12192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a:solidFill>
                <a:srgbClr val="FFFFFF"/>
              </a:solidFill>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dirty="0"/>
              <a:t>Click icon to add table</a:t>
            </a:r>
            <a:endParaRPr lang="en-GB" dirty="0"/>
          </a:p>
        </p:txBody>
      </p:sp>
    </p:spTree>
    <p:extLst>
      <p:ext uri="{BB962C8B-B14F-4D97-AF65-F5344CB8AC3E}">
        <p14:creationId xmlns:p14="http://schemas.microsoft.com/office/powerpoint/2010/main" val="3861798366"/>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dirty="0">
              <a:solidFill>
                <a:srgbClr val="FFFFFF"/>
              </a:solidFill>
            </a:endParaRPr>
          </a:p>
        </p:txBody>
      </p:sp>
      <p:sp>
        <p:nvSpPr>
          <p:cNvPr id="7" name="Rectangle 6"/>
          <p:cNvSpPr/>
          <p:nvPr userDrawn="1"/>
        </p:nvSpPr>
        <p:spPr bwMode="auto">
          <a:xfrm>
            <a:off x="0" y="1196752"/>
            <a:ext cx="12192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a:solidFill>
                <a:srgbClr val="FFFFFF"/>
              </a:solidFill>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dirty="0"/>
              <a:t>Click icon to add table</a:t>
            </a:r>
            <a:endParaRPr lang="en-GB" dirty="0"/>
          </a:p>
        </p:txBody>
      </p:sp>
    </p:spTree>
    <p:extLst>
      <p:ext uri="{BB962C8B-B14F-4D97-AF65-F5344CB8AC3E}">
        <p14:creationId xmlns:p14="http://schemas.microsoft.com/office/powerpoint/2010/main" val="4278005677"/>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dirty="0">
              <a:solidFill>
                <a:srgbClr val="FFFFFF"/>
              </a:solidFill>
            </a:endParaRPr>
          </a:p>
        </p:txBody>
      </p:sp>
      <p:sp>
        <p:nvSpPr>
          <p:cNvPr id="7" name="Rectangle 6"/>
          <p:cNvSpPr/>
          <p:nvPr userDrawn="1"/>
        </p:nvSpPr>
        <p:spPr bwMode="auto">
          <a:xfrm>
            <a:off x="0" y="1196752"/>
            <a:ext cx="12192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fontAlgn="base">
              <a:spcBef>
                <a:spcPct val="0"/>
              </a:spcBef>
              <a:spcAft>
                <a:spcPct val="0"/>
              </a:spcAft>
            </a:pPr>
            <a:endParaRPr lang="en-GB" sz="2400" dirty="0">
              <a:solidFill>
                <a:srgbClr val="FFFFFF"/>
              </a:solidFill>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baseline="0">
                <a:solidFill>
                  <a:schemeClr val="accent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dirty="0"/>
              <a:t>Click icon to add table</a:t>
            </a:r>
            <a:endParaRPr lang="en-GB" dirty="0"/>
          </a:p>
        </p:txBody>
      </p:sp>
    </p:spTree>
    <p:extLst>
      <p:ext uri="{BB962C8B-B14F-4D97-AF65-F5344CB8AC3E}">
        <p14:creationId xmlns:p14="http://schemas.microsoft.com/office/powerpoint/2010/main" val="329155749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solidFill>
                  <a:srgbClr val="FFFFFF"/>
                </a:solidFill>
              </a:rPr>
              <a:pPr/>
              <a:t>‹#›</a:t>
            </a:fld>
            <a:endParaRPr lang="en-GB" altLang="en-US">
              <a:solidFill>
                <a:srgbClr val="FFFFFF"/>
              </a:solidFill>
            </a:endParaRPr>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5" name="TextBox 4"/>
          <p:cNvSpPr txBox="1">
            <a:spLocks noChangeArrowheads="1"/>
          </p:cNvSpPr>
          <p:nvPr userDrawn="1"/>
        </p:nvSpPr>
        <p:spPr bwMode="auto">
          <a:xfrm>
            <a:off x="-336714" y="3841457"/>
            <a:ext cx="13603817" cy="2478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GB" altLang="en-US" sz="15000" dirty="0">
                <a:solidFill>
                  <a:srgbClr val="FFFFFF"/>
                </a:solidFill>
                <a:latin typeface="Effra Bold"/>
              </a:rPr>
              <a:t>LIMITLESS</a:t>
            </a:r>
          </a:p>
        </p:txBody>
      </p:sp>
      <p:sp>
        <p:nvSpPr>
          <p:cNvPr id="6" name="Picture Placeholder 12"/>
          <p:cNvSpPr>
            <a:spLocks noGrp="1"/>
          </p:cNvSpPr>
          <p:nvPr>
            <p:ph type="pic" sz="quarter" idx="11"/>
          </p:nvPr>
        </p:nvSpPr>
        <p:spPr>
          <a:xfrm>
            <a:off x="0" y="0"/>
            <a:ext cx="12192000" cy="4437112"/>
          </a:xfrm>
          <a:ln>
            <a:noFill/>
          </a:ln>
        </p:spPr>
        <p:txBody>
          <a:bodyPr/>
          <a:lstStyle/>
          <a:p>
            <a:r>
              <a:rPr lang="en-US" smtClean="0"/>
              <a:t>Click icon to add picture</a:t>
            </a:r>
            <a:endParaRPr lang="en-GB" dirty="0"/>
          </a:p>
        </p:txBody>
      </p:sp>
      <p:sp>
        <p:nvSpPr>
          <p:cNvPr id="8" name="Text Placeholder 10"/>
          <p:cNvSpPr>
            <a:spLocks noGrp="1"/>
          </p:cNvSpPr>
          <p:nvPr>
            <p:ph type="body" sz="quarter" idx="14" hasCustomPrompt="1"/>
          </p:nvPr>
        </p:nvSpPr>
        <p:spPr>
          <a:xfrm>
            <a:off x="335360" y="3794864"/>
            <a:ext cx="3072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smtClean="0"/>
              <a:t>Education is</a:t>
            </a:r>
            <a:endParaRPr lang="en-GB" dirty="0"/>
          </a:p>
        </p:txBody>
      </p:sp>
      <p:sp>
        <p:nvSpPr>
          <p:cNvPr id="11" name="Text Placeholder 10"/>
          <p:cNvSpPr>
            <a:spLocks noGrp="1"/>
          </p:cNvSpPr>
          <p:nvPr>
            <p:ph type="body" sz="quarter" idx="15" hasCustomPrompt="1"/>
          </p:nvPr>
        </p:nvSpPr>
        <p:spPr>
          <a:xfrm>
            <a:off x="335360" y="5857878"/>
            <a:ext cx="9313035"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3932622346"/>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pPr fontAlgn="base">
              <a:spcBef>
                <a:spcPct val="0"/>
              </a:spcBef>
              <a:spcAft>
                <a:spcPct val="0"/>
              </a:spcAft>
            </a:pPr>
            <a:fld id="{1D8BD707-D9CF-40AE-B4C6-C98DA3205C09}" type="datetimeFigureOut">
              <a:rPr lang="en-US" sz="2000">
                <a:solidFill>
                  <a:prstClr val="black">
                    <a:tint val="75000"/>
                  </a:prstClr>
                </a:solidFill>
              </a:rPr>
              <a:pPr fontAlgn="base">
                <a:spcBef>
                  <a:spcPct val="0"/>
                </a:spcBef>
                <a:spcAft>
                  <a:spcPct val="0"/>
                </a:spcAft>
              </a:pPr>
              <a:t>5/4/2017</a:t>
            </a:fld>
            <a:endParaRPr lang="en-US" sz="2000">
              <a:solidFill>
                <a:prstClr val="black">
                  <a:tint val="75000"/>
                </a:prstClr>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pPr fontAlgn="base">
              <a:spcBef>
                <a:spcPct val="0"/>
              </a:spcBef>
              <a:spcAft>
                <a:spcPct val="0"/>
              </a:spcAft>
            </a:pPr>
            <a:endParaRPr lang="en-US" sz="200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2291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2592090"/>
            <a:ext cx="12192000" cy="4265910"/>
          </a:xfrm>
        </p:spPr>
        <p:txBody>
          <a:bodyPr/>
          <a:lstStyle/>
          <a:p>
            <a:endParaRPr lang="en-GB" dirty="0"/>
          </a:p>
        </p:txBody>
      </p:sp>
      <p:pic>
        <p:nvPicPr>
          <p:cNvPr id="5137" name="Picture 17" descr="Uok_Logo_PMS294_P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41243" y="299723"/>
            <a:ext cx="1343323" cy="54671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userDrawn="1"/>
        </p:nvSpPr>
        <p:spPr>
          <a:xfrm>
            <a:off x="623392" y="299724"/>
            <a:ext cx="3744416" cy="276999"/>
          </a:xfrm>
          <a:prstGeom prst="rect">
            <a:avLst/>
          </a:prstGeom>
          <a:noFill/>
        </p:spPr>
        <p:txBody>
          <a:bodyPr wrap="square" lIns="0" rtlCol="0">
            <a:spAutoFit/>
          </a:bodyPr>
          <a:lstStyle/>
          <a:p>
            <a:pPr fontAlgn="base">
              <a:spcBef>
                <a:spcPct val="0"/>
              </a:spcBef>
              <a:spcAft>
                <a:spcPct val="0"/>
              </a:spcAft>
            </a:pPr>
            <a:r>
              <a:rPr lang="en-GB" sz="1200" dirty="0">
                <a:solidFill>
                  <a:srgbClr val="002060"/>
                </a:solidFill>
              </a:rPr>
              <a:t>The UK’s European university</a:t>
            </a:r>
            <a:endParaRPr lang="en-GB" sz="1200" dirty="0">
              <a:solidFill>
                <a:srgbClr val="002060"/>
              </a:solidFill>
            </a:endParaRPr>
          </a:p>
        </p:txBody>
      </p:sp>
      <p:sp>
        <p:nvSpPr>
          <p:cNvPr id="10" name="Text Placeholder 7"/>
          <p:cNvSpPr>
            <a:spLocks noGrp="1"/>
          </p:cNvSpPr>
          <p:nvPr>
            <p:ph type="body" sz="quarter" idx="12" hasCustomPrompt="1"/>
          </p:nvPr>
        </p:nvSpPr>
        <p:spPr>
          <a:xfrm>
            <a:off x="623392" y="989117"/>
            <a:ext cx="5568619" cy="1512168"/>
          </a:xfrm>
          <a:solidFill>
            <a:schemeClr val="tx2">
              <a:lumMod val="75000"/>
            </a:schemeClr>
          </a:solidFill>
        </p:spPr>
        <p:txBody>
          <a:bodyPr lIns="252000" tIns="273600" rIns="252000"/>
          <a:lstStyle>
            <a:lvl1pPr marL="0" indent="0">
              <a:lnSpc>
                <a:spcPts val="2500"/>
              </a:lnSpc>
              <a:buNone/>
              <a:defRPr sz="2400" spc="-100" baseline="0">
                <a:solidFill>
                  <a:schemeClr val="bg1"/>
                </a:solidFill>
                <a:latin typeface="Century Schoolbook" pitchFamily="18" charset="0"/>
              </a:defRPr>
            </a:lvl1pPr>
          </a:lstStyle>
          <a:p>
            <a:pPr lvl="0"/>
            <a:r>
              <a:rPr lang="en-US" dirty="0" smtClean="0"/>
              <a:t>TYPE YOUR HEADING HERE 2014</a:t>
            </a:r>
          </a:p>
        </p:txBody>
      </p:sp>
      <p:sp>
        <p:nvSpPr>
          <p:cNvPr id="11" name="Text Placeholder 10"/>
          <p:cNvSpPr>
            <a:spLocks noGrp="1"/>
          </p:cNvSpPr>
          <p:nvPr>
            <p:ph type="body" sz="quarter" idx="13" hasCustomPrompt="1"/>
          </p:nvPr>
        </p:nvSpPr>
        <p:spPr>
          <a:xfrm>
            <a:off x="623393" y="2488937"/>
            <a:ext cx="5568619" cy="664498"/>
          </a:xfrm>
          <a:solidFill>
            <a:schemeClr val="tx2">
              <a:lumMod val="75000"/>
            </a:schemeClr>
          </a:solidFill>
        </p:spPr>
        <p:txBody>
          <a:bodyPr lIns="252000" tIns="0" rIns="252000" bIns="154800" anchor="ctr" anchorCtr="0"/>
          <a:lstStyle>
            <a:lvl1pPr marL="0" indent="0">
              <a:lnSpc>
                <a:spcPts val="1380"/>
              </a:lnSpc>
              <a:spcBef>
                <a:spcPts val="0"/>
              </a:spcBef>
              <a:buNone/>
              <a:defRPr sz="1400" i="1" spc="-50">
                <a:solidFill>
                  <a:srgbClr val="D6A300"/>
                </a:solidFill>
                <a:latin typeface="Century Schoolbook"/>
                <a:cs typeface="Century Schoolbook"/>
              </a:defRPr>
            </a:lvl1pPr>
          </a:lstStyle>
          <a:p>
            <a:pPr lvl="0"/>
            <a:r>
              <a:rPr lang="en-US" dirty="0" smtClean="0"/>
              <a:t>Sub heading</a:t>
            </a:r>
          </a:p>
        </p:txBody>
      </p:sp>
      <p:sp>
        <p:nvSpPr>
          <p:cNvPr id="2" name="TextBox 1"/>
          <p:cNvSpPr txBox="1"/>
          <p:nvPr userDrawn="1"/>
        </p:nvSpPr>
        <p:spPr>
          <a:xfrm>
            <a:off x="8365067" y="1447800"/>
            <a:ext cx="184731" cy="400110"/>
          </a:xfrm>
          <a:prstGeom prst="rect">
            <a:avLst/>
          </a:prstGeom>
          <a:noFill/>
        </p:spPr>
        <p:txBody>
          <a:bodyPr wrap="none" rtlCol="0">
            <a:spAutoFit/>
          </a:bodyPr>
          <a:lstStyle/>
          <a:p>
            <a:pPr fontAlgn="base">
              <a:spcBef>
                <a:spcPct val="0"/>
              </a:spcBef>
              <a:spcAft>
                <a:spcPct val="0"/>
              </a:spcAft>
            </a:pPr>
            <a:endParaRPr lang="en-US" sz="2000" dirty="0">
              <a:solidFill>
                <a:srgbClr val="000000"/>
              </a:solidFill>
            </a:endParaRPr>
          </a:p>
        </p:txBody>
      </p:sp>
    </p:spTree>
    <p:extLst>
      <p:ext uri="{BB962C8B-B14F-4D97-AF65-F5344CB8AC3E}">
        <p14:creationId xmlns:p14="http://schemas.microsoft.com/office/powerpoint/2010/main" val="912080534"/>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912431289"/>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962732" y="2355850"/>
            <a:ext cx="10253485"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2449134310"/>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97609197"/>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20211558"/>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52778704"/>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56536142"/>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7619793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3713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solidFill>
                  <a:srgbClr val="50535A"/>
                </a:solidFill>
              </a:rPr>
              <a:pPr/>
              <a:t>‹#›</a:t>
            </a:fld>
            <a:endParaRPr lang="en-GB" altLang="en-US">
              <a:solidFill>
                <a:srgbClr val="50535A"/>
              </a:solidFill>
            </a:endParaRPr>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000">
              <a:solidFill>
                <a:srgbClr val="FFFFFF"/>
              </a:solidFill>
            </a:endParaRPr>
          </a:p>
        </p:txBody>
      </p:sp>
      <p:sp>
        <p:nvSpPr>
          <p:cNvPr id="5" name="TextBox 4"/>
          <p:cNvSpPr txBox="1">
            <a:spLocks noChangeArrowheads="1"/>
          </p:cNvSpPr>
          <p:nvPr userDrawn="1"/>
        </p:nvSpPr>
        <p:spPr bwMode="auto">
          <a:xfrm>
            <a:off x="-317499" y="3841457"/>
            <a:ext cx="13603817" cy="2478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GB" altLang="en-US" sz="15000" dirty="0">
                <a:solidFill>
                  <a:srgbClr val="50535A"/>
                </a:solidFill>
                <a:latin typeface="Effra Bold"/>
              </a:rPr>
              <a:t>LIMITLESS</a:t>
            </a:r>
          </a:p>
        </p:txBody>
      </p:sp>
      <p:sp>
        <p:nvSpPr>
          <p:cNvPr id="6" name="Picture Placeholder 12"/>
          <p:cNvSpPr>
            <a:spLocks noGrp="1"/>
          </p:cNvSpPr>
          <p:nvPr>
            <p:ph type="pic" sz="quarter" idx="11"/>
          </p:nvPr>
        </p:nvSpPr>
        <p:spPr>
          <a:xfrm>
            <a:off x="0" y="0"/>
            <a:ext cx="12192000" cy="4437112"/>
          </a:xfrm>
          <a:ln>
            <a:noFill/>
          </a:ln>
        </p:spPr>
        <p:txBody>
          <a:bodyPr/>
          <a:lstStyle/>
          <a:p>
            <a:r>
              <a:rPr lang="en-US" smtClean="0"/>
              <a:t>Click icon to add picture</a:t>
            </a:r>
            <a:endParaRPr lang="en-GB" dirty="0"/>
          </a:p>
        </p:txBody>
      </p:sp>
      <p:sp>
        <p:nvSpPr>
          <p:cNvPr id="11" name="Text Placeholder 10"/>
          <p:cNvSpPr>
            <a:spLocks noGrp="1"/>
          </p:cNvSpPr>
          <p:nvPr>
            <p:ph type="body" sz="quarter" idx="14" hasCustomPrompt="1"/>
          </p:nvPr>
        </p:nvSpPr>
        <p:spPr>
          <a:xfrm>
            <a:off x="335360" y="3794864"/>
            <a:ext cx="3072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smtClean="0"/>
              <a:t>Education is</a:t>
            </a:r>
            <a:endParaRPr lang="en-GB" dirty="0"/>
          </a:p>
        </p:txBody>
      </p:sp>
      <p:sp>
        <p:nvSpPr>
          <p:cNvPr id="12" name="Text Placeholder 10"/>
          <p:cNvSpPr>
            <a:spLocks noGrp="1"/>
          </p:cNvSpPr>
          <p:nvPr>
            <p:ph type="body" sz="quarter" idx="15" hasCustomPrompt="1"/>
          </p:nvPr>
        </p:nvSpPr>
        <p:spPr>
          <a:xfrm>
            <a:off x="335360" y="5857878"/>
            <a:ext cx="9313035"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3742823001"/>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800208"/>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15506456"/>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lIns="152394" tIns="76197" rIns="152394" bIns="76197" anchor="b">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extLst>
      <p:ext uri="{BB962C8B-B14F-4D97-AF65-F5344CB8AC3E}">
        <p14:creationId xmlns:p14="http://schemas.microsoft.com/office/powerpoint/2010/main" val="1032697283"/>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962732" y="2355850"/>
            <a:ext cx="10253485"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279707409"/>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0D92AC-1A72-4002-B6E1-2F207E9B9F17}" type="datetime1">
              <a:rPr lang="en-US" smtClean="0">
                <a:solidFill>
                  <a:prstClr val="black">
                    <a:tint val="75000"/>
                  </a:prstClr>
                </a:solidFill>
              </a:rPr>
              <a:pPr/>
              <a:t>5/4/2017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Dr. Faustina Hwang, Biomedical Engineering, f.hwang@reading.ac.uk</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2229A7C-8F3F-4145-BA56-5F649D9426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58511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DA19C4-4C99-4C6E-B767-AF03E6C1B4C8}" type="datetime1">
              <a:rPr lang="en-US" smtClean="0">
                <a:solidFill>
                  <a:prstClr val="black">
                    <a:tint val="75000"/>
                  </a:prstClr>
                </a:solidFill>
              </a:rPr>
              <a:pPr/>
              <a:t>5/4/2017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Dr. Faustina Hwang, Biomedical Engineering, f.hwang@reading.ac.uk</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2229A7C-8F3F-4145-BA56-5F649D9426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16029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DBD4B0-94AD-43BA-8F36-0E3E69E93FFB}" type="datetime1">
              <a:rPr lang="en-US" smtClean="0">
                <a:solidFill>
                  <a:prstClr val="black">
                    <a:tint val="75000"/>
                  </a:prstClr>
                </a:solidFill>
              </a:rPr>
              <a:pPr/>
              <a:t>5/4/2017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Dr. Faustina Hwang, Biomedical Engineering, f.hwang@reading.ac.uk</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2229A7C-8F3F-4145-BA56-5F649D9426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24077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FB6957-A97A-4B26-A2EE-24FD27C11F5B}" type="datetime1">
              <a:rPr lang="en-US" smtClean="0">
                <a:solidFill>
                  <a:prstClr val="black">
                    <a:tint val="75000"/>
                  </a:prstClr>
                </a:solidFill>
              </a:rPr>
              <a:pPr/>
              <a:t>5/4/2017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Dr. Faustina Hwang, Biomedical Engineering, f.hwang@reading.ac.uk</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2229A7C-8F3F-4145-BA56-5F649D9426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50263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26B83F-E1C2-4F39-9983-50B89BA8F785}" type="datetime1">
              <a:rPr lang="en-US" smtClean="0">
                <a:solidFill>
                  <a:prstClr val="black">
                    <a:tint val="75000"/>
                  </a:prstClr>
                </a:solidFill>
              </a:rPr>
              <a:pPr/>
              <a:t>5/4/2017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Dr. Faustina Hwang, Biomedical Engineering, f.hwang@reading.ac.uk</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2229A7C-8F3F-4145-BA56-5F649D9426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917040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7353B8-9C67-497B-A2A3-BA93A1BCA88D}" type="datetime1">
              <a:rPr lang="en-US" smtClean="0">
                <a:solidFill>
                  <a:prstClr val="black">
                    <a:tint val="75000"/>
                  </a:prstClr>
                </a:solidFill>
              </a:rPr>
              <a:pPr/>
              <a:t>5/4/2017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Dr. Faustina Hwang, Biomedical Engineering, f.hwang@reading.ac.uk</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2229A7C-8F3F-4145-BA56-5F649D9426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45337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0.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3" Type="http://schemas.openxmlformats.org/officeDocument/2006/relationships/slideLayout" Target="../slideLayouts/slideLayout139.xml"/><Relationship Id="rId21" Type="http://schemas.openxmlformats.org/officeDocument/2006/relationships/image" Target="../media/image2.png"/><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image" Target="../media/image1.png"/><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10" Type="http://schemas.openxmlformats.org/officeDocument/2006/relationships/slideLayout" Target="../slideLayouts/slideLayout146.xml"/><Relationship Id="rId19" Type="http://schemas.openxmlformats.org/officeDocument/2006/relationships/theme" Target="../theme/theme11.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theme" Target="../theme/theme1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image" Target="../media/image32.png"/><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1.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13.pn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12.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image" Target="../media/image1.png"/><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theme" Target="../theme/theme5.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image" Target="../media/image3.png"/><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theme" Target="../theme/theme6.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image" Target="../media/image3.png"/><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image" Target="../media/image2.png"/><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7.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6" Type="http://schemas.openxmlformats.org/officeDocument/2006/relationships/image" Target="../media/image18.png"/><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image" Target="../media/image17.png"/><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16.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theme" Target="../theme/theme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theme" Target="../theme/theme9.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image" Target="../media/image25.png"/><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19" Type="http://schemas.openxmlformats.org/officeDocument/2006/relationships/image" Target="../media/image24.png"/><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033001" y="438150"/>
            <a:ext cx="1579033" cy="387350"/>
          </a:xfrm>
          <a:prstGeom prst="rect">
            <a:avLst/>
          </a:prstGeom>
          <a:noFill/>
          <a:extLst>
            <a:ext uri="{909E8E84-426E-40dd-AFC4-6F175D3DCCD1}">
              <a14:hiddenFill xmlns:a14="http://schemas.microsoft.com/office/drawing/2010/main" xmlns="">
                <a:solidFill>
                  <a:srgbClr val="FFFFFF"/>
                </a:solidFill>
              </a14:hiddenFill>
            </a:ext>
          </a:extLst>
        </p:spPr>
      </p:pic>
      <p:sp>
        <p:nvSpPr>
          <p:cNvPr id="1026" name="Rectangle 2"/>
          <p:cNvSpPr>
            <a:spLocks noGrp="1" noChangeArrowheads="1"/>
          </p:cNvSpPr>
          <p:nvPr>
            <p:ph type="title"/>
          </p:nvPr>
        </p:nvSpPr>
        <p:spPr bwMode="auto">
          <a:xfrm>
            <a:off x="566400" y="1234800"/>
            <a:ext cx="11040000" cy="82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dirty="0" smtClean="0"/>
              <a:t>Click to edit Master title style</a:t>
            </a:r>
            <a:endParaRPr lang="en-GB" altLang="en-US" dirty="0" smtClean="0"/>
          </a:p>
        </p:txBody>
      </p:sp>
      <p:sp>
        <p:nvSpPr>
          <p:cNvPr id="1027" name="Rectangle 3"/>
          <p:cNvSpPr>
            <a:spLocks noGrp="1" noChangeArrowheads="1"/>
          </p:cNvSpPr>
          <p:nvPr>
            <p:ph type="body" idx="1"/>
          </p:nvPr>
        </p:nvSpPr>
        <p:spPr bwMode="auto">
          <a:xfrm>
            <a:off x="566400" y="2214000"/>
            <a:ext cx="11040000" cy="396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37" name="Rectangle 13"/>
          <p:cNvSpPr>
            <a:spLocks noGrp="1" noChangeArrowheads="1"/>
          </p:cNvSpPr>
          <p:nvPr>
            <p:ph type="sldNum" sz="quarter" idx="4"/>
          </p:nvPr>
        </p:nvSpPr>
        <p:spPr bwMode="auto">
          <a:xfrm>
            <a:off x="10704701" y="6237312"/>
            <a:ext cx="901700" cy="25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pPr fontAlgn="base">
              <a:spcBef>
                <a:spcPct val="0"/>
              </a:spcBef>
              <a:spcAft>
                <a:spcPct val="0"/>
              </a:spcAft>
            </a:pPr>
            <a:fld id="{44C01B32-D1A0-401C-8867-70456BBB1E87}" type="slidenum">
              <a:rPr lang="en-GB" altLang="en-US" smtClean="0">
                <a:solidFill>
                  <a:srgbClr val="50535A"/>
                </a:solidFill>
              </a:rPr>
              <a:pPr fontAlgn="base">
                <a:spcBef>
                  <a:spcPct val="0"/>
                </a:spcBef>
                <a:spcAft>
                  <a:spcPct val="0"/>
                </a:spcAft>
              </a:pPr>
              <a:t>‹#›</a:t>
            </a:fld>
            <a:endParaRPr lang="en-GB" altLang="en-US" dirty="0">
              <a:solidFill>
                <a:srgbClr val="50535A"/>
              </a:solidFill>
            </a:endParaRPr>
          </a:p>
        </p:txBody>
      </p:sp>
      <p:pic>
        <p:nvPicPr>
          <p:cNvPr id="1074" name="Picture 50" descr="Device-wine"/>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hidden">
          <a:xfrm>
            <a:off x="10033001" y="438151"/>
            <a:ext cx="1579033" cy="385763"/>
          </a:xfrm>
          <a:prstGeom prst="rect">
            <a:avLst/>
          </a:prstGeom>
          <a:solidFill>
            <a:schemeClr val="accent1"/>
          </a:solidFill>
        </p:spPr>
      </p:pic>
      <p:pic>
        <p:nvPicPr>
          <p:cNvPr id="1079" name="Picture 55" descr="Device-white"/>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hidden">
          <a:xfrm>
            <a:off x="10033001" y="438150"/>
            <a:ext cx="1579033" cy="3873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a:spLocks noChangeArrowheads="1"/>
          </p:cNvSpPr>
          <p:nvPr/>
        </p:nvSpPr>
        <p:spPr bwMode="auto">
          <a:xfrm>
            <a:off x="2571333" y="6573838"/>
            <a:ext cx="902546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base">
              <a:spcBef>
                <a:spcPct val="0"/>
              </a:spcBef>
              <a:spcAft>
                <a:spcPct val="0"/>
              </a:spcAft>
            </a:pPr>
            <a:r>
              <a:rPr lang="en-GB" altLang="en-US" sz="1400" dirty="0">
                <a:solidFill>
                  <a:srgbClr val="50535A"/>
                </a:solidFill>
                <a:latin typeface="Effra Light" pitchFamily="34" charset="0"/>
              </a:rPr>
              <a:t>LIMITLESS </a:t>
            </a:r>
            <a:r>
              <a:rPr lang="en-GB" altLang="en-US" sz="1400" dirty="0">
                <a:solidFill>
                  <a:srgbClr val="50535A"/>
                </a:solidFill>
                <a:latin typeface="Effra Bold" panose="020B0803020203020204" pitchFamily="34" charset="0"/>
              </a:rPr>
              <a:t>POTENTIAL</a:t>
            </a:r>
            <a:r>
              <a:rPr lang="en-GB" altLang="en-US" sz="1400" dirty="0">
                <a:solidFill>
                  <a:srgbClr val="50535A"/>
                </a:solidFill>
                <a:latin typeface="Effra Light" pitchFamily="34" charset="0"/>
              </a:rPr>
              <a:t> | LIMITLESS </a:t>
            </a:r>
            <a:r>
              <a:rPr lang="en-GB" altLang="en-US" sz="1400" dirty="0">
                <a:solidFill>
                  <a:srgbClr val="50535A"/>
                </a:solidFill>
                <a:latin typeface="Effra Bold" panose="020B0803020203020204" pitchFamily="34" charset="0"/>
              </a:rPr>
              <a:t>OPPORTUNITIES</a:t>
            </a:r>
            <a:r>
              <a:rPr lang="en-GB" altLang="en-US" sz="1400" dirty="0">
                <a:solidFill>
                  <a:srgbClr val="50535A"/>
                </a:solidFill>
                <a:latin typeface="Effra Light" pitchFamily="34" charset="0"/>
              </a:rPr>
              <a:t> | LIMITLESS </a:t>
            </a:r>
            <a:r>
              <a:rPr lang="en-GB" altLang="en-US" sz="1400" dirty="0">
                <a:solidFill>
                  <a:srgbClr val="50535A"/>
                </a:solidFill>
                <a:latin typeface="Effra Bold" panose="020B0803020203020204" pitchFamily="34" charset="0"/>
              </a:rPr>
              <a:t>IMPACT</a:t>
            </a:r>
          </a:p>
        </p:txBody>
      </p:sp>
    </p:spTree>
    <p:extLst>
      <p:ext uri="{BB962C8B-B14F-4D97-AF65-F5344CB8AC3E}">
        <p14:creationId xmlns:p14="http://schemas.microsoft.com/office/powerpoint/2010/main" val="19529355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ransition>
    <p:fade/>
  </p:transition>
  <p:timing>
    <p:tnLst>
      <p:par>
        <p:cTn id="1" dur="indefinite" restart="never" nodeType="tmRoot"/>
      </p:par>
    </p:tnLst>
  </p:timing>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ga-IE" smtClean="0"/>
              <a:t>Click to edit Master title style</a:t>
            </a:r>
            <a:endParaRPr lang="en-US"/>
          </a:p>
        </p:txBody>
      </p:sp>
    </p:spTree>
    <p:extLst>
      <p:ext uri="{BB962C8B-B14F-4D97-AF65-F5344CB8AC3E}">
        <p14:creationId xmlns:p14="http://schemas.microsoft.com/office/powerpoint/2010/main" val="302229182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xStyles>
    <p:titleStyle>
      <a:lvl1pPr algn="ctr" defTabSz="342991" rtl="0" eaLnBrk="1" latinLnBrk="0" hangingPunct="1">
        <a:spcBef>
          <a:spcPct val="0"/>
        </a:spcBef>
        <a:buNone/>
        <a:defRPr sz="3301" kern="1200">
          <a:solidFill>
            <a:schemeClr val="tx1"/>
          </a:solidFill>
          <a:latin typeface="+mj-lt"/>
          <a:ea typeface="+mj-ea"/>
          <a:cs typeface="+mj-cs"/>
        </a:defRPr>
      </a:lvl1pPr>
    </p:titleStyle>
    <p:bodyStyle>
      <a:lvl1pPr marL="257244" indent="-257244" algn="l" defTabSz="342991" rtl="0" eaLnBrk="1" latinLnBrk="0" hangingPunct="1">
        <a:spcBef>
          <a:spcPct val="20000"/>
        </a:spcBef>
        <a:buFont typeface="Arial"/>
        <a:buChar char="•"/>
        <a:defRPr sz="2401" kern="1200">
          <a:solidFill>
            <a:schemeClr val="tx1"/>
          </a:solidFill>
          <a:latin typeface="+mn-lt"/>
          <a:ea typeface="+mn-ea"/>
          <a:cs typeface="+mn-cs"/>
        </a:defRPr>
      </a:lvl1pPr>
      <a:lvl2pPr marL="557361" indent="-214370" algn="l" defTabSz="342991" rtl="0" eaLnBrk="1" latinLnBrk="0" hangingPunct="1">
        <a:spcBef>
          <a:spcPct val="20000"/>
        </a:spcBef>
        <a:buFont typeface="Arial"/>
        <a:buChar char="–"/>
        <a:defRPr sz="2101" kern="1200">
          <a:solidFill>
            <a:schemeClr val="tx1"/>
          </a:solidFill>
          <a:latin typeface="+mn-lt"/>
          <a:ea typeface="+mn-ea"/>
          <a:cs typeface="+mn-cs"/>
        </a:defRPr>
      </a:lvl2pPr>
      <a:lvl3pPr marL="857479" indent="-171496" algn="l" defTabSz="342991" rtl="0" eaLnBrk="1" latinLnBrk="0" hangingPunct="1">
        <a:spcBef>
          <a:spcPct val="20000"/>
        </a:spcBef>
        <a:buFont typeface="Arial"/>
        <a:buChar char="•"/>
        <a:defRPr sz="1800" kern="1200">
          <a:solidFill>
            <a:schemeClr val="tx1"/>
          </a:solidFill>
          <a:latin typeface="+mn-lt"/>
          <a:ea typeface="+mn-ea"/>
          <a:cs typeface="+mn-cs"/>
        </a:defRPr>
      </a:lvl3pPr>
      <a:lvl4pPr marL="1200470" indent="-171496" algn="l" defTabSz="342991" rtl="0" eaLnBrk="1" latinLnBrk="0" hangingPunct="1">
        <a:spcBef>
          <a:spcPct val="20000"/>
        </a:spcBef>
        <a:buFont typeface="Arial"/>
        <a:buChar char="–"/>
        <a:defRPr sz="1500" kern="1200">
          <a:solidFill>
            <a:schemeClr val="tx1"/>
          </a:solidFill>
          <a:latin typeface="+mn-lt"/>
          <a:ea typeface="+mn-ea"/>
          <a:cs typeface="+mn-cs"/>
        </a:defRPr>
      </a:lvl4pPr>
      <a:lvl5pPr marL="1543461" indent="-171496" algn="l" defTabSz="342991" rtl="0" eaLnBrk="1" latinLnBrk="0" hangingPunct="1">
        <a:spcBef>
          <a:spcPct val="20000"/>
        </a:spcBef>
        <a:buFont typeface="Arial"/>
        <a:buChar char="»"/>
        <a:defRPr sz="1500" kern="1200">
          <a:solidFill>
            <a:schemeClr val="tx1"/>
          </a:solidFill>
          <a:latin typeface="+mn-lt"/>
          <a:ea typeface="+mn-ea"/>
          <a:cs typeface="+mn-cs"/>
        </a:defRPr>
      </a:lvl5pPr>
      <a:lvl6pPr marL="1886453" indent="-171496" algn="l" defTabSz="342991" rtl="0" eaLnBrk="1" latinLnBrk="0" hangingPunct="1">
        <a:spcBef>
          <a:spcPct val="20000"/>
        </a:spcBef>
        <a:buFont typeface="Arial"/>
        <a:buChar char="•"/>
        <a:defRPr sz="1500" kern="1200">
          <a:solidFill>
            <a:schemeClr val="tx1"/>
          </a:solidFill>
          <a:latin typeface="+mn-lt"/>
          <a:ea typeface="+mn-ea"/>
          <a:cs typeface="+mn-cs"/>
        </a:defRPr>
      </a:lvl6pPr>
      <a:lvl7pPr marL="2229444" indent="-171496" algn="l" defTabSz="342991" rtl="0" eaLnBrk="1" latinLnBrk="0" hangingPunct="1">
        <a:spcBef>
          <a:spcPct val="20000"/>
        </a:spcBef>
        <a:buFont typeface="Arial"/>
        <a:buChar char="•"/>
        <a:defRPr sz="1500" kern="1200">
          <a:solidFill>
            <a:schemeClr val="tx1"/>
          </a:solidFill>
          <a:latin typeface="+mn-lt"/>
          <a:ea typeface="+mn-ea"/>
          <a:cs typeface="+mn-cs"/>
        </a:defRPr>
      </a:lvl7pPr>
      <a:lvl8pPr marL="2572436" indent="-171496" algn="l" defTabSz="342991" rtl="0" eaLnBrk="1" latinLnBrk="0" hangingPunct="1">
        <a:spcBef>
          <a:spcPct val="20000"/>
        </a:spcBef>
        <a:buFont typeface="Arial"/>
        <a:buChar char="•"/>
        <a:defRPr sz="1500" kern="1200">
          <a:solidFill>
            <a:schemeClr val="tx1"/>
          </a:solidFill>
          <a:latin typeface="+mn-lt"/>
          <a:ea typeface="+mn-ea"/>
          <a:cs typeface="+mn-cs"/>
        </a:defRPr>
      </a:lvl8pPr>
      <a:lvl9pPr marL="2915427" indent="-171496" algn="l" defTabSz="3429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91" rtl="0" eaLnBrk="1" latinLnBrk="0" hangingPunct="1">
        <a:defRPr sz="1350" kern="1200">
          <a:solidFill>
            <a:schemeClr val="tx1"/>
          </a:solidFill>
          <a:latin typeface="+mn-lt"/>
          <a:ea typeface="+mn-ea"/>
          <a:cs typeface="+mn-cs"/>
        </a:defRPr>
      </a:lvl1pPr>
      <a:lvl2pPr marL="342991" algn="l" defTabSz="342991" rtl="0" eaLnBrk="1" latinLnBrk="0" hangingPunct="1">
        <a:defRPr sz="1350" kern="1200">
          <a:solidFill>
            <a:schemeClr val="tx1"/>
          </a:solidFill>
          <a:latin typeface="+mn-lt"/>
          <a:ea typeface="+mn-ea"/>
          <a:cs typeface="+mn-cs"/>
        </a:defRPr>
      </a:lvl2pPr>
      <a:lvl3pPr marL="685983" algn="l" defTabSz="342991" rtl="0" eaLnBrk="1" latinLnBrk="0" hangingPunct="1">
        <a:defRPr sz="1350" kern="1200">
          <a:solidFill>
            <a:schemeClr val="tx1"/>
          </a:solidFill>
          <a:latin typeface="+mn-lt"/>
          <a:ea typeface="+mn-ea"/>
          <a:cs typeface="+mn-cs"/>
        </a:defRPr>
      </a:lvl3pPr>
      <a:lvl4pPr marL="1028974" algn="l" defTabSz="342991" rtl="0" eaLnBrk="1" latinLnBrk="0" hangingPunct="1">
        <a:defRPr sz="1350" kern="1200">
          <a:solidFill>
            <a:schemeClr val="tx1"/>
          </a:solidFill>
          <a:latin typeface="+mn-lt"/>
          <a:ea typeface="+mn-ea"/>
          <a:cs typeface="+mn-cs"/>
        </a:defRPr>
      </a:lvl4pPr>
      <a:lvl5pPr marL="1371966" algn="l" defTabSz="342991" rtl="0" eaLnBrk="1" latinLnBrk="0" hangingPunct="1">
        <a:defRPr sz="1350" kern="1200">
          <a:solidFill>
            <a:schemeClr val="tx1"/>
          </a:solidFill>
          <a:latin typeface="+mn-lt"/>
          <a:ea typeface="+mn-ea"/>
          <a:cs typeface="+mn-cs"/>
        </a:defRPr>
      </a:lvl5pPr>
      <a:lvl6pPr marL="1714957" algn="l" defTabSz="342991" rtl="0" eaLnBrk="1" latinLnBrk="0" hangingPunct="1">
        <a:defRPr sz="1350" kern="1200">
          <a:solidFill>
            <a:schemeClr val="tx1"/>
          </a:solidFill>
          <a:latin typeface="+mn-lt"/>
          <a:ea typeface="+mn-ea"/>
          <a:cs typeface="+mn-cs"/>
        </a:defRPr>
      </a:lvl6pPr>
      <a:lvl7pPr marL="2057949" algn="l" defTabSz="342991" rtl="0" eaLnBrk="1" latinLnBrk="0" hangingPunct="1">
        <a:defRPr sz="1350" kern="1200">
          <a:solidFill>
            <a:schemeClr val="tx1"/>
          </a:solidFill>
          <a:latin typeface="+mn-lt"/>
          <a:ea typeface="+mn-ea"/>
          <a:cs typeface="+mn-cs"/>
        </a:defRPr>
      </a:lvl7pPr>
      <a:lvl8pPr marL="2400940" algn="l" defTabSz="342991" rtl="0" eaLnBrk="1" latinLnBrk="0" hangingPunct="1">
        <a:defRPr sz="1350" kern="1200">
          <a:solidFill>
            <a:schemeClr val="tx1"/>
          </a:solidFill>
          <a:latin typeface="+mn-lt"/>
          <a:ea typeface="+mn-ea"/>
          <a:cs typeface="+mn-cs"/>
        </a:defRPr>
      </a:lvl8pPr>
      <a:lvl9pPr marL="2743932" algn="l" defTabSz="342991"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033001" y="438150"/>
            <a:ext cx="1579033"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566400" y="1234800"/>
            <a:ext cx="1104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smtClean="0"/>
              <a:t>Click to edit Master title style</a:t>
            </a:r>
            <a:endParaRPr lang="en-GB" altLang="en-US" dirty="0" smtClean="0"/>
          </a:p>
        </p:txBody>
      </p:sp>
      <p:sp>
        <p:nvSpPr>
          <p:cNvPr id="1027" name="Rectangle 3"/>
          <p:cNvSpPr>
            <a:spLocks noGrp="1" noChangeArrowheads="1"/>
          </p:cNvSpPr>
          <p:nvPr>
            <p:ph type="body" idx="1"/>
          </p:nvPr>
        </p:nvSpPr>
        <p:spPr bwMode="auto">
          <a:xfrm>
            <a:off x="566400" y="2214000"/>
            <a:ext cx="1104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37" name="Rectangle 13"/>
          <p:cNvSpPr>
            <a:spLocks noGrp="1" noChangeArrowheads="1"/>
          </p:cNvSpPr>
          <p:nvPr>
            <p:ph type="sldNum" sz="quarter" idx="4"/>
          </p:nvPr>
        </p:nvSpPr>
        <p:spPr bwMode="auto">
          <a:xfrm>
            <a:off x="10704701"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pPr fontAlgn="base">
              <a:spcBef>
                <a:spcPct val="0"/>
              </a:spcBef>
              <a:spcAft>
                <a:spcPct val="0"/>
              </a:spcAft>
            </a:pPr>
            <a:fld id="{44C01B32-D1A0-401C-8867-70456BBB1E87}" type="slidenum">
              <a:rPr lang="en-GB" altLang="en-US" smtClean="0">
                <a:solidFill>
                  <a:srgbClr val="50535A"/>
                </a:solidFill>
              </a:rPr>
              <a:pPr fontAlgn="base">
                <a:spcBef>
                  <a:spcPct val="0"/>
                </a:spcBef>
                <a:spcAft>
                  <a:spcPct val="0"/>
                </a:spcAft>
              </a:pPr>
              <a:t>‹#›</a:t>
            </a:fld>
            <a:endParaRPr lang="en-GB" altLang="en-US" dirty="0">
              <a:solidFill>
                <a:srgbClr val="50535A"/>
              </a:solidFill>
            </a:endParaRPr>
          </a:p>
        </p:txBody>
      </p:sp>
      <p:pic>
        <p:nvPicPr>
          <p:cNvPr id="1074" name="Picture 50" descr="Device-wine"/>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hidden">
          <a:xfrm>
            <a:off x="10033001" y="438151"/>
            <a:ext cx="1579033" cy="385763"/>
          </a:xfrm>
          <a:prstGeom prst="rect">
            <a:avLst/>
          </a:prstGeom>
          <a:solidFill>
            <a:schemeClr val="accent1"/>
          </a:solidFill>
        </p:spPr>
      </p:pic>
      <p:pic>
        <p:nvPicPr>
          <p:cNvPr id="1079" name="Picture 55" descr="Device-white"/>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hidden">
          <a:xfrm>
            <a:off x="10033001" y="438150"/>
            <a:ext cx="1579033"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2571333" y="6573838"/>
            <a:ext cx="90254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base">
              <a:spcBef>
                <a:spcPct val="0"/>
              </a:spcBef>
              <a:spcAft>
                <a:spcPct val="0"/>
              </a:spcAft>
            </a:pPr>
            <a:r>
              <a:rPr lang="en-GB" altLang="en-US" sz="1400" dirty="0">
                <a:solidFill>
                  <a:srgbClr val="50535A"/>
                </a:solidFill>
                <a:latin typeface="Effra Light" pitchFamily="34" charset="0"/>
              </a:rPr>
              <a:t>LIMITLESS </a:t>
            </a:r>
            <a:r>
              <a:rPr lang="en-GB" altLang="en-US" sz="1400" dirty="0">
                <a:solidFill>
                  <a:srgbClr val="50535A"/>
                </a:solidFill>
                <a:latin typeface="Effra Bold" panose="020B0803020203020204" pitchFamily="34" charset="0"/>
              </a:rPr>
              <a:t>POTENTIAL</a:t>
            </a:r>
            <a:r>
              <a:rPr lang="en-GB" altLang="en-US" sz="1400" dirty="0">
                <a:solidFill>
                  <a:srgbClr val="50535A"/>
                </a:solidFill>
                <a:latin typeface="Effra Light" pitchFamily="34" charset="0"/>
              </a:rPr>
              <a:t> | LIMITLESS </a:t>
            </a:r>
            <a:r>
              <a:rPr lang="en-GB" altLang="en-US" sz="1400" dirty="0">
                <a:solidFill>
                  <a:srgbClr val="50535A"/>
                </a:solidFill>
                <a:latin typeface="Effra Bold" panose="020B0803020203020204" pitchFamily="34" charset="0"/>
              </a:rPr>
              <a:t>OPPORTUNITIES</a:t>
            </a:r>
            <a:r>
              <a:rPr lang="en-GB" altLang="en-US" sz="1400" dirty="0">
                <a:solidFill>
                  <a:srgbClr val="50535A"/>
                </a:solidFill>
                <a:latin typeface="Effra Light" pitchFamily="34" charset="0"/>
              </a:rPr>
              <a:t> | LIMITLESS </a:t>
            </a:r>
            <a:r>
              <a:rPr lang="en-GB" altLang="en-US" sz="1400" dirty="0">
                <a:solidFill>
                  <a:srgbClr val="50535A"/>
                </a:solidFill>
                <a:latin typeface="Effra Bold" panose="020B0803020203020204" pitchFamily="34" charset="0"/>
              </a:rPr>
              <a:t>IMPACT</a:t>
            </a:r>
          </a:p>
        </p:txBody>
      </p:sp>
    </p:spTree>
    <p:extLst>
      <p:ext uri="{BB962C8B-B14F-4D97-AF65-F5344CB8AC3E}">
        <p14:creationId xmlns:p14="http://schemas.microsoft.com/office/powerpoint/2010/main" val="1345808711"/>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 id="2147483824" r:id="rId18"/>
  </p:sldLayoutIdLst>
  <p:transition>
    <p:fade/>
  </p:transition>
  <p:timing>
    <p:tnLst>
      <p:par>
        <p:cTn id="1" dur="indefinite" restart="never" nodeType="tmRoot"/>
      </p:par>
    </p:tnLst>
  </p:timing>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6400" y="1234800"/>
            <a:ext cx="1104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dirty="0" smtClean="0"/>
              <a:t>Click to edit Master title style</a:t>
            </a:r>
            <a:endParaRPr lang="en-GB" altLang="en-US" dirty="0" smtClean="0"/>
          </a:p>
        </p:txBody>
      </p:sp>
      <p:sp>
        <p:nvSpPr>
          <p:cNvPr id="1027" name="Rectangle 3"/>
          <p:cNvSpPr>
            <a:spLocks noGrp="1" noChangeArrowheads="1"/>
          </p:cNvSpPr>
          <p:nvPr>
            <p:ph type="body" idx="1"/>
          </p:nvPr>
        </p:nvSpPr>
        <p:spPr bwMode="auto">
          <a:xfrm>
            <a:off x="566400" y="2214000"/>
            <a:ext cx="1104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037" name="Rectangle 13"/>
          <p:cNvSpPr>
            <a:spLocks noGrp="1" noChangeArrowheads="1"/>
          </p:cNvSpPr>
          <p:nvPr>
            <p:ph type="sldNum" sz="quarter" idx="4"/>
          </p:nvPr>
        </p:nvSpPr>
        <p:spPr bwMode="auto">
          <a:xfrm>
            <a:off x="10704701"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b="0" i="0">
                <a:solidFill>
                  <a:schemeClr val="tx1"/>
                </a:solidFill>
                <a:latin typeface="Calibri Regular" charset="0"/>
              </a:defRPr>
            </a:lvl1pPr>
          </a:lstStyle>
          <a:p>
            <a:pPr fontAlgn="base">
              <a:spcBef>
                <a:spcPct val="0"/>
              </a:spcBef>
              <a:spcAft>
                <a:spcPct val="0"/>
              </a:spcAft>
            </a:pPr>
            <a:fld id="{44C01B32-D1A0-401C-8867-70456BBB1E87}" type="slidenum">
              <a:rPr lang="en-GB" altLang="en-US" smtClean="0">
                <a:solidFill>
                  <a:srgbClr val="50535A"/>
                </a:solidFill>
              </a:rPr>
              <a:pPr fontAlgn="base">
                <a:spcBef>
                  <a:spcPct val="0"/>
                </a:spcBef>
                <a:spcAft>
                  <a:spcPct val="0"/>
                </a:spcAft>
              </a:pPr>
              <a:t>‹#›</a:t>
            </a:fld>
            <a:endParaRPr lang="en-GB" altLang="en-US">
              <a:solidFill>
                <a:srgbClr val="50535A"/>
              </a:solidFill>
            </a:endParaRPr>
          </a:p>
        </p:txBody>
      </p:sp>
    </p:spTree>
    <p:extLst>
      <p:ext uri="{BB962C8B-B14F-4D97-AF65-F5344CB8AC3E}">
        <p14:creationId xmlns:p14="http://schemas.microsoft.com/office/powerpoint/2010/main" val="2010497085"/>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Lst>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fade">
                                      <p:cBhvr>
                                        <p:cTn id="12" dur="100"/>
                                        <p:tgtEl>
                                          <p:spTgt spid="10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fade">
                                      <p:cBhvr>
                                        <p:cTn id="17" dur="1000"/>
                                        <p:tgtEl>
                                          <p:spTgt spid="10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bldLvl="5">
        <p:tmplLst>
          <p:tmpl lvl="1">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
                        <p:tgtEl>
                          <p:spTgt spid="1027"/>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tgtEl>
                          <p:spTgt spid="1027"/>
                        </p:tgtEl>
                      </p:cBhvr>
                    </p:animEffect>
                  </p:childTnLst>
                </p:cTn>
              </p:par>
            </p:tnLst>
          </p:tmpl>
        </p:tmplLst>
      </p:bldP>
    </p:bldLst>
  </p:timing>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0" i="0" baseline="0">
          <a:solidFill>
            <a:schemeClr val="tx2"/>
          </a:solidFill>
          <a:latin typeface="Calibri Regular" charset="0"/>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0" i="0" baseline="0">
          <a:solidFill>
            <a:schemeClr val="tx2"/>
          </a:solidFill>
          <a:latin typeface="Calibri Regular"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0" i="0" baseline="0">
          <a:solidFill>
            <a:schemeClr val="tx2"/>
          </a:solidFill>
          <a:latin typeface="Calibri Regular"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0" i="0" baseline="0">
          <a:solidFill>
            <a:schemeClr val="tx2"/>
          </a:solidFill>
          <a:latin typeface="Calibri Regular"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0" i="0" baseline="0">
          <a:solidFill>
            <a:schemeClr val="tx2"/>
          </a:solidFill>
          <a:latin typeface="Calibri Regular"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7605953" y="5956139"/>
            <a:ext cx="2844799" cy="365125"/>
          </a:xfrm>
          <a:prstGeom prst="rect">
            <a:avLst/>
          </a:prstGeom>
        </p:spPr>
        <p:txBody>
          <a:bodyPr vert="horz" lIns="91440" tIns="45720" rIns="91440" bIns="45720" rtlCol="0" anchor="ctr"/>
          <a:lstStyle>
            <a:lvl1pPr algn="r">
              <a:defRPr sz="675">
                <a:solidFill>
                  <a:schemeClr val="accent2"/>
                </a:solidFill>
              </a:defRPr>
            </a:lvl1pPr>
          </a:lstStyle>
          <a:p>
            <a:pPr defTabSz="342900"/>
            <a:fld id="{B61BEF0D-F0BB-DE4B-95CE-6DB70DBA9567}" type="datetimeFigureOut">
              <a:rPr lang="en-US" smtClean="0">
                <a:solidFill>
                  <a:srgbClr val="903163"/>
                </a:solidFill>
              </a:rPr>
              <a:pPr defTabSz="342900"/>
              <a:t>5/4/2017</a:t>
            </a:fld>
            <a:endParaRPr lang="en-US" dirty="0">
              <a:solidFill>
                <a:srgbClr val="903163"/>
              </a:solidFill>
            </a:endParaRPr>
          </a:p>
        </p:txBody>
      </p:sp>
      <p:sp>
        <p:nvSpPr>
          <p:cNvPr id="5" name="Footer Placeholder 4"/>
          <p:cNvSpPr>
            <a:spLocks noGrp="1"/>
          </p:cNvSpPr>
          <p:nvPr>
            <p:ph type="ftr" sz="quarter" idx="3"/>
          </p:nvPr>
        </p:nvSpPr>
        <p:spPr>
          <a:xfrm>
            <a:off x="581192" y="5951813"/>
            <a:ext cx="6917211" cy="365125"/>
          </a:xfrm>
          <a:prstGeom prst="rect">
            <a:avLst/>
          </a:prstGeom>
        </p:spPr>
        <p:txBody>
          <a:bodyPr vert="horz" lIns="91440" tIns="45720" rIns="91440" bIns="45720" rtlCol="0" anchor="ctr"/>
          <a:lstStyle>
            <a:lvl1pPr algn="l">
              <a:defRPr sz="675" cap="all">
                <a:solidFill>
                  <a:schemeClr val="accent2"/>
                </a:solidFill>
              </a:defRPr>
            </a:lvl1pPr>
          </a:lstStyle>
          <a:p>
            <a:pPr defTabSz="342900"/>
            <a:endParaRPr lang="en-US" dirty="0">
              <a:solidFill>
                <a:srgbClr val="903163"/>
              </a:solidFill>
            </a:endParaRPr>
          </a:p>
        </p:txBody>
      </p:sp>
      <p:sp>
        <p:nvSpPr>
          <p:cNvPr id="6" name="Slide Number Placeholder 5"/>
          <p:cNvSpPr>
            <a:spLocks noGrp="1"/>
          </p:cNvSpPr>
          <p:nvPr>
            <p:ph type="sldNum" sz="quarter" idx="4"/>
          </p:nvPr>
        </p:nvSpPr>
        <p:spPr>
          <a:xfrm>
            <a:off x="10558301" y="5956139"/>
            <a:ext cx="1052511" cy="365125"/>
          </a:xfrm>
          <a:prstGeom prst="rect">
            <a:avLst/>
          </a:prstGeom>
        </p:spPr>
        <p:txBody>
          <a:bodyPr vert="horz" lIns="91440" tIns="45720" rIns="91440" bIns="45720" rtlCol="0" anchor="ctr"/>
          <a:lstStyle>
            <a:lvl1pPr algn="r">
              <a:defRPr sz="675">
                <a:solidFill>
                  <a:schemeClr val="accent2"/>
                </a:solidFill>
              </a:defRPr>
            </a:lvl1pPr>
          </a:lstStyle>
          <a:p>
            <a:pPr defTabSz="342900"/>
            <a:fld id="{D57F1E4F-1CFF-5643-939E-217C01CDF565}" type="slidenum">
              <a:rPr lang="en-US" smtClean="0">
                <a:solidFill>
                  <a:srgbClr val="903163"/>
                </a:solidFill>
              </a:rPr>
              <a:pPr defTabSz="342900"/>
              <a:t>‹#›</a:t>
            </a:fld>
            <a:endParaRPr lang="en-US" dirty="0">
              <a:solidFill>
                <a:srgbClr val="903163"/>
              </a:solidFill>
            </a:endParaRPr>
          </a:p>
        </p:txBody>
      </p:sp>
      <p:sp>
        <p:nvSpPr>
          <p:cNvPr id="9" name="Rectangle 8"/>
          <p:cNvSpPr/>
          <p:nvPr/>
        </p:nvSpPr>
        <p:spPr>
          <a:xfrm>
            <a:off x="446535"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12" name="Picture 1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337183" y="670291"/>
            <a:ext cx="2388672" cy="772916"/>
          </a:xfrm>
          <a:prstGeom prst="rect">
            <a:avLst/>
          </a:prstGeom>
        </p:spPr>
      </p:pic>
    </p:spTree>
    <p:extLst>
      <p:ext uri="{BB962C8B-B14F-4D97-AF65-F5344CB8AC3E}">
        <p14:creationId xmlns:p14="http://schemas.microsoft.com/office/powerpoint/2010/main" val="1012916147"/>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mn-lt"/>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BCAB151-06C1-4D2D-AD3B-AF611A5628D3}" type="datetimeFigureOut">
              <a:rPr lang="en-GB" smtClean="0">
                <a:solidFill>
                  <a:prstClr val="black">
                    <a:tint val="75000"/>
                  </a:prstClr>
                </a:solidFill>
              </a:rPr>
              <a:pPr/>
              <a:t>04/05/2017</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7AA0E82-089A-481E-B206-F1434611A9F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302695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solidFill>
                <a:srgbClr val="464547">
                  <a:tint val="75000"/>
                </a:srgb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smtClean="0">
                <a:solidFill>
                  <a:srgbClr val="464547">
                    <a:tint val="75000"/>
                  </a:srgbClr>
                </a:solidFill>
              </a:rPr>
              <a:t>FARM AFRICA PRESENTATION TITLE</a:t>
            </a:r>
            <a:endParaRPr lang="en-GB">
              <a:solidFill>
                <a:srgbClr val="464547">
                  <a:tint val="75000"/>
                </a:srgb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E03FE9A-3461-47D7-B644-BA9FE9BE8B06}" type="slidenum">
              <a:rPr lang="en-GB" smtClean="0">
                <a:solidFill>
                  <a:srgbClr val="464547">
                    <a:tint val="75000"/>
                  </a:srgbClr>
                </a:solidFill>
              </a:rPr>
              <a:pPr/>
              <a:t>‹#›</a:t>
            </a:fld>
            <a:endParaRPr lang="en-GB">
              <a:solidFill>
                <a:srgbClr val="464547">
                  <a:tint val="75000"/>
                </a:srgbClr>
              </a:solidFill>
            </a:endParaRPr>
          </a:p>
        </p:txBody>
      </p:sp>
    </p:spTree>
    <p:extLst>
      <p:ext uri="{BB962C8B-B14F-4D97-AF65-F5344CB8AC3E}">
        <p14:creationId xmlns:p14="http://schemas.microsoft.com/office/powerpoint/2010/main" val="3770629861"/>
      </p:ext>
    </p:extLst>
  </p:cSld>
  <p:clrMap bg1="lt1" tx1="dk1" bg2="lt2" tx2="dk2" accent1="accent1" accent2="accent2" accent3="accent3" accent4="accent4" accent5="accent5" accent6="accent6" hlink="hlink" folHlink="folHlink"/>
  <p:sldLayoutIdLst>
    <p:sldLayoutId id="2147483692" r:id="rId1"/>
    <p:sldLayoutId id="2147483693" r:id="rId2"/>
  </p:sldLayoutIdLst>
  <p:timing>
    <p:tnLst>
      <p:par>
        <p:cTn id="1" dur="indefinite" restart="never" nodeType="tmRoot"/>
      </p:par>
    </p:tnLst>
  </p:timing>
  <p:hf sldNum="0"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6695" y="709779"/>
            <a:ext cx="10438588" cy="805929"/>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7" name="Rectangle 6"/>
          <p:cNvSpPr/>
          <p:nvPr userDrawn="1"/>
        </p:nvSpPr>
        <p:spPr>
          <a:xfrm>
            <a:off x="0" y="6488668"/>
            <a:ext cx="12192000" cy="369332"/>
          </a:xfrm>
          <a:prstGeom prst="rect">
            <a:avLst/>
          </a:prstGeom>
          <a:solidFill>
            <a:schemeClr val="accent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8" name="TextBox 7"/>
          <p:cNvSpPr txBox="1"/>
          <p:nvPr userDrawn="1"/>
        </p:nvSpPr>
        <p:spPr>
          <a:xfrm>
            <a:off x="162450" y="6488668"/>
            <a:ext cx="3232181" cy="369332"/>
          </a:xfrm>
          <a:prstGeom prst="rect">
            <a:avLst/>
          </a:prstGeom>
          <a:noFill/>
        </p:spPr>
        <p:txBody>
          <a:bodyPr wrap="square" rtlCol="0">
            <a:spAutoFit/>
          </a:bodyPr>
          <a:lstStyle/>
          <a:p>
            <a:pPr algn="r" defTabSz="457200"/>
            <a:r>
              <a:rPr lang="en-US" sz="1800" dirty="0">
                <a:solidFill>
                  <a:prstClr val="white"/>
                </a:solidFill>
                <a:latin typeface="Rdg Swift"/>
                <a:cs typeface="Rdg Swift"/>
              </a:rPr>
              <a:t>www.bhismalab.org</a:t>
            </a:r>
            <a:endParaRPr lang="en-US" sz="1800" dirty="0">
              <a:solidFill>
                <a:prstClr val="white"/>
              </a:solidFill>
              <a:latin typeface="Rdg Swift"/>
              <a:cs typeface="Rdg Swift"/>
            </a:endParaRPr>
          </a:p>
        </p:txBody>
      </p:sp>
      <p:sp>
        <p:nvSpPr>
          <p:cNvPr id="6" name="Rectangle 5"/>
          <p:cNvSpPr/>
          <p:nvPr userDrawn="1"/>
        </p:nvSpPr>
        <p:spPr>
          <a:xfrm>
            <a:off x="0" y="1"/>
            <a:ext cx="12192000" cy="609519"/>
          </a:xfrm>
          <a:prstGeom prst="rect">
            <a:avLst/>
          </a:prstGeom>
          <a:solidFill>
            <a:schemeClr val="accent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pic>
        <p:nvPicPr>
          <p:cNvPr id="9" name="Picture 9" descr="Rdg Device Reversed"/>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hidden">
          <a:xfrm>
            <a:off x="10190328" y="126671"/>
            <a:ext cx="1621280" cy="396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CINN logo REVERSED.eps"/>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8932" y="126671"/>
            <a:ext cx="1095525" cy="3757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0"/>
          <p:cNvSpPr txBox="1"/>
          <p:nvPr userDrawn="1"/>
        </p:nvSpPr>
        <p:spPr>
          <a:xfrm>
            <a:off x="7665029" y="6479216"/>
            <a:ext cx="4146580" cy="369332"/>
          </a:xfrm>
          <a:prstGeom prst="rect">
            <a:avLst/>
          </a:prstGeom>
          <a:noFill/>
        </p:spPr>
        <p:txBody>
          <a:bodyPr wrap="square" rtlCol="0">
            <a:spAutoFit/>
          </a:bodyPr>
          <a:lstStyle/>
          <a:p>
            <a:pPr algn="r" defTabSz="457200"/>
            <a:r>
              <a:rPr lang="en-US" sz="1800" dirty="0">
                <a:solidFill>
                  <a:prstClr val="white"/>
                </a:solidFill>
                <a:latin typeface="Rdg Swift"/>
                <a:cs typeface="Rdg Swift"/>
              </a:rPr>
              <a:t>GCRF Showcase, 2017</a:t>
            </a:r>
            <a:endParaRPr lang="en-US" sz="1800" dirty="0">
              <a:solidFill>
                <a:prstClr val="white"/>
              </a:solidFill>
              <a:latin typeface="Rdg Swift"/>
              <a:cs typeface="Rdg Swift"/>
            </a:endParaRPr>
          </a:p>
        </p:txBody>
      </p:sp>
      <p:pic>
        <p:nvPicPr>
          <p:cNvPr id="12" name="Picture 11" descr="Centre-for-Autism-Logo.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49682" y="99651"/>
            <a:ext cx="2373463" cy="375709"/>
          </a:xfrm>
          <a:prstGeom prst="rect">
            <a:avLst/>
          </a:prstGeom>
        </p:spPr>
      </p:pic>
    </p:spTree>
    <p:extLst>
      <p:ext uri="{BB962C8B-B14F-4D97-AF65-F5344CB8AC3E}">
        <p14:creationId xmlns:p14="http://schemas.microsoft.com/office/powerpoint/2010/main" val="393526393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457200" rtl="0" eaLnBrk="1" latinLnBrk="0" hangingPunct="1">
        <a:spcBef>
          <a:spcPct val="0"/>
        </a:spcBef>
        <a:buNone/>
        <a:defRPr sz="4000" kern="1200">
          <a:solidFill>
            <a:schemeClr val="tx1"/>
          </a:solidFill>
          <a:latin typeface="Rdg Swift"/>
          <a:ea typeface="+mj-ea"/>
          <a:cs typeface="Rdg Swift"/>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Rdg Vesta"/>
          <a:ea typeface="+mn-ea"/>
          <a:cs typeface="Rdg Vesta"/>
        </a:defRPr>
      </a:lvl1pPr>
      <a:lvl2pPr marL="742950" indent="-285750" algn="l" defTabSz="457200" rtl="0" eaLnBrk="1" latinLnBrk="0" hangingPunct="1">
        <a:spcBef>
          <a:spcPct val="20000"/>
        </a:spcBef>
        <a:buFont typeface="Arial"/>
        <a:buChar char="–"/>
        <a:defRPr sz="2400" kern="1200">
          <a:solidFill>
            <a:schemeClr val="tx1"/>
          </a:solidFill>
          <a:latin typeface="Rdg Vesta"/>
          <a:ea typeface="+mn-ea"/>
          <a:cs typeface="Rdg Vesta"/>
        </a:defRPr>
      </a:lvl2pPr>
      <a:lvl3pPr marL="1143000" indent="-228600" algn="l" defTabSz="457200" rtl="0" eaLnBrk="1" latinLnBrk="0" hangingPunct="1">
        <a:spcBef>
          <a:spcPct val="20000"/>
        </a:spcBef>
        <a:buFont typeface="Arial"/>
        <a:buChar char="•"/>
        <a:defRPr sz="2400" kern="1200">
          <a:solidFill>
            <a:schemeClr val="tx1"/>
          </a:solidFill>
          <a:latin typeface="Rdg Vesta"/>
          <a:ea typeface="+mn-ea"/>
          <a:cs typeface="Rdg Vesta"/>
        </a:defRPr>
      </a:lvl3pPr>
      <a:lvl4pPr marL="1600200" indent="-228600" algn="l" defTabSz="457200" rtl="0" eaLnBrk="1" latinLnBrk="0" hangingPunct="1">
        <a:spcBef>
          <a:spcPct val="20000"/>
        </a:spcBef>
        <a:buFont typeface="Arial"/>
        <a:buChar char="–"/>
        <a:defRPr sz="2000" kern="1200">
          <a:solidFill>
            <a:schemeClr val="tx1"/>
          </a:solidFill>
          <a:latin typeface="Rdg Vesta"/>
          <a:ea typeface="+mn-ea"/>
          <a:cs typeface="Rdg Vesta"/>
        </a:defRPr>
      </a:lvl4pPr>
      <a:lvl5pPr marL="2057400" indent="-228600" algn="l" defTabSz="457200" rtl="0" eaLnBrk="1" latinLnBrk="0" hangingPunct="1">
        <a:spcBef>
          <a:spcPct val="20000"/>
        </a:spcBef>
        <a:buFont typeface="Arial"/>
        <a:buChar char="»"/>
        <a:defRPr sz="2000" kern="1200">
          <a:solidFill>
            <a:schemeClr val="tx1"/>
          </a:solidFill>
          <a:latin typeface="Rdg Vesta"/>
          <a:ea typeface="+mn-ea"/>
          <a:cs typeface="Rdg Vest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033001" y="438150"/>
            <a:ext cx="1579033"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566400" y="1234800"/>
            <a:ext cx="1104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smtClean="0"/>
              <a:t>Click to edit Master title style</a:t>
            </a:r>
            <a:endParaRPr lang="en-GB" altLang="en-US" dirty="0" smtClean="0"/>
          </a:p>
        </p:txBody>
      </p:sp>
      <p:sp>
        <p:nvSpPr>
          <p:cNvPr id="1027" name="Rectangle 3"/>
          <p:cNvSpPr>
            <a:spLocks noGrp="1" noChangeArrowheads="1"/>
          </p:cNvSpPr>
          <p:nvPr>
            <p:ph type="body" idx="1"/>
          </p:nvPr>
        </p:nvSpPr>
        <p:spPr bwMode="auto">
          <a:xfrm>
            <a:off x="566400" y="2214000"/>
            <a:ext cx="1104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37" name="Rectangle 13"/>
          <p:cNvSpPr>
            <a:spLocks noGrp="1" noChangeArrowheads="1"/>
          </p:cNvSpPr>
          <p:nvPr>
            <p:ph type="sldNum" sz="quarter" idx="4"/>
          </p:nvPr>
        </p:nvSpPr>
        <p:spPr bwMode="auto">
          <a:xfrm>
            <a:off x="10704701"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pPr fontAlgn="base">
              <a:spcBef>
                <a:spcPct val="0"/>
              </a:spcBef>
              <a:spcAft>
                <a:spcPct val="0"/>
              </a:spcAft>
            </a:pPr>
            <a:fld id="{44C01B32-D1A0-401C-8867-70456BBB1E87}" type="slidenum">
              <a:rPr lang="en-GB" altLang="en-US" smtClean="0">
                <a:solidFill>
                  <a:srgbClr val="50535A"/>
                </a:solidFill>
              </a:rPr>
              <a:pPr fontAlgn="base">
                <a:spcBef>
                  <a:spcPct val="0"/>
                </a:spcBef>
                <a:spcAft>
                  <a:spcPct val="0"/>
                </a:spcAft>
              </a:pPr>
              <a:t>‹#›</a:t>
            </a:fld>
            <a:endParaRPr lang="en-GB" altLang="en-US" dirty="0">
              <a:solidFill>
                <a:srgbClr val="50535A"/>
              </a:solidFill>
            </a:endParaRPr>
          </a:p>
        </p:txBody>
      </p:sp>
      <p:pic>
        <p:nvPicPr>
          <p:cNvPr id="1074" name="Picture 50" descr="Device-wine"/>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hidden">
          <a:xfrm>
            <a:off x="10033001" y="438151"/>
            <a:ext cx="1579033" cy="385763"/>
          </a:xfrm>
          <a:prstGeom prst="rect">
            <a:avLst/>
          </a:prstGeom>
          <a:solidFill>
            <a:schemeClr val="accent1"/>
          </a:solidFill>
        </p:spPr>
      </p:pic>
      <p:pic>
        <p:nvPicPr>
          <p:cNvPr id="1079" name="Picture 55" descr="Device-whit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hidden">
          <a:xfrm>
            <a:off x="10033001" y="438150"/>
            <a:ext cx="1579033"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2571333" y="6573838"/>
            <a:ext cx="90254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base">
              <a:spcBef>
                <a:spcPct val="0"/>
              </a:spcBef>
              <a:spcAft>
                <a:spcPct val="0"/>
              </a:spcAft>
            </a:pPr>
            <a:r>
              <a:rPr lang="en-GB" altLang="en-US" sz="1400" dirty="0">
                <a:solidFill>
                  <a:srgbClr val="50535A"/>
                </a:solidFill>
                <a:latin typeface="Effra Light" pitchFamily="34" charset="0"/>
              </a:rPr>
              <a:t>LIMITLESS </a:t>
            </a:r>
            <a:r>
              <a:rPr lang="en-GB" altLang="en-US" sz="1400" dirty="0">
                <a:solidFill>
                  <a:srgbClr val="50535A"/>
                </a:solidFill>
                <a:latin typeface="Effra Heavy" pitchFamily="34" charset="0"/>
              </a:rPr>
              <a:t>POTENTIAL</a:t>
            </a:r>
            <a:r>
              <a:rPr lang="en-GB" altLang="en-US" sz="1400" dirty="0">
                <a:solidFill>
                  <a:srgbClr val="50535A"/>
                </a:solidFill>
                <a:latin typeface="Effra Light" pitchFamily="34" charset="0"/>
              </a:rPr>
              <a:t> | LIMITLESS </a:t>
            </a:r>
            <a:r>
              <a:rPr lang="en-GB" altLang="en-US" sz="1400" dirty="0">
                <a:solidFill>
                  <a:srgbClr val="50535A"/>
                </a:solidFill>
                <a:latin typeface="Effra Heavy" pitchFamily="34" charset="0"/>
              </a:rPr>
              <a:t>OPPORTUNITIES</a:t>
            </a:r>
            <a:r>
              <a:rPr lang="en-GB" altLang="en-US" sz="1400" dirty="0">
                <a:solidFill>
                  <a:srgbClr val="50535A"/>
                </a:solidFill>
                <a:latin typeface="Effra Light" pitchFamily="34" charset="0"/>
              </a:rPr>
              <a:t> | LIMITLESS </a:t>
            </a:r>
            <a:r>
              <a:rPr lang="en-GB" altLang="en-US" sz="1400" dirty="0">
                <a:solidFill>
                  <a:srgbClr val="50535A"/>
                </a:solidFill>
                <a:latin typeface="Effra Heavy" pitchFamily="34" charset="0"/>
              </a:rPr>
              <a:t>IMPACT</a:t>
            </a:r>
          </a:p>
        </p:txBody>
      </p:sp>
    </p:spTree>
    <p:extLst>
      <p:ext uri="{BB962C8B-B14F-4D97-AF65-F5344CB8AC3E}">
        <p14:creationId xmlns:p14="http://schemas.microsoft.com/office/powerpoint/2010/main" val="166255383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Lst>
  <p:transition>
    <p:fade/>
  </p:transition>
  <p:timing>
    <p:tnLst>
      <p:par>
        <p:cTn id="1" dur="indefinite" restart="never" nodeType="tmRoot"/>
      </p:par>
    </p:tnLst>
  </p:timing>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033001" y="438150"/>
            <a:ext cx="1579033"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566400" y="1234800"/>
            <a:ext cx="1104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a:t>Click to edit Master title style</a:t>
            </a:r>
            <a:endParaRPr lang="en-GB" altLang="en-US" dirty="0"/>
          </a:p>
        </p:txBody>
      </p:sp>
      <p:sp>
        <p:nvSpPr>
          <p:cNvPr id="1027" name="Rectangle 3"/>
          <p:cNvSpPr>
            <a:spLocks noGrp="1" noChangeArrowheads="1"/>
          </p:cNvSpPr>
          <p:nvPr>
            <p:ph type="body" idx="1"/>
          </p:nvPr>
        </p:nvSpPr>
        <p:spPr bwMode="auto">
          <a:xfrm>
            <a:off x="566400" y="2214000"/>
            <a:ext cx="1104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37" name="Rectangle 13"/>
          <p:cNvSpPr>
            <a:spLocks noGrp="1" noChangeArrowheads="1"/>
          </p:cNvSpPr>
          <p:nvPr>
            <p:ph type="sldNum" sz="quarter" idx="4"/>
          </p:nvPr>
        </p:nvSpPr>
        <p:spPr bwMode="auto">
          <a:xfrm>
            <a:off x="10704701"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pPr fontAlgn="base">
              <a:spcBef>
                <a:spcPct val="0"/>
              </a:spcBef>
              <a:spcAft>
                <a:spcPct val="0"/>
              </a:spcAft>
            </a:pPr>
            <a:fld id="{44C01B32-D1A0-401C-8867-70456BBB1E87}" type="slidenum">
              <a:rPr lang="en-GB" altLang="en-US" smtClean="0">
                <a:solidFill>
                  <a:srgbClr val="50535A"/>
                </a:solidFill>
              </a:rPr>
              <a:pPr fontAlgn="base">
                <a:spcBef>
                  <a:spcPct val="0"/>
                </a:spcBef>
                <a:spcAft>
                  <a:spcPct val="0"/>
                </a:spcAft>
              </a:pPr>
              <a:t>‹#›</a:t>
            </a:fld>
            <a:endParaRPr lang="en-GB" altLang="en-US" dirty="0">
              <a:solidFill>
                <a:srgbClr val="50535A"/>
              </a:solidFill>
            </a:endParaRPr>
          </a:p>
        </p:txBody>
      </p:sp>
      <p:pic>
        <p:nvPicPr>
          <p:cNvPr id="1074" name="Picture 50" descr="Device-win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hidden">
          <a:xfrm>
            <a:off x="10033001" y="438151"/>
            <a:ext cx="1579033" cy="385763"/>
          </a:xfrm>
          <a:prstGeom prst="rect">
            <a:avLst/>
          </a:prstGeom>
          <a:solidFill>
            <a:schemeClr val="accent1"/>
          </a:solidFill>
        </p:spPr>
      </p:pic>
      <p:pic>
        <p:nvPicPr>
          <p:cNvPr id="1079" name="Picture 55" descr="Device-whit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hidden">
          <a:xfrm>
            <a:off x="10033001" y="438150"/>
            <a:ext cx="1579033"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2571333" y="6573838"/>
            <a:ext cx="902546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base">
              <a:spcBef>
                <a:spcPct val="0"/>
              </a:spcBef>
              <a:spcAft>
                <a:spcPct val="0"/>
              </a:spcAft>
            </a:pPr>
            <a:r>
              <a:rPr lang="en-GB" altLang="en-US" sz="1400" dirty="0">
                <a:solidFill>
                  <a:srgbClr val="50535A"/>
                </a:solidFill>
                <a:latin typeface="Effra Light" pitchFamily="34" charset="0"/>
              </a:rPr>
              <a:t>LIMITLESS </a:t>
            </a:r>
            <a:r>
              <a:rPr lang="en-GB" altLang="en-US" sz="1400" dirty="0">
                <a:solidFill>
                  <a:srgbClr val="50535A"/>
                </a:solidFill>
                <a:latin typeface="Effra Bold" panose="020B0803020203020204" pitchFamily="34" charset="0"/>
              </a:rPr>
              <a:t>POTENTIAL</a:t>
            </a:r>
            <a:r>
              <a:rPr lang="en-GB" altLang="en-US" sz="1400" dirty="0">
                <a:solidFill>
                  <a:srgbClr val="50535A"/>
                </a:solidFill>
                <a:latin typeface="Effra Light" pitchFamily="34" charset="0"/>
              </a:rPr>
              <a:t> | LIMITLESS </a:t>
            </a:r>
            <a:r>
              <a:rPr lang="en-GB" altLang="en-US" sz="1400" dirty="0">
                <a:solidFill>
                  <a:srgbClr val="50535A"/>
                </a:solidFill>
                <a:latin typeface="Effra Bold" panose="020B0803020203020204" pitchFamily="34" charset="0"/>
              </a:rPr>
              <a:t>OPPORTUNITIES</a:t>
            </a:r>
            <a:r>
              <a:rPr lang="en-GB" altLang="en-US" sz="1400" dirty="0">
                <a:solidFill>
                  <a:srgbClr val="50535A"/>
                </a:solidFill>
                <a:latin typeface="Effra Light" pitchFamily="34" charset="0"/>
              </a:rPr>
              <a:t> | LIMITLESS </a:t>
            </a:r>
            <a:r>
              <a:rPr lang="en-GB" altLang="en-US" sz="1400" dirty="0">
                <a:solidFill>
                  <a:srgbClr val="50535A"/>
                </a:solidFill>
                <a:latin typeface="Effra Bold" panose="020B0803020203020204" pitchFamily="34" charset="0"/>
              </a:rPr>
              <a:t>IMPACT</a:t>
            </a:r>
          </a:p>
        </p:txBody>
      </p:sp>
    </p:spTree>
    <p:extLst>
      <p:ext uri="{BB962C8B-B14F-4D97-AF65-F5344CB8AC3E}">
        <p14:creationId xmlns:p14="http://schemas.microsoft.com/office/powerpoint/2010/main" val="287944267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Lst>
  <p:transition>
    <p:fade/>
  </p:transition>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8"/>
            <a:ext cx="11176000" cy="665162"/>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1027" name="Text Placeholder 2"/>
          <p:cNvSpPr>
            <a:spLocks noGrp="1"/>
          </p:cNvSpPr>
          <p:nvPr>
            <p:ph type="body" idx="1"/>
          </p:nvPr>
        </p:nvSpPr>
        <p:spPr bwMode="auto">
          <a:xfrm>
            <a:off x="508000" y="1412875"/>
            <a:ext cx="1117600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143392994"/>
      </p:ext>
    </p:extLst>
  </p:cSld>
  <p:clrMap bg1="dk1" tx1="lt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ransition>
    <p:fade/>
  </p:transition>
  <p:txStyles>
    <p:titleStyle>
      <a:lvl1pPr algn="l" defTabSz="912813" rtl="0" fontAlgn="base">
        <a:lnSpc>
          <a:spcPct val="90000"/>
        </a:lnSpc>
        <a:spcBef>
          <a:spcPct val="0"/>
        </a:spcBef>
        <a:spcAft>
          <a:spcPct val="0"/>
        </a:spcAft>
        <a:defRPr lang="en-US" sz="4800"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fontAlgn="base">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2pPr>
      <a:lvl3pPr algn="l" defTabSz="912813" rtl="0" fontAlgn="base">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3pPr>
      <a:lvl4pPr algn="l" defTabSz="912813" rtl="0" fontAlgn="base">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4pPr>
      <a:lvl5pPr algn="l" defTabSz="912813" rtl="0" fontAlgn="base">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5pPr>
      <a:lvl6pPr marL="457200" algn="l" defTabSz="912813" rtl="0" fontAlgn="base">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6pPr>
      <a:lvl7pPr marL="914400" algn="l" defTabSz="912813" rtl="0" fontAlgn="base">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7pPr>
      <a:lvl8pPr marL="1371600" algn="l" defTabSz="912813" rtl="0" fontAlgn="base">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8pPr>
      <a:lvl9pPr marL="1828800" algn="l" defTabSz="912813" rtl="0" fontAlgn="base">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9pPr>
    </p:titleStyle>
    <p:bodyStyle>
      <a:lvl1pPr marL="396875" indent="-396875" algn="l" defTabSz="912813" rtl="0" fontAlgn="base">
        <a:lnSpc>
          <a:spcPct val="90000"/>
        </a:lnSpc>
        <a:spcBef>
          <a:spcPct val="20000"/>
        </a:spcBef>
        <a:spcAft>
          <a:spcPct val="0"/>
        </a:spcAft>
        <a:buBlip>
          <a:blip r:embed="rId15"/>
        </a:buBlip>
        <a:defRPr sz="3200" kern="1200">
          <a:solidFill>
            <a:schemeClr val="tx1"/>
          </a:solidFill>
          <a:latin typeface="+mn-lt"/>
          <a:ea typeface="+mn-ea"/>
          <a:cs typeface="+mn-cs"/>
        </a:defRPr>
      </a:lvl1pPr>
      <a:lvl2pPr marL="914400" indent="-396875" algn="l" defTabSz="912813" rtl="0" fontAlgn="base">
        <a:lnSpc>
          <a:spcPct val="90000"/>
        </a:lnSpc>
        <a:spcBef>
          <a:spcPct val="20000"/>
        </a:spcBef>
        <a:spcAft>
          <a:spcPct val="0"/>
        </a:spcAft>
        <a:buBlip>
          <a:blip r:embed="rId16"/>
        </a:buBlip>
        <a:defRPr sz="2800" kern="1200">
          <a:solidFill>
            <a:schemeClr val="tx1"/>
          </a:solidFill>
          <a:latin typeface="+mn-lt"/>
          <a:ea typeface="+mn-ea"/>
          <a:cs typeface="+mn-cs"/>
        </a:defRPr>
      </a:lvl2pPr>
      <a:lvl3pPr marL="1258888" indent="-344488" algn="l" defTabSz="912813" rtl="0" fontAlgn="base">
        <a:lnSpc>
          <a:spcPct val="90000"/>
        </a:lnSpc>
        <a:spcBef>
          <a:spcPct val="20000"/>
        </a:spcBef>
        <a:spcAft>
          <a:spcPct val="0"/>
        </a:spcAft>
        <a:buBlip>
          <a:blip r:embed="rId16"/>
        </a:buBlip>
        <a:defRPr sz="2400" kern="1200">
          <a:solidFill>
            <a:schemeClr val="tx1"/>
          </a:solidFill>
          <a:latin typeface="+mn-lt"/>
          <a:ea typeface="+mn-ea"/>
          <a:cs typeface="+mn-cs"/>
        </a:defRPr>
      </a:lvl3pPr>
      <a:lvl4pPr marL="1604963" indent="-346075" algn="l" defTabSz="912813" rtl="0" fontAlgn="base">
        <a:lnSpc>
          <a:spcPct val="90000"/>
        </a:lnSpc>
        <a:spcBef>
          <a:spcPct val="20000"/>
        </a:spcBef>
        <a:spcAft>
          <a:spcPct val="0"/>
        </a:spcAft>
        <a:buBlip>
          <a:blip r:embed="rId16"/>
        </a:buBlip>
        <a:defRPr sz="2400" kern="1200">
          <a:solidFill>
            <a:schemeClr val="tx1"/>
          </a:solidFill>
          <a:latin typeface="+mn-lt"/>
          <a:ea typeface="+mn-ea"/>
          <a:cs typeface="+mn-cs"/>
        </a:defRPr>
      </a:lvl4pPr>
      <a:lvl5pPr marL="1941513" indent="-336550" algn="l" defTabSz="912813" rtl="0" fontAlgn="base">
        <a:lnSpc>
          <a:spcPct val="90000"/>
        </a:lnSpc>
        <a:spcBef>
          <a:spcPct val="20000"/>
        </a:spcBef>
        <a:spcAft>
          <a:spcPct val="0"/>
        </a:spcAft>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A0F853-D34D-4314-B4D5-8DCDDF275C56}" type="datetime1">
              <a:rPr lang="en-US" smtClean="0">
                <a:solidFill>
                  <a:prstClr val="black">
                    <a:tint val="75000"/>
                  </a:prstClr>
                </a:solidFill>
              </a:rPr>
              <a:pPr/>
              <a:t>5/4/2017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Dr. Faustina Hwang, Biomedical Engineering, f.hwang@reading.ac.uk</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229A7C-8F3F-4145-BA56-5F649D9426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607320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070310" y="-102914"/>
            <a:ext cx="3036461" cy="1530000"/>
          </a:xfrm>
          <a:prstGeom prst="rect">
            <a:avLst/>
          </a:prstGeom>
        </p:spPr>
      </p:pic>
      <p:sp>
        <p:nvSpPr>
          <p:cNvPr id="1026" name="Rectangle 2"/>
          <p:cNvSpPr>
            <a:spLocks noGrp="1" noChangeArrowheads="1"/>
          </p:cNvSpPr>
          <p:nvPr>
            <p:ph type="title"/>
          </p:nvPr>
        </p:nvSpPr>
        <p:spPr bwMode="auto">
          <a:xfrm>
            <a:off x="348243" y="188641"/>
            <a:ext cx="8793963" cy="10801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dirty="0" smtClean="0"/>
              <a:t>Click to edit Master</a:t>
            </a:r>
            <a:br>
              <a:rPr lang="en-US" altLang="en-US" dirty="0" smtClean="0"/>
            </a:br>
            <a:r>
              <a:rPr lang="en-US" altLang="en-US" dirty="0" smtClean="0"/>
              <a:t>title style</a:t>
            </a:r>
            <a:endParaRPr lang="en-GB" altLang="en-US" dirty="0" smtClean="0"/>
          </a:p>
        </p:txBody>
      </p:sp>
      <p:sp>
        <p:nvSpPr>
          <p:cNvPr id="1027" name="Rectangle 3"/>
          <p:cNvSpPr>
            <a:spLocks noGrp="1" noChangeArrowheads="1"/>
          </p:cNvSpPr>
          <p:nvPr>
            <p:ph type="body" idx="1"/>
          </p:nvPr>
        </p:nvSpPr>
        <p:spPr bwMode="auto">
          <a:xfrm>
            <a:off x="348980" y="1463273"/>
            <a:ext cx="11040000" cy="48458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TextBox 8"/>
          <p:cNvSpPr txBox="1">
            <a:spLocks noChangeArrowheads="1"/>
          </p:cNvSpPr>
          <p:nvPr/>
        </p:nvSpPr>
        <p:spPr bwMode="auto">
          <a:xfrm>
            <a:off x="4079776" y="6525344"/>
            <a:ext cx="7941157"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fontAlgn="base">
              <a:spcBef>
                <a:spcPct val="0"/>
              </a:spcBef>
              <a:spcAft>
                <a:spcPct val="0"/>
              </a:spcAft>
            </a:pPr>
            <a:r>
              <a:rPr lang="en-GB" altLang="en-US" sz="1400" dirty="0" smtClean="0">
                <a:solidFill>
                  <a:srgbClr val="00AEEF"/>
                </a:solidFill>
                <a:latin typeface="Effra Bold"/>
              </a:rPr>
              <a:t>DELIVERING VALUE FROM BIG DATA</a:t>
            </a:r>
            <a:endParaRPr lang="en-GB" altLang="en-US" sz="1400" dirty="0">
              <a:solidFill>
                <a:srgbClr val="00AEEF"/>
              </a:solidFill>
              <a:latin typeface="Effra Bold"/>
            </a:endParaRPr>
          </a:p>
        </p:txBody>
      </p:sp>
      <p:pic>
        <p:nvPicPr>
          <p:cNvPr id="11" name="Picture 1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bwMode="hidden">
          <a:xfrm>
            <a:off x="9070310" y="-99392"/>
            <a:ext cx="3036461" cy="1530000"/>
          </a:xfrm>
          <a:prstGeom prst="rect">
            <a:avLst/>
          </a:prstGeom>
        </p:spPr>
      </p:pic>
    </p:spTree>
    <p:extLst>
      <p:ext uri="{BB962C8B-B14F-4D97-AF65-F5344CB8AC3E}">
        <p14:creationId xmlns:p14="http://schemas.microsoft.com/office/powerpoint/2010/main" val="218555825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Lst>
  <p:transition>
    <p:fade/>
  </p:transition>
  <p:timing>
    <p:tnLst>
      <p:par>
        <p:cTn id="1" dur="indefinite" restart="never" nodeType="tmRoot"/>
      </p:par>
    </p:tnLst>
  </p:timing>
  <p:hf hdr="0" ftr="0" dt="0"/>
  <p:txStyles>
    <p:titleStyle>
      <a:lvl1pPr algn="l" rtl="0" eaLnBrk="1" fontAlgn="base" hangingPunct="1">
        <a:spcBef>
          <a:spcPct val="0"/>
        </a:spcBef>
        <a:spcAft>
          <a:spcPct val="0"/>
        </a:spcAft>
        <a:defRPr sz="32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4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0.png"/><Relationship Id="rId1" Type="http://schemas.openxmlformats.org/officeDocument/2006/relationships/slideLayout" Target="../slideLayouts/slideLayout5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1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jpe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9.xml"/><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3.png"/><Relationship Id="rId7" Type="http://schemas.openxmlformats.org/officeDocument/2006/relationships/image" Target="../media/image86.jpeg"/><Relationship Id="rId2" Type="http://schemas.openxmlformats.org/officeDocument/2006/relationships/notesSlide" Target="../notesSlides/notesSlide2.xml"/><Relationship Id="rId1" Type="http://schemas.openxmlformats.org/officeDocument/2006/relationships/slideLayout" Target="../slideLayouts/slideLayout8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90.wmf"/><Relationship Id="rId2" Type="http://schemas.openxmlformats.org/officeDocument/2006/relationships/slideLayout" Target="../slideLayouts/slideLayout88.xml"/><Relationship Id="rId1" Type="http://schemas.openxmlformats.org/officeDocument/2006/relationships/vmlDrawing" Target="../drawings/vmlDrawing1.vml"/><Relationship Id="rId6" Type="http://schemas.openxmlformats.org/officeDocument/2006/relationships/image" Target="../media/image89.wmf"/><Relationship Id="rId5" Type="http://schemas.openxmlformats.org/officeDocument/2006/relationships/image" Target="../media/image88.w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3.png"/><Relationship Id="rId2" Type="http://schemas.openxmlformats.org/officeDocument/2006/relationships/slideLayout" Target="../slideLayouts/slideLayout83.xml"/><Relationship Id="rId1" Type="http://schemas.openxmlformats.org/officeDocument/2006/relationships/vmlDrawing" Target="../drawings/vmlDrawing2.vml"/><Relationship Id="rId6" Type="http://schemas.openxmlformats.org/officeDocument/2006/relationships/image" Target="../media/image92.png"/><Relationship Id="rId5" Type="http://schemas.openxmlformats.org/officeDocument/2006/relationships/image" Target="../media/image91.wmf"/><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5.xml"/><Relationship Id="rId1" Type="http://schemas.openxmlformats.org/officeDocument/2006/relationships/vmlDrawing" Target="../drawings/vmlDrawing3.v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oleObject" Target="../embeddings/oleObject3.bin"/></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9.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6.xml"/><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0.xml"/><Relationship Id="rId5" Type="http://schemas.openxmlformats.org/officeDocument/2006/relationships/image" Target="../media/image38.png"/><Relationship Id="rId4" Type="http://schemas.openxmlformats.org/officeDocument/2006/relationships/image" Target="../media/image3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jpe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jpeg"/><Relationship Id="rId17" Type="http://schemas.openxmlformats.org/officeDocument/2006/relationships/image" Target="../media/image111.jpeg"/><Relationship Id="rId2" Type="http://schemas.openxmlformats.org/officeDocument/2006/relationships/notesSlide" Target="../notesSlides/notesSlide7.xml"/><Relationship Id="rId16" Type="http://schemas.openxmlformats.org/officeDocument/2006/relationships/image" Target="../media/image110.jpeg"/><Relationship Id="rId1" Type="http://schemas.openxmlformats.org/officeDocument/2006/relationships/slideLayout" Target="../slideLayouts/slideLayout109.xml"/><Relationship Id="rId6" Type="http://schemas.openxmlformats.org/officeDocument/2006/relationships/image" Target="../media/image100.png"/><Relationship Id="rId11" Type="http://schemas.openxmlformats.org/officeDocument/2006/relationships/image" Target="../media/image105.jpg"/><Relationship Id="rId5" Type="http://schemas.openxmlformats.org/officeDocument/2006/relationships/image" Target="../media/image99.png"/><Relationship Id="rId15" Type="http://schemas.openxmlformats.org/officeDocument/2006/relationships/image" Target="../media/image109.wmf"/><Relationship Id="rId10" Type="http://schemas.openxmlformats.org/officeDocument/2006/relationships/image" Target="../media/image104.jpe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3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xml"/><Relationship Id="rId1" Type="http://schemas.openxmlformats.org/officeDocument/2006/relationships/slideLayout" Target="../slideLayouts/slideLayout109.xml"/></Relationships>
</file>

<file path=ppt/slides/_rels/slide34.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notesSlide" Target="../notesSlides/notesSlide9.xml"/><Relationship Id="rId7" Type="http://schemas.openxmlformats.org/officeDocument/2006/relationships/image" Target="../media/image113.emf"/><Relationship Id="rId2" Type="http://schemas.openxmlformats.org/officeDocument/2006/relationships/slideLayout" Target="../slideLayouts/slideLayout109.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115.png"/><Relationship Id="rId4" Type="http://schemas.openxmlformats.org/officeDocument/2006/relationships/image" Target="../media/image114.png"/></Relationships>
</file>

<file path=ppt/slides/_rels/slide35.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19.jpeg"/><Relationship Id="rId2" Type="http://schemas.openxmlformats.org/officeDocument/2006/relationships/notesSlide" Target="../notesSlides/notesSlide10.xml"/><Relationship Id="rId1" Type="http://schemas.openxmlformats.org/officeDocument/2006/relationships/slideLayout" Target="../slideLayouts/slideLayout109.xml"/><Relationship Id="rId6" Type="http://schemas.openxmlformats.org/officeDocument/2006/relationships/hyperlink" Target="https://www.linkedin.com/company/the-institute-for-environmental-analytics" TargetMode="External"/><Relationship Id="rId5" Type="http://schemas.openxmlformats.org/officeDocument/2006/relationships/image" Target="../media/image118.jpeg"/><Relationship Id="rId4" Type="http://schemas.openxmlformats.org/officeDocument/2006/relationships/hyperlink" Target="https://twitter.com/env_analytics"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121.png"/></Relationships>
</file>

<file path=ppt/slides/_rels/slide39.xml.rels><?xml version="1.0" encoding="UTF-8" standalone="yes"?>
<Relationships xmlns="http://schemas.openxmlformats.org/package/2006/relationships"><Relationship Id="rId8" Type="http://schemas.openxmlformats.org/officeDocument/2006/relationships/image" Target="../media/image127.jpg"/><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125.jpeg"/><Relationship Id="rId11" Type="http://schemas.openxmlformats.org/officeDocument/2006/relationships/image" Target="../media/image130.jpeg"/><Relationship Id="rId5" Type="http://schemas.openxmlformats.org/officeDocument/2006/relationships/image" Target="../media/image124.gif"/><Relationship Id="rId10" Type="http://schemas.openxmlformats.org/officeDocument/2006/relationships/image" Target="../media/image129.jpeg"/><Relationship Id="rId4" Type="http://schemas.openxmlformats.org/officeDocument/2006/relationships/image" Target="../media/image123.jpeg"/><Relationship Id="rId9" Type="http://schemas.openxmlformats.org/officeDocument/2006/relationships/image" Target="../media/image128.jp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4.xml"/><Relationship Id="rId1" Type="http://schemas.openxmlformats.org/officeDocument/2006/relationships/slideLayout" Target="../slideLayouts/slideLayout129.xml"/><Relationship Id="rId5" Type="http://schemas.openxmlformats.org/officeDocument/2006/relationships/image" Target="../media/image133.tiff"/><Relationship Id="rId4" Type="http://schemas.openxmlformats.org/officeDocument/2006/relationships/image" Target="../media/image132.tiff"/></Relationships>
</file>

<file path=ppt/slides/_rels/slide42.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15.xml"/><Relationship Id="rId1" Type="http://schemas.openxmlformats.org/officeDocument/2006/relationships/slideLayout" Target="../slideLayouts/slideLayout129.xml"/><Relationship Id="rId4" Type="http://schemas.openxmlformats.org/officeDocument/2006/relationships/image" Target="../media/image131.jpeg"/></Relationships>
</file>

<file path=ppt/slides/_rels/slide43.xml.rels><?xml version="1.0" encoding="UTF-8" standalone="yes"?>
<Relationships xmlns="http://schemas.openxmlformats.org/package/2006/relationships"><Relationship Id="rId8" Type="http://schemas.openxmlformats.org/officeDocument/2006/relationships/image" Target="../media/image132.tiff"/><Relationship Id="rId3" Type="http://schemas.openxmlformats.org/officeDocument/2006/relationships/image" Target="../media/image135.tiff"/><Relationship Id="rId7" Type="http://schemas.openxmlformats.org/officeDocument/2006/relationships/image" Target="../media/image138.tiff"/><Relationship Id="rId2" Type="http://schemas.openxmlformats.org/officeDocument/2006/relationships/notesSlide" Target="../notesSlides/notesSlide16.xml"/><Relationship Id="rId1" Type="http://schemas.openxmlformats.org/officeDocument/2006/relationships/slideLayout" Target="../slideLayouts/slideLayout129.xml"/><Relationship Id="rId6" Type="http://schemas.openxmlformats.org/officeDocument/2006/relationships/image" Target="../media/image137.tiff"/><Relationship Id="rId5" Type="http://schemas.openxmlformats.org/officeDocument/2006/relationships/image" Target="../media/image133.tiff"/><Relationship Id="rId4" Type="http://schemas.openxmlformats.org/officeDocument/2006/relationships/image" Target="../media/image136.png"/><Relationship Id="rId9" Type="http://schemas.openxmlformats.org/officeDocument/2006/relationships/image" Target="../media/image13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29.xml"/><Relationship Id="rId7" Type="http://schemas.openxmlformats.org/officeDocument/2006/relationships/image" Target="../media/image141.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NUL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29.xml"/><Relationship Id="rId7" Type="http://schemas.openxmlformats.org/officeDocument/2006/relationships/image" Target="../media/image145.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4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9.xml"/></Relationships>
</file>

<file path=ppt/slides/_rels/slide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2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png"/><Relationship Id="rId1" Type="http://schemas.openxmlformats.org/officeDocument/2006/relationships/slideLayout" Target="../slideLayouts/slideLayout129.xml"/><Relationship Id="rId4" Type="http://schemas.openxmlformats.org/officeDocument/2006/relationships/image" Target="../media/image149.png"/></Relationships>
</file>

<file path=ppt/slides/_rels/slide5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2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mailto:a.m.ainslie@reading.ac.uk" TargetMode="External"/><Relationship Id="rId1" Type="http://schemas.openxmlformats.org/officeDocument/2006/relationships/slideLayout" Target="../slideLayouts/slideLayout1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17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160.xml"/><Relationship Id="rId5" Type="http://schemas.openxmlformats.org/officeDocument/2006/relationships/image" Target="../media/image154.jpeg"/><Relationship Id="rId4" Type="http://schemas.openxmlformats.org/officeDocument/2006/relationships/image" Target="../media/image15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1.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16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155.emf"/><Relationship Id="rId1" Type="http://schemas.openxmlformats.org/officeDocument/2006/relationships/slideLayout" Target="../slideLayouts/slideLayout168.xml"/></Relationships>
</file>

<file path=ppt/slides/_rels/slide63.xml.rels><?xml version="1.0" encoding="UTF-8" standalone="yes"?>
<Relationships xmlns="http://schemas.openxmlformats.org/package/2006/relationships"><Relationship Id="rId2" Type="http://schemas.openxmlformats.org/officeDocument/2006/relationships/image" Target="../media/image156.emf"/><Relationship Id="rId1" Type="http://schemas.openxmlformats.org/officeDocument/2006/relationships/slideLayout" Target="../slideLayouts/slideLayout168.xml"/></Relationships>
</file>

<file path=ppt/slides/_rels/slide64.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notesSlide" Target="../notesSlides/notesSlide21.xml"/><Relationship Id="rId1" Type="http://schemas.openxmlformats.org/officeDocument/2006/relationships/slideLayout" Target="../slideLayouts/slideLayout168.xml"/></Relationships>
</file>

<file path=ppt/slides/_rels/slide65.x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notesSlide" Target="../notesSlides/notesSlide22.xml"/><Relationship Id="rId1" Type="http://schemas.openxmlformats.org/officeDocument/2006/relationships/slideLayout" Target="../slideLayouts/slideLayout16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8.xml"/></Relationships>
</file>

<file path=ppt/slides/_rels/slide67.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6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8.xml"/></Relationships>
</file>

<file path=ppt/slides/_rels/slide69.xml.rels><?xml version="1.0" encoding="UTF-8" standalone="yes"?>
<Relationships xmlns="http://schemas.openxmlformats.org/package/2006/relationships"><Relationship Id="rId8" Type="http://schemas.openxmlformats.org/officeDocument/2006/relationships/hyperlink" Target="http://www.thebetterindia.com/" TargetMode="External"/><Relationship Id="rId13" Type="http://schemas.openxmlformats.org/officeDocument/2006/relationships/image" Target="../media/image166.jpg"/><Relationship Id="rId3" Type="http://schemas.openxmlformats.org/officeDocument/2006/relationships/image" Target="../media/image161.jpeg"/><Relationship Id="rId7" Type="http://schemas.openxmlformats.org/officeDocument/2006/relationships/hyperlink" Target="http://www.schoolsandhealth.org/" TargetMode="External"/><Relationship Id="rId12" Type="http://schemas.openxmlformats.org/officeDocument/2006/relationships/image" Target="../media/image165.jpg"/><Relationship Id="rId2" Type="http://schemas.openxmlformats.org/officeDocument/2006/relationships/image" Target="../media/image160.jpeg"/><Relationship Id="rId1" Type="http://schemas.openxmlformats.org/officeDocument/2006/relationships/slideLayout" Target="../slideLayouts/slideLayout168.xml"/><Relationship Id="rId6" Type="http://schemas.openxmlformats.org/officeDocument/2006/relationships/image" Target="../media/image164.png"/><Relationship Id="rId11" Type="http://schemas.openxmlformats.org/officeDocument/2006/relationships/hyperlink" Target="http://www.theeastafrican.co.ke/" TargetMode="External"/><Relationship Id="rId5" Type="http://schemas.openxmlformats.org/officeDocument/2006/relationships/image" Target="../media/image163.jpg"/><Relationship Id="rId10" Type="http://schemas.openxmlformats.org/officeDocument/2006/relationships/hyperlink" Target="http://www.independent.co.uk/" TargetMode="External"/><Relationship Id="rId4" Type="http://schemas.openxmlformats.org/officeDocument/2006/relationships/image" Target="../media/image162.jpg"/><Relationship Id="rId9" Type="http://schemas.openxmlformats.org/officeDocument/2006/relationships/hyperlink" Target="http://images.medicaldaily.com/"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chart" Target="../charts/chart1.xml"/><Relationship Id="rId7" Type="http://schemas.openxmlformats.org/officeDocument/2006/relationships/image" Target="../media/image52.png"/><Relationship Id="rId2" Type="http://schemas.openxmlformats.org/officeDocument/2006/relationships/image" Target="../media/image48.jpeg"/><Relationship Id="rId1" Type="http://schemas.openxmlformats.org/officeDocument/2006/relationships/slideLayout" Target="../slideLayouts/slideLayout3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73.xml.rels><?xml version="1.0" encoding="UTF-8" standalone="yes"?>
<Relationships xmlns="http://schemas.openxmlformats.org/package/2006/relationships"><Relationship Id="rId3" Type="http://schemas.openxmlformats.org/officeDocument/2006/relationships/image" Target="../media/image167.jpeg"/><Relationship Id="rId7" Type="http://schemas.openxmlformats.org/officeDocument/2006/relationships/image" Target="../media/image171.jpeg"/><Relationship Id="rId2" Type="http://schemas.openxmlformats.org/officeDocument/2006/relationships/notesSlide" Target="../notesSlides/notesSlide27.xml"/><Relationship Id="rId1" Type="http://schemas.openxmlformats.org/officeDocument/2006/relationships/slideLayout" Target="../slideLayouts/slideLayout173.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png"/></Relationships>
</file>

<file path=ppt/slides/_rels/slide74.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28.xml"/><Relationship Id="rId1" Type="http://schemas.openxmlformats.org/officeDocument/2006/relationships/slideLayout" Target="../slideLayouts/slideLayout173.xml"/></Relationships>
</file>

<file path=ppt/slides/_rels/slide7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29.xml"/><Relationship Id="rId1" Type="http://schemas.openxmlformats.org/officeDocument/2006/relationships/slideLayout" Target="../slideLayouts/slideLayout173.xml"/></Relationships>
</file>

<file path=ppt/slides/_rels/slide7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jpeg"/><Relationship Id="rId1" Type="http://schemas.openxmlformats.org/officeDocument/2006/relationships/slideLayout" Target="../slideLayouts/slideLayout173.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7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8.xml.rels><?xml version="1.0" encoding="UTF-8" standalone="yes"?>
<Relationships xmlns="http://schemas.openxmlformats.org/package/2006/relationships"><Relationship Id="rId3" Type="http://schemas.openxmlformats.org/officeDocument/2006/relationships/hyperlink" Target="http://www.rainwatch-africa.org/" TargetMode="External"/><Relationship Id="rId2" Type="http://schemas.openxmlformats.org/officeDocument/2006/relationships/image" Target="../media/image176.png"/><Relationship Id="rId1" Type="http://schemas.openxmlformats.org/officeDocument/2006/relationships/slideLayout" Target="../slideLayouts/slideLayout177.xml"/></Relationships>
</file>

<file path=ppt/slides/_rels/slide79.xml.rels><?xml version="1.0" encoding="UTF-8" standalone="yes"?>
<Relationships xmlns="http://schemas.openxmlformats.org/package/2006/relationships"><Relationship Id="rId3" Type="http://schemas.openxmlformats.org/officeDocument/2006/relationships/image" Target="../media/image178.jpeg"/><Relationship Id="rId7" Type="http://schemas.openxmlformats.org/officeDocument/2006/relationships/image" Target="../media/image182.jpeg"/><Relationship Id="rId2" Type="http://schemas.openxmlformats.org/officeDocument/2006/relationships/image" Target="../media/image177.png"/><Relationship Id="rId1" Type="http://schemas.openxmlformats.org/officeDocument/2006/relationships/slideLayout" Target="../slideLayouts/slideLayout173.xml"/><Relationship Id="rId6" Type="http://schemas.openxmlformats.org/officeDocument/2006/relationships/image" Target="../media/image181.png"/><Relationship Id="rId5" Type="http://schemas.openxmlformats.org/officeDocument/2006/relationships/image" Target="../media/image180.jpeg"/><Relationship Id="rId4" Type="http://schemas.openxmlformats.org/officeDocument/2006/relationships/image" Target="../media/image179.png"/></Relationships>
</file>

<file path=ppt/slides/_rels/slide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0.xml"/><Relationship Id="rId5" Type="http://schemas.openxmlformats.org/officeDocument/2006/relationships/image" Target="../media/image57.jpeg"/><Relationship Id="rId4" Type="http://schemas.openxmlformats.org/officeDocument/2006/relationships/image" Target="../media/image5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3.xml"/></Relationships>
</file>

<file path=ppt/slides/_rels/slide82.xml.rels><?xml version="1.0" encoding="UTF-8" standalone="yes"?>
<Relationships xmlns="http://schemas.openxmlformats.org/package/2006/relationships"><Relationship Id="rId3" Type="http://schemas.openxmlformats.org/officeDocument/2006/relationships/hyperlink" Target="http://www.walker.ac.uk/" TargetMode="External"/><Relationship Id="rId2" Type="http://schemas.openxmlformats.org/officeDocument/2006/relationships/hyperlink" Target="mailto:r.j.cornforth@reading.ac.uk" TargetMode="External"/><Relationship Id="rId1" Type="http://schemas.openxmlformats.org/officeDocument/2006/relationships/slideLayout" Target="../slideLayouts/slideLayout172.xml"/></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0.xml"/><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1664" y="2636912"/>
            <a:ext cx="8280000" cy="828000"/>
          </a:xfrm>
        </p:spPr>
        <p:txBody>
          <a:bodyPr/>
          <a:lstStyle/>
          <a:p>
            <a:r>
              <a:rPr lang="en-GB" dirty="0" smtClean="0"/>
              <a:t>Pitch presentations </a:t>
            </a:r>
            <a:br>
              <a:rPr lang="en-GB" dirty="0" smtClean="0"/>
            </a:br>
            <a:r>
              <a:rPr lang="en-GB" dirty="0" smtClean="0"/>
              <a:t>Afternoon session</a:t>
            </a: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1</a:t>
            </a:fld>
            <a:endParaRPr lang="en-GB" altLang="en-US">
              <a:solidFill>
                <a:srgbClr val="50535A"/>
              </a:solidFill>
            </a:endParaRPr>
          </a:p>
        </p:txBody>
      </p:sp>
    </p:spTree>
    <p:extLst>
      <p:ext uri="{BB962C8B-B14F-4D97-AF65-F5344CB8AC3E}">
        <p14:creationId xmlns:p14="http://schemas.microsoft.com/office/powerpoint/2010/main" val="174529695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5640" y="3429000"/>
            <a:ext cx="8280000" cy="828000"/>
          </a:xfrm>
        </p:spPr>
        <p:txBody>
          <a:bodyPr/>
          <a:lstStyle/>
          <a:p>
            <a:r>
              <a:rPr lang="en-GB" dirty="0" err="1" smtClean="0"/>
              <a:t>Bhismadev</a:t>
            </a:r>
            <a:r>
              <a:rPr lang="en-GB" dirty="0" smtClean="0"/>
              <a:t> </a:t>
            </a:r>
            <a:r>
              <a:rPr lang="en-GB" dirty="0" err="1" smtClean="0"/>
              <a:t>Chakrabarti</a:t>
            </a:r>
            <a:r>
              <a:rPr lang="en-GB" dirty="0" smtClean="0"/>
              <a:t/>
            </a:r>
            <a:br>
              <a:rPr lang="en-GB" dirty="0" smtClean="0"/>
            </a:br>
            <a:r>
              <a:rPr lang="en-GB" dirty="0" smtClean="0"/>
              <a:t>University of reading </a:t>
            </a: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10</a:t>
            </a:fld>
            <a:endParaRPr lang="en-GB" altLang="en-US">
              <a:solidFill>
                <a:srgbClr val="50535A"/>
              </a:solidFill>
            </a:endParaRPr>
          </a:p>
        </p:txBody>
      </p:sp>
    </p:spTree>
    <p:extLst>
      <p:ext uri="{BB962C8B-B14F-4D97-AF65-F5344CB8AC3E}">
        <p14:creationId xmlns:p14="http://schemas.microsoft.com/office/powerpoint/2010/main" val="397455085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49832" y="5540991"/>
            <a:ext cx="9018168" cy="1080582"/>
          </a:xfrm>
        </p:spPr>
        <p:txBody>
          <a:bodyPr>
            <a:normAutofit/>
          </a:bodyPr>
          <a:lstStyle/>
          <a:p>
            <a:r>
              <a:rPr lang="en-US" sz="2400" dirty="0" err="1">
                <a:solidFill>
                  <a:schemeClr val="tx1"/>
                </a:solidFill>
              </a:rPr>
              <a:t>Bhismadev</a:t>
            </a:r>
            <a:r>
              <a:rPr lang="en-US" sz="2400" dirty="0">
                <a:solidFill>
                  <a:schemeClr val="tx1"/>
                </a:solidFill>
              </a:rPr>
              <a:t> </a:t>
            </a:r>
            <a:r>
              <a:rPr lang="en-US" sz="2400" dirty="0" err="1">
                <a:solidFill>
                  <a:schemeClr val="tx1"/>
                </a:solidFill>
              </a:rPr>
              <a:t>Chakrabarti</a:t>
            </a:r>
            <a:endParaRPr lang="en-US" sz="2400" dirty="0">
              <a:solidFill>
                <a:schemeClr val="tx1"/>
              </a:solidFill>
            </a:endParaRPr>
          </a:p>
          <a:p>
            <a:r>
              <a:rPr lang="en-US" sz="1800" dirty="0">
                <a:solidFill>
                  <a:schemeClr val="tx1">
                    <a:lumMod val="50000"/>
                    <a:lumOff val="50000"/>
                  </a:schemeClr>
                </a:solidFill>
              </a:rPr>
              <a:t>Professor of Neuroscience &amp; Mental Health |   Research Director, Centre for Autism</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55450"/>
            <a:ext cx="9144000" cy="4544623"/>
          </a:xfrm>
          <a:prstGeom prst="rect">
            <a:avLst/>
          </a:prstGeom>
        </p:spPr>
      </p:pic>
    </p:spTree>
    <p:extLst>
      <p:ext uri="{BB962C8B-B14F-4D97-AF65-F5344CB8AC3E}">
        <p14:creationId xmlns:p14="http://schemas.microsoft.com/office/powerpoint/2010/main" val="5588912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58770" y="2261399"/>
            <a:ext cx="311949" cy="3119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p:nvSpPr>
        <p:spPr>
          <a:xfrm>
            <a:off x="4795887" y="2227980"/>
            <a:ext cx="311949" cy="3119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 name="Rectangle 8"/>
          <p:cNvSpPr/>
          <p:nvPr/>
        </p:nvSpPr>
        <p:spPr>
          <a:xfrm>
            <a:off x="7469736" y="2261399"/>
            <a:ext cx="311949" cy="3119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 name="TextBox 4"/>
          <p:cNvSpPr txBox="1"/>
          <p:nvPr/>
        </p:nvSpPr>
        <p:spPr>
          <a:xfrm>
            <a:off x="1851547" y="1037231"/>
            <a:ext cx="8502555" cy="2062103"/>
          </a:xfrm>
          <a:prstGeom prst="rect">
            <a:avLst/>
          </a:prstGeom>
          <a:solidFill>
            <a:schemeClr val="bg1">
              <a:lumMod val="85000"/>
            </a:schemeClr>
          </a:solidFill>
        </p:spPr>
        <p:txBody>
          <a:bodyPr wrap="square" rtlCol="0">
            <a:spAutoFit/>
          </a:bodyPr>
          <a:lstStyle/>
          <a:p>
            <a:pPr algn="ctr" defTabSz="457200"/>
            <a:r>
              <a:rPr lang="en-US" sz="3600" dirty="0">
                <a:solidFill>
                  <a:prstClr val="black"/>
                </a:solidFill>
                <a:latin typeface="Rdg Swift" charset="0"/>
                <a:ea typeface="Rdg Swift" charset="0"/>
                <a:cs typeface="Rdg Swift" charset="0"/>
              </a:rPr>
              <a:t>Current GCRF project remit</a:t>
            </a:r>
          </a:p>
          <a:p>
            <a:pPr algn="ctr" defTabSz="457200"/>
            <a:endParaRPr lang="en-US" sz="3600" dirty="0">
              <a:solidFill>
                <a:prstClr val="black"/>
              </a:solidFill>
              <a:latin typeface="Rdg Swift" charset="0"/>
              <a:ea typeface="Rdg Swift" charset="0"/>
              <a:cs typeface="Rdg Swift" charset="0"/>
            </a:endParaRPr>
          </a:p>
          <a:p>
            <a:pPr defTabSz="457200"/>
            <a:r>
              <a:rPr lang="en-US" sz="2800" dirty="0">
                <a:solidFill>
                  <a:prstClr val="black"/>
                </a:solidFill>
                <a:latin typeface="Rdg Vesta" charset="0"/>
                <a:ea typeface="Rdg Vesta" charset="0"/>
                <a:cs typeface="Rdg Vesta" charset="0"/>
              </a:rPr>
              <a:t>- Developing a mobile platform for autism risk detection in India (MRC Foundation Award, 2017-19)</a:t>
            </a:r>
          </a:p>
        </p:txBody>
      </p:sp>
      <p:sp>
        <p:nvSpPr>
          <p:cNvPr id="10" name="TextBox 9"/>
          <p:cNvSpPr txBox="1"/>
          <p:nvPr/>
        </p:nvSpPr>
        <p:spPr>
          <a:xfrm>
            <a:off x="1851546" y="3797487"/>
            <a:ext cx="8502555" cy="2062103"/>
          </a:xfrm>
          <a:prstGeom prst="rect">
            <a:avLst/>
          </a:prstGeom>
          <a:solidFill>
            <a:schemeClr val="bg1">
              <a:lumMod val="85000"/>
            </a:schemeClr>
          </a:solidFill>
        </p:spPr>
        <p:txBody>
          <a:bodyPr wrap="square" rtlCol="0">
            <a:spAutoFit/>
          </a:bodyPr>
          <a:lstStyle/>
          <a:p>
            <a:pPr algn="ctr" defTabSz="457200"/>
            <a:r>
              <a:rPr lang="en-US" sz="3600" dirty="0">
                <a:solidFill>
                  <a:prstClr val="black"/>
                </a:solidFill>
                <a:latin typeface="Rdg Swift" charset="0"/>
                <a:ea typeface="Rdg Swift" charset="0"/>
                <a:cs typeface="Rdg Swift" charset="0"/>
              </a:rPr>
              <a:t>Future (potential) project needs</a:t>
            </a:r>
          </a:p>
          <a:p>
            <a:pPr algn="ctr" defTabSz="457200"/>
            <a:endParaRPr lang="en-US" sz="3600" dirty="0">
              <a:solidFill>
                <a:prstClr val="black"/>
              </a:solidFill>
              <a:latin typeface="Rdg Swift" charset="0"/>
              <a:ea typeface="Rdg Swift" charset="0"/>
              <a:cs typeface="Rdg Swift" charset="0"/>
            </a:endParaRPr>
          </a:p>
          <a:p>
            <a:pPr defTabSz="457200"/>
            <a:r>
              <a:rPr lang="en-US" sz="2800" dirty="0">
                <a:solidFill>
                  <a:prstClr val="black"/>
                </a:solidFill>
                <a:latin typeface="Rdg Vesta" charset="0"/>
                <a:ea typeface="Rdg Vesta" charset="0"/>
                <a:cs typeface="Rdg Vesta" charset="0"/>
              </a:rPr>
              <a:t>- Machine learning &amp; Big </a:t>
            </a:r>
            <a:r>
              <a:rPr lang="en-US" sz="2800" dirty="0">
                <a:solidFill>
                  <a:prstClr val="black"/>
                </a:solidFill>
                <a:latin typeface="Rdg Vesta" charset="0"/>
                <a:ea typeface="Rdg Vesta" charset="0"/>
                <a:cs typeface="Rdg Vesta" charset="0"/>
              </a:rPr>
              <a:t>D</a:t>
            </a:r>
            <a:r>
              <a:rPr lang="en-US" sz="2800" dirty="0">
                <a:solidFill>
                  <a:prstClr val="black"/>
                </a:solidFill>
                <a:latin typeface="Rdg Vesta" charset="0"/>
                <a:ea typeface="Rdg Vesta" charset="0"/>
                <a:cs typeface="Rdg Vesta" charset="0"/>
              </a:rPr>
              <a:t>ata analysts</a:t>
            </a:r>
          </a:p>
          <a:p>
            <a:pPr defTabSz="457200"/>
            <a:r>
              <a:rPr lang="en-US" sz="2800" dirty="0">
                <a:solidFill>
                  <a:prstClr val="black"/>
                </a:solidFill>
                <a:latin typeface="Rdg Vesta" charset="0"/>
                <a:ea typeface="Rdg Vesta" charset="0"/>
                <a:cs typeface="Rdg Vesta" charset="0"/>
              </a:rPr>
              <a:t>- Epidemiologists, </a:t>
            </a:r>
            <a:r>
              <a:rPr lang="en-US" sz="2800" dirty="0">
                <a:solidFill>
                  <a:prstClr val="black"/>
                </a:solidFill>
                <a:latin typeface="Rdg Vesta" charset="0"/>
                <a:ea typeface="Rdg Vesta" charset="0"/>
                <a:cs typeface="Rdg Vesta" charset="0"/>
              </a:rPr>
              <a:t>S</a:t>
            </a:r>
            <a:r>
              <a:rPr lang="en-US" sz="2800" dirty="0">
                <a:solidFill>
                  <a:prstClr val="black"/>
                </a:solidFill>
                <a:latin typeface="Rdg Vesta" charset="0"/>
                <a:ea typeface="Rdg Vesta" charset="0"/>
                <a:cs typeface="Rdg Vesta" charset="0"/>
              </a:rPr>
              <a:t>tatisticians</a:t>
            </a:r>
          </a:p>
        </p:txBody>
      </p:sp>
    </p:spTree>
    <p:extLst>
      <p:ext uri="{BB962C8B-B14F-4D97-AF65-F5344CB8AC3E}">
        <p14:creationId xmlns:p14="http://schemas.microsoft.com/office/powerpoint/2010/main" val="7416439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For potential collaborators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Experience of leading a successful GCRF bid</a:t>
            </a:r>
          </a:p>
          <a:p>
            <a:endParaRPr lang="en-US" dirty="0" smtClean="0"/>
          </a:p>
          <a:p>
            <a:r>
              <a:rPr lang="en-US" dirty="0" smtClean="0"/>
              <a:t>Subject Matter Expertise:</a:t>
            </a:r>
          </a:p>
          <a:p>
            <a:pPr lvl="1"/>
            <a:r>
              <a:rPr lang="en-US" dirty="0" smtClean="0"/>
              <a:t>Mental health assessment/ interventions in low-resource settings [Global Mental Health]</a:t>
            </a:r>
          </a:p>
          <a:p>
            <a:pPr lvl="1"/>
            <a:r>
              <a:rPr lang="en-US" dirty="0" err="1" smtClean="0"/>
              <a:t>Behavioural</a:t>
            </a:r>
            <a:r>
              <a:rPr lang="en-US" dirty="0" smtClean="0"/>
              <a:t>, eye-tracking, psychophysiology studies of Autism and social </a:t>
            </a:r>
            <a:r>
              <a:rPr lang="en-US" dirty="0" err="1" smtClean="0"/>
              <a:t>behaviour</a:t>
            </a:r>
            <a:endParaRPr lang="en-US" dirty="0" smtClean="0"/>
          </a:p>
          <a:p>
            <a:endParaRPr lang="en-US" dirty="0" smtClean="0"/>
          </a:p>
          <a:p>
            <a:r>
              <a:rPr lang="en-US" dirty="0" smtClean="0"/>
              <a:t>Close research collaborations in India</a:t>
            </a:r>
          </a:p>
          <a:p>
            <a:pPr lvl="1"/>
            <a:r>
              <a:rPr lang="en-US" dirty="0" smtClean="0"/>
              <a:t>6 institutions in 4 cities</a:t>
            </a:r>
          </a:p>
          <a:p>
            <a:pPr lvl="1"/>
            <a:r>
              <a:rPr lang="en-US" dirty="0" smtClean="0"/>
              <a:t>2 PhD students (Felix Scholarship funded)</a:t>
            </a:r>
          </a:p>
        </p:txBody>
      </p:sp>
    </p:spTree>
    <p:extLst>
      <p:ext uri="{BB962C8B-B14F-4D97-AF65-F5344CB8AC3E}">
        <p14:creationId xmlns:p14="http://schemas.microsoft.com/office/powerpoint/2010/main" val="28480525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1624" y="3356992"/>
            <a:ext cx="8280000" cy="828000"/>
          </a:xfrm>
        </p:spPr>
        <p:txBody>
          <a:bodyPr/>
          <a:lstStyle/>
          <a:p>
            <a:r>
              <a:rPr lang="en-GB" dirty="0" smtClean="0"/>
              <a:t/>
            </a:r>
            <a:br>
              <a:rPr lang="en-GB" dirty="0" smtClean="0"/>
            </a:br>
            <a:r>
              <a:rPr lang="en-GB" dirty="0" smtClean="0"/>
              <a:t>	      Al Edwards </a:t>
            </a:r>
            <a:br>
              <a:rPr lang="en-GB" dirty="0" smtClean="0"/>
            </a:br>
            <a:r>
              <a:rPr lang="en-GB" dirty="0" smtClean="0"/>
              <a:t>University of reading </a:t>
            </a: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14</a:t>
            </a:fld>
            <a:endParaRPr lang="en-GB" altLang="en-US">
              <a:solidFill>
                <a:srgbClr val="50535A"/>
              </a:solidFill>
            </a:endParaRPr>
          </a:p>
        </p:txBody>
      </p:sp>
    </p:spTree>
    <p:extLst>
      <p:ext uri="{BB962C8B-B14F-4D97-AF65-F5344CB8AC3E}">
        <p14:creationId xmlns:p14="http://schemas.microsoft.com/office/powerpoint/2010/main" val="3600876781"/>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CAE96E1-FE19-476C-9CF0-3BB4903735D9}" type="slidenum">
              <a:rPr lang="en-GB" altLang="en-US" smtClean="0">
                <a:solidFill>
                  <a:srgbClr val="50535A"/>
                </a:solidFill>
              </a:rPr>
              <a:pPr/>
              <a:t>15</a:t>
            </a:fld>
            <a:endParaRPr lang="en-GB" altLang="en-US">
              <a:solidFill>
                <a:srgbClr val="50535A"/>
              </a:solidFill>
            </a:endParaRPr>
          </a:p>
        </p:txBody>
      </p:sp>
      <p:pic>
        <p:nvPicPr>
          <p:cNvPr id="4" name="Picture 4" descr="C:\Users\rb902100\Desktop\CFT_Logo.jpg"/>
          <p:cNvPicPr>
            <a:picLocks noChangeAspect="1" noChangeArrowheads="1"/>
          </p:cNvPicPr>
          <p:nvPr/>
        </p:nvPicPr>
        <p:blipFill>
          <a:blip r:embed="rId2" cstate="print">
            <a:extLst>
              <a:ext uri="{28A0092B-C50C-407E-A947-70E740481C1C}">
                <a14:useLocalDpi xmlns:a14="http://schemas.microsoft.com/office/drawing/2010/main" val="0"/>
              </a:ext>
            </a:extLst>
          </a:blip>
          <a:srcRect l="81769"/>
          <a:stretch>
            <a:fillRect/>
          </a:stretch>
        </p:blipFill>
        <p:spPr bwMode="auto">
          <a:xfrm>
            <a:off x="1524000" y="6217844"/>
            <a:ext cx="9143999" cy="71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2439359" y="6215460"/>
            <a:ext cx="3319463" cy="669925"/>
          </a:xfrm>
          <a:prstGeom prst="rect">
            <a:avLst/>
          </a:prstGeom>
          <a:noFill/>
          <a:ln>
            <a:noFill/>
          </a:ln>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rgbClr val="000000"/>
                </a:solidFill>
                <a:miter lim="800000"/>
                <a:headEnd/>
                <a:tailEnd/>
              </a14:hiddenLine>
            </a:ext>
          </a:extLst>
        </p:spPr>
        <p:txBody>
          <a:bodyPr tIns="4680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GB" sz="2000" dirty="0">
                <a:solidFill>
                  <a:prstClr val="white"/>
                </a:solidFill>
              </a:rPr>
              <a:t>www.capfilmtech.com</a:t>
            </a:r>
          </a:p>
        </p:txBody>
      </p:sp>
      <p:pic>
        <p:nvPicPr>
          <p:cNvPr id="6" name="Picture 4" descr="C:\Users\rb902100\Desktop\CFT_Logo.jpg"/>
          <p:cNvPicPr>
            <a:picLocks noChangeAspect="1" noChangeArrowheads="1"/>
          </p:cNvPicPr>
          <p:nvPr/>
        </p:nvPicPr>
        <p:blipFill>
          <a:blip r:embed="rId2" cstate="print">
            <a:extLst>
              <a:ext uri="{28A0092B-C50C-407E-A947-70E740481C1C}">
                <a14:useLocalDpi xmlns:a14="http://schemas.microsoft.com/office/drawing/2010/main" val="0"/>
              </a:ext>
            </a:extLst>
          </a:blip>
          <a:srcRect l="81769"/>
          <a:stretch>
            <a:fillRect/>
          </a:stretch>
        </p:blipFill>
        <p:spPr bwMode="auto">
          <a:xfrm>
            <a:off x="1524001" y="-27384"/>
            <a:ext cx="9143999"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9187" y="-27384"/>
            <a:ext cx="4635747"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a:spLocks/>
          </p:cNvSpPr>
          <p:nvPr/>
        </p:nvSpPr>
        <p:spPr>
          <a:xfrm>
            <a:off x="1855917" y="3933700"/>
            <a:ext cx="2118862" cy="442674"/>
          </a:xfrm>
          <a:prstGeom prst="roundRect">
            <a:avLst/>
          </a:prstGeom>
          <a:blipFill>
            <a:blip r:embed="rId4"/>
            <a:stretch>
              <a:fillRect/>
            </a:stretch>
          </a:blipFill>
          <a:ln w="38100">
            <a:noFill/>
          </a:ln>
        </p:spPr>
        <p:txBody>
          <a:bodyPr wrap="square" rtlCol="0" anchor="ctr">
            <a:spAutoFit/>
          </a:bodyPr>
          <a:lstStyle/>
          <a:p>
            <a:pPr algn="ctr" fontAlgn="base">
              <a:spcBef>
                <a:spcPct val="0"/>
              </a:spcBef>
              <a:spcAft>
                <a:spcPct val="0"/>
              </a:spcAft>
            </a:pPr>
            <a:endParaRPr lang="en-GB" sz="2000" dirty="0">
              <a:solidFill>
                <a:srgbClr val="000000"/>
              </a:solidFill>
            </a:endParaRPr>
          </a:p>
        </p:txBody>
      </p:sp>
      <p:grpSp>
        <p:nvGrpSpPr>
          <p:cNvPr id="9" name="Group 8"/>
          <p:cNvGrpSpPr/>
          <p:nvPr/>
        </p:nvGrpSpPr>
        <p:grpSpPr>
          <a:xfrm rot="20700000">
            <a:off x="4817517" y="4249085"/>
            <a:ext cx="771823" cy="530176"/>
            <a:chOff x="5935692" y="3905678"/>
            <a:chExt cx="1298665" cy="892071"/>
          </a:xfrm>
        </p:grpSpPr>
        <p:sp>
          <p:nvSpPr>
            <p:cNvPr id="10" name="Cube 9"/>
            <p:cNvSpPr/>
            <p:nvPr/>
          </p:nvSpPr>
          <p:spPr>
            <a:xfrm rot="1219280">
              <a:off x="5935692" y="3996918"/>
              <a:ext cx="1298665" cy="800831"/>
            </a:xfrm>
            <a:prstGeom prst="cube">
              <a:avLst>
                <a:gd name="adj" fmla="val 86730"/>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600" dirty="0">
                <a:solidFill>
                  <a:srgbClr val="FFFFFF"/>
                </a:solidFill>
                <a:latin typeface="Arial" panose="020B0604020202020204" pitchFamily="34" charset="0"/>
                <a:cs typeface="Arial" panose="020B0604020202020204" pitchFamily="34" charset="0"/>
              </a:endParaRPr>
            </a:p>
          </p:txBody>
        </p:sp>
        <p:pic>
          <p:nvPicPr>
            <p:cNvPr id="11"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786941">
              <a:off x="6180583" y="3905678"/>
              <a:ext cx="795399" cy="867521"/>
            </a:xfrm>
            <a:prstGeom prst="rect">
              <a:avLst/>
            </a:prstGeom>
            <a:noFill/>
            <a:ln>
              <a:noFill/>
            </a:ln>
            <a:scene3d>
              <a:camera prst="isometricOffAxis1Top"/>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11"/>
          <p:cNvGrpSpPr/>
          <p:nvPr/>
        </p:nvGrpSpPr>
        <p:grpSpPr>
          <a:xfrm>
            <a:off x="5197669" y="3362675"/>
            <a:ext cx="1179972" cy="711584"/>
            <a:chOff x="5517232" y="3584848"/>
            <a:chExt cx="1512168" cy="1092121"/>
          </a:xfrm>
        </p:grpSpPr>
        <p:grpSp>
          <p:nvGrpSpPr>
            <p:cNvPr id="13" name="Group 12"/>
            <p:cNvGrpSpPr/>
            <p:nvPr/>
          </p:nvGrpSpPr>
          <p:grpSpPr>
            <a:xfrm>
              <a:off x="5517232" y="3584848"/>
              <a:ext cx="1512168" cy="1092121"/>
              <a:chOff x="6001532" y="4796983"/>
              <a:chExt cx="1512168" cy="1092121"/>
            </a:xfrm>
          </p:grpSpPr>
          <p:sp>
            <p:nvSpPr>
              <p:cNvPr id="15" name="Cube 14"/>
              <p:cNvSpPr/>
              <p:nvPr/>
            </p:nvSpPr>
            <p:spPr>
              <a:xfrm>
                <a:off x="6001532" y="4796983"/>
                <a:ext cx="1512168" cy="1092121"/>
              </a:xfrm>
              <a:prstGeom prst="cube">
                <a:avLst>
                  <a:gd name="adj" fmla="val 45445"/>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600">
                  <a:solidFill>
                    <a:srgbClr val="FFFFFF"/>
                  </a:solidFill>
                  <a:latin typeface="Arial" panose="020B0604020202020204" pitchFamily="34" charset="0"/>
                  <a:cs typeface="Arial" panose="020B0604020202020204" pitchFamily="34" charset="0"/>
                </a:endParaRPr>
              </a:p>
            </p:txBody>
          </p:sp>
          <p:pic>
            <p:nvPicPr>
              <p:cNvPr id="16"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21289" y="5312508"/>
                <a:ext cx="929054" cy="28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Rectangle 13"/>
            <p:cNvSpPr/>
            <p:nvPr/>
          </p:nvSpPr>
          <p:spPr>
            <a:xfrm>
              <a:off x="5675660" y="4460945"/>
              <a:ext cx="561652" cy="132015"/>
            </a:xfrm>
            <a:prstGeom prst="rect">
              <a:avLst/>
            </a:prstGeom>
            <a:solidFill>
              <a:schemeClr val="tx1">
                <a:lumMod val="40000"/>
                <a:lumOff val="60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600">
                <a:solidFill>
                  <a:srgbClr val="FFFFFF"/>
                </a:solidFill>
                <a:latin typeface="Arial" panose="020B0604020202020204" pitchFamily="34" charset="0"/>
                <a:cs typeface="Arial" panose="020B0604020202020204" pitchFamily="34" charset="0"/>
              </a:endParaRPr>
            </a:p>
          </p:txBody>
        </p:sp>
      </p:grpSp>
      <p:sp>
        <p:nvSpPr>
          <p:cNvPr id="17" name="Right Arrow 16"/>
          <p:cNvSpPr/>
          <p:nvPr/>
        </p:nvSpPr>
        <p:spPr>
          <a:xfrm>
            <a:off x="4352776" y="3757636"/>
            <a:ext cx="245472" cy="794802"/>
          </a:xfrm>
          <a:prstGeom prst="rightArrow">
            <a:avLst/>
          </a:prstGeom>
          <a:solidFill>
            <a:schemeClr val="tx1"/>
          </a:solidFill>
          <a:ln w="38100">
            <a:noFill/>
          </a:ln>
        </p:spPr>
        <p:txBody>
          <a:bodyPr wrap="none" rtlCol="0" anchor="ctr">
            <a:spAutoFit/>
          </a:bodyPr>
          <a:lstStyle/>
          <a:p>
            <a:pPr algn="ctr" fontAlgn="base">
              <a:spcBef>
                <a:spcPct val="0"/>
              </a:spcBef>
              <a:spcAft>
                <a:spcPct val="0"/>
              </a:spcAft>
            </a:pPr>
            <a:endParaRPr lang="en-GB" sz="2000" dirty="0">
              <a:solidFill>
                <a:srgbClr val="000000"/>
              </a:solidFill>
            </a:endParaRPr>
          </a:p>
        </p:txBody>
      </p:sp>
      <p:pic>
        <p:nvPicPr>
          <p:cNvPr id="18" name="Picture 3" descr="SBRI-healthcare-logo-rgb-mediu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71677" y="5407032"/>
            <a:ext cx="792596" cy="64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descr="C:\Users\rb902100\Desktop\IMG_20160308_16233901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8396" b="15926"/>
          <a:stretch/>
        </p:blipFill>
        <p:spPr bwMode="auto">
          <a:xfrm>
            <a:off x="7458006" y="2720110"/>
            <a:ext cx="2238395" cy="3011476"/>
          </a:xfrm>
          <a:prstGeom prst="rect">
            <a:avLst/>
          </a:prstGeom>
          <a:noFill/>
          <a:extLst>
            <a:ext uri="{909E8E84-426E-40DD-AFC4-6F175D3DCCD1}">
              <a14:hiddenFill xmlns:a14="http://schemas.microsoft.com/office/drawing/2010/main">
                <a:solidFill>
                  <a:srgbClr val="FFFFFF"/>
                </a:solidFill>
              </a14:hiddenFill>
            </a:ext>
          </a:extLst>
        </p:spPr>
      </p:pic>
      <p:sp>
        <p:nvSpPr>
          <p:cNvPr id="20" name="Right Arrow 19"/>
          <p:cNvSpPr/>
          <p:nvPr/>
        </p:nvSpPr>
        <p:spPr>
          <a:xfrm>
            <a:off x="6741181" y="3757636"/>
            <a:ext cx="245472" cy="794802"/>
          </a:xfrm>
          <a:prstGeom prst="rightArrow">
            <a:avLst/>
          </a:prstGeom>
          <a:solidFill>
            <a:schemeClr val="tx1"/>
          </a:solidFill>
          <a:ln w="38100">
            <a:noFill/>
          </a:ln>
        </p:spPr>
        <p:txBody>
          <a:bodyPr wrap="none" rtlCol="0" anchor="ctr">
            <a:spAutoFit/>
          </a:bodyPr>
          <a:lstStyle/>
          <a:p>
            <a:pPr algn="ctr" fontAlgn="base">
              <a:spcBef>
                <a:spcPct val="0"/>
              </a:spcBef>
              <a:spcAft>
                <a:spcPct val="0"/>
              </a:spcAft>
            </a:pPr>
            <a:endParaRPr lang="en-GB" sz="2000" dirty="0">
              <a:solidFill>
                <a:srgbClr val="000000"/>
              </a:solidFill>
            </a:endParaRPr>
          </a:p>
        </p:txBody>
      </p:sp>
      <p:pic>
        <p:nvPicPr>
          <p:cNvPr id="22" name="Content Placeholder 1"/>
          <p:cNvPicPr>
            <a:picLocks noGrp="1" noChangeAspect="1"/>
          </p:cNvPicPr>
          <p:nvPr>
            <p:ph idx="4294967295"/>
          </p:nvPr>
        </p:nvPicPr>
        <p:blipFill>
          <a:blip r:embed="rId9">
            <a:extLst>
              <a:ext uri="{28A0092B-C50C-407E-A947-70E740481C1C}">
                <a14:useLocalDpi xmlns:a14="http://schemas.microsoft.com/office/drawing/2010/main" val="0"/>
              </a:ext>
            </a:extLst>
          </a:blip>
          <a:stretch>
            <a:fillRect/>
          </a:stretch>
        </p:blipFill>
        <p:spPr>
          <a:xfrm>
            <a:off x="3295669" y="1556792"/>
            <a:ext cx="2255334" cy="1603116"/>
          </a:xfrm>
          <a:prstGeom prst="rect">
            <a:avLst/>
          </a:prstGeom>
        </p:spPr>
      </p:pic>
    </p:spTree>
    <p:extLst>
      <p:ext uri="{BB962C8B-B14F-4D97-AF65-F5344CB8AC3E}">
        <p14:creationId xmlns:p14="http://schemas.microsoft.com/office/powerpoint/2010/main" val="1403086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7"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CAE96E1-FE19-476C-9CF0-3BB4903735D9}" type="slidenum">
              <a:rPr lang="en-GB" altLang="en-US" smtClean="0">
                <a:solidFill>
                  <a:srgbClr val="FFFFFF"/>
                </a:solidFill>
              </a:rPr>
              <a:pPr/>
              <a:t>16</a:t>
            </a:fld>
            <a:endParaRPr lang="en-GB" altLang="en-US">
              <a:solidFill>
                <a:srgbClr val="FFFFFF"/>
              </a:solidFill>
            </a:endParaRPr>
          </a:p>
        </p:txBody>
      </p:sp>
      <p:sp>
        <p:nvSpPr>
          <p:cNvPr id="4" name="Title 3"/>
          <p:cNvSpPr>
            <a:spLocks noGrp="1"/>
          </p:cNvSpPr>
          <p:nvPr>
            <p:ph type="title"/>
          </p:nvPr>
        </p:nvSpPr>
        <p:spPr/>
        <p:txBody>
          <a:bodyPr/>
          <a:lstStyle/>
          <a:p>
            <a:r>
              <a:rPr lang="en-GB" dirty="0" smtClean="0"/>
              <a:t>How to develop? FOR WHO? USER REQUIREMENTS? CLINICAL NEED?</a:t>
            </a:r>
            <a:endParaRPr lang="en-GB" dirty="0"/>
          </a:p>
        </p:txBody>
      </p:sp>
      <p:sp>
        <p:nvSpPr>
          <p:cNvPr id="6" name="Rectangle 5"/>
          <p:cNvSpPr/>
          <p:nvPr/>
        </p:nvSpPr>
        <p:spPr>
          <a:xfrm>
            <a:off x="6003635" y="2630569"/>
            <a:ext cx="184731" cy="400110"/>
          </a:xfrm>
          <a:prstGeom prst="rect">
            <a:avLst/>
          </a:prstGeom>
          <a:solidFill>
            <a:schemeClr val="bg1"/>
          </a:solidFill>
          <a:ln w="38100">
            <a:noFill/>
          </a:ln>
        </p:spPr>
        <p:txBody>
          <a:bodyPr wrap="none" rtlCol="0" anchor="ctr">
            <a:spAutoFit/>
          </a:bodyPr>
          <a:lstStyle/>
          <a:p>
            <a:pPr algn="ctr" fontAlgn="base">
              <a:spcBef>
                <a:spcPct val="0"/>
              </a:spcBef>
              <a:spcAft>
                <a:spcPct val="0"/>
              </a:spcAft>
            </a:pPr>
            <a:endParaRPr lang="en-GB" sz="2000" dirty="0">
              <a:solidFill>
                <a:srgbClr val="000000"/>
              </a:solidFill>
            </a:endParaRPr>
          </a:p>
        </p:txBody>
      </p:sp>
      <p:pic>
        <p:nvPicPr>
          <p:cNvPr id="17"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t="12394" r="11218"/>
          <a:stretch/>
        </p:blipFill>
        <p:spPr bwMode="auto">
          <a:xfrm>
            <a:off x="9091287" y="1"/>
            <a:ext cx="1571710" cy="1287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itle 1"/>
          <p:cNvSpPr txBox="1">
            <a:spLocks/>
          </p:cNvSpPr>
          <p:nvPr/>
        </p:nvSpPr>
        <p:spPr bwMode="auto">
          <a:xfrm>
            <a:off x="1981200" y="548680"/>
            <a:ext cx="8229600" cy="868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rmAutofit fontScale="97500"/>
          </a:bodyPr>
          <a:lstStyle>
            <a:lvl1pPr algn="l" rtl="0" eaLnBrk="1" fontAlgn="base" hangingPunct="1">
              <a:lnSpc>
                <a:spcPct val="80000"/>
              </a:lnSpc>
              <a:spcBef>
                <a:spcPct val="0"/>
              </a:spcBef>
              <a:spcAft>
                <a:spcPct val="0"/>
              </a:spcAft>
              <a:defRPr sz="3600" b="1" cap="all" baseline="0">
                <a:solidFill>
                  <a:schemeClr val="bg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a:lstStyle>
          <a:p>
            <a:r>
              <a:rPr lang="en-GB" kern="0" dirty="0">
                <a:solidFill>
                  <a:srgbClr val="50535A"/>
                </a:solidFill>
              </a:rPr>
              <a:t>AFFORDABLE or LMIC</a:t>
            </a:r>
          </a:p>
          <a:p>
            <a:r>
              <a:rPr lang="en-GB" kern="0" dirty="0">
                <a:solidFill>
                  <a:srgbClr val="50535A"/>
                </a:solidFill>
              </a:rPr>
              <a:t>IMMUNOASSAY Device concepts</a:t>
            </a:r>
          </a:p>
        </p:txBody>
      </p:sp>
      <p:sp>
        <p:nvSpPr>
          <p:cNvPr id="19" name="TextBox 18"/>
          <p:cNvSpPr txBox="1"/>
          <p:nvPr/>
        </p:nvSpPr>
        <p:spPr>
          <a:xfrm>
            <a:off x="5951985" y="5314021"/>
            <a:ext cx="4716525" cy="338554"/>
          </a:xfrm>
          <a:prstGeom prst="rect">
            <a:avLst/>
          </a:prstGeom>
          <a:noFill/>
        </p:spPr>
        <p:txBody>
          <a:bodyPr wrap="square" rtlCol="0">
            <a:spAutoFit/>
          </a:bodyPr>
          <a:lstStyle/>
          <a:p>
            <a:pPr algn="r" fontAlgn="base">
              <a:spcBef>
                <a:spcPct val="0"/>
              </a:spcBef>
              <a:spcAft>
                <a:spcPct val="0"/>
              </a:spcAft>
            </a:pPr>
            <a:r>
              <a:rPr lang="en-GB" sz="1600" i="1" dirty="0">
                <a:solidFill>
                  <a:srgbClr val="000000"/>
                </a:solidFill>
                <a:latin typeface="Arial" panose="020B0604020202020204" pitchFamily="34" charset="0"/>
                <a:cs typeface="Arial" panose="020B0604020202020204" pitchFamily="34" charset="0"/>
              </a:rPr>
              <a:t>Edwards, Reis et al 2011, 2014, 2015, 2016</a:t>
            </a:r>
            <a:endParaRPr lang="en-GB" sz="1600" i="1" dirty="0">
              <a:solidFill>
                <a:srgbClr val="000000"/>
              </a:solidFill>
              <a:latin typeface="Arial" panose="020B0604020202020204" pitchFamily="34" charset="0"/>
              <a:cs typeface="Arial" panose="020B0604020202020204" pitchFamily="34" charset="0"/>
            </a:endParaRPr>
          </a:p>
        </p:txBody>
      </p:sp>
      <p:pic>
        <p:nvPicPr>
          <p:cNvPr id="10" name="Picture 3" descr="C:\Users\cgnmr\Dropbox\MCF ELISA Loughborough\Lab on a Chip cover\colour set up\IMG_46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2017" y="2062080"/>
            <a:ext cx="3359893"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cgnmr\Dropbox\MCF ELISA Loughborough\Lab in a briefcase\IMG_427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0926" y="2062080"/>
            <a:ext cx="3359893" cy="2520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826229" y="1561857"/>
            <a:ext cx="4009207" cy="400110"/>
          </a:xfrm>
          <a:prstGeom prst="rect">
            <a:avLst/>
          </a:prstGeom>
        </p:spPr>
        <p:txBody>
          <a:bodyPr wrap="square">
            <a:spAutoFit/>
          </a:bodyPr>
          <a:lstStyle/>
          <a:p>
            <a:pPr fontAlgn="base">
              <a:spcBef>
                <a:spcPct val="0"/>
              </a:spcBef>
              <a:spcAft>
                <a:spcPct val="0"/>
              </a:spcAft>
            </a:pPr>
            <a:r>
              <a:rPr lang="en-GB" sz="2000" b="1" dirty="0">
                <a:solidFill>
                  <a:srgbClr val="000000"/>
                </a:solidFill>
              </a:rPr>
              <a:t>Lab-in-a-Briefcase</a:t>
            </a:r>
            <a:endParaRPr lang="en-GB" sz="2000" b="1" dirty="0">
              <a:solidFill>
                <a:srgbClr val="000000"/>
              </a:solidFill>
            </a:endParaRPr>
          </a:p>
        </p:txBody>
      </p:sp>
      <p:pic>
        <p:nvPicPr>
          <p:cNvPr id="13" name="Picture 12" descr="C:\Users\cgaif\Personal Documents - Not Backed Up\Ana Barbosa_PhD 2011_2014\Research\Lab\Lab photos\MCF&amp;smartphone\IMG_457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971" b="3531"/>
          <a:stretch/>
        </p:blipFill>
        <p:spPr bwMode="auto">
          <a:xfrm>
            <a:off x="8510818" y="1935422"/>
            <a:ext cx="2232248" cy="266367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7803152" y="1561857"/>
            <a:ext cx="2813766" cy="400110"/>
          </a:xfrm>
          <a:prstGeom prst="rect">
            <a:avLst/>
          </a:prstGeom>
        </p:spPr>
        <p:txBody>
          <a:bodyPr wrap="square">
            <a:spAutoFit/>
          </a:bodyPr>
          <a:lstStyle/>
          <a:p>
            <a:pPr fontAlgn="base">
              <a:spcBef>
                <a:spcPct val="0"/>
              </a:spcBef>
              <a:spcAft>
                <a:spcPct val="0"/>
              </a:spcAft>
            </a:pPr>
            <a:r>
              <a:rPr lang="en-GB" sz="2000" b="1" dirty="0">
                <a:solidFill>
                  <a:srgbClr val="000000"/>
                </a:solidFill>
              </a:rPr>
              <a:t>Smartphone readable</a:t>
            </a:r>
            <a:endParaRPr lang="en-GB" sz="2000" b="1" dirty="0">
              <a:solidFill>
                <a:srgbClr val="000000"/>
              </a:solidFill>
            </a:endParaRPr>
          </a:p>
        </p:txBody>
      </p:sp>
    </p:spTree>
    <p:extLst>
      <p:ext uri="{BB962C8B-B14F-4D97-AF65-F5344CB8AC3E}">
        <p14:creationId xmlns:p14="http://schemas.microsoft.com/office/powerpoint/2010/main" val="9116316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bwMode="auto">
          <a:xfrm>
            <a:off x="3143672" y="2132856"/>
            <a:ext cx="5904656" cy="95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lnSpc>
                <a:spcPct val="80000"/>
              </a:lnSpc>
              <a:spcBef>
                <a:spcPct val="0"/>
              </a:spcBef>
              <a:spcAft>
                <a:spcPct val="0"/>
              </a:spcAft>
              <a:defRPr sz="3600" b="1" cap="all" baseline="0">
                <a:solidFill>
                  <a:schemeClr val="bg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a:lstStyle>
          <a:p>
            <a:pPr algn="ctr"/>
            <a:r>
              <a:rPr lang="en-GB" sz="4800" kern="0" dirty="0">
                <a:solidFill>
                  <a:srgbClr val="000000"/>
                </a:solidFill>
              </a:rPr>
              <a:t>Answer: VISIT, funded by EPSRC Pump-priming travel award</a:t>
            </a:r>
          </a:p>
        </p:txBody>
      </p:sp>
      <p:pic>
        <p:nvPicPr>
          <p:cNvPr id="5" name="Picture Placeholder 4"/>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7313" r="7313"/>
          <a:stretch>
            <a:fillRect/>
          </a:stretch>
        </p:blipFill>
        <p:spPr>
          <a:xfrm>
            <a:off x="1524000" y="0"/>
            <a:ext cx="9144000" cy="5664204"/>
          </a:xfrm>
        </p:spPr>
      </p:pic>
      <p:sp>
        <p:nvSpPr>
          <p:cNvPr id="4" name="Title 3"/>
          <p:cNvSpPr>
            <a:spLocks noGrp="1"/>
          </p:cNvSpPr>
          <p:nvPr>
            <p:ph type="title"/>
          </p:nvPr>
        </p:nvSpPr>
        <p:spPr/>
        <p:txBody>
          <a:bodyPr/>
          <a:lstStyle/>
          <a:p>
            <a:r>
              <a:rPr lang="en-GB" dirty="0" smtClean="0"/>
              <a:t>Current status: </a:t>
            </a:r>
            <a:r>
              <a:rPr lang="en-GB" dirty="0" err="1"/>
              <a:t>Wellcome</a:t>
            </a:r>
            <a:r>
              <a:rPr lang="en-GB" dirty="0"/>
              <a:t> </a:t>
            </a:r>
            <a:r>
              <a:rPr lang="en-GB" dirty="0" smtClean="0"/>
              <a:t>postdoc in Bangkok: IT WORKS! </a:t>
            </a:r>
            <a:endParaRPr lang="en-GB" dirty="0"/>
          </a:p>
        </p:txBody>
      </p:sp>
      <p:pic>
        <p:nvPicPr>
          <p:cNvPr id="6" name="Picture 5" descr="wellcome-logo-black.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5788" y="5805264"/>
            <a:ext cx="982952" cy="982952"/>
          </a:xfrm>
          <a:prstGeom prst="rect">
            <a:avLst/>
          </a:prstGeom>
        </p:spPr>
      </p:pic>
    </p:spTree>
    <p:extLst>
      <p:ext uri="{BB962C8B-B14F-4D97-AF65-F5344CB8AC3E}">
        <p14:creationId xmlns:p14="http://schemas.microsoft.com/office/powerpoint/2010/main" val="3143684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7648" y="3356992"/>
            <a:ext cx="8280000" cy="828000"/>
          </a:xfrm>
        </p:spPr>
        <p:txBody>
          <a:bodyPr/>
          <a:lstStyle/>
          <a:p>
            <a:r>
              <a:rPr lang="en-GB" dirty="0" smtClean="0"/>
              <a:t>	</a:t>
            </a:r>
            <a:br>
              <a:rPr lang="en-GB" dirty="0" smtClean="0"/>
            </a:br>
            <a:r>
              <a:rPr lang="en-GB" dirty="0" smtClean="0"/>
              <a:t>	     Sean Mayes</a:t>
            </a:r>
            <a:br>
              <a:rPr lang="en-GB" dirty="0" smtClean="0"/>
            </a:br>
            <a:r>
              <a:rPr lang="en-GB" dirty="0" smtClean="0"/>
              <a:t>Crops for the future </a:t>
            </a: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18</a:t>
            </a:fld>
            <a:endParaRPr lang="en-GB" altLang="en-US" dirty="0">
              <a:solidFill>
                <a:srgbClr val="50535A"/>
              </a:solidFill>
            </a:endParaRPr>
          </a:p>
        </p:txBody>
      </p:sp>
    </p:spTree>
    <p:extLst>
      <p:ext uri="{BB962C8B-B14F-4D97-AF65-F5344CB8AC3E}">
        <p14:creationId xmlns:p14="http://schemas.microsoft.com/office/powerpoint/2010/main" val="4256318235"/>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32932" y="2031736"/>
            <a:ext cx="3429479" cy="2572109"/>
          </a:xfrm>
          <a:prstGeom prst="rect">
            <a:avLst/>
          </a:prstGeom>
        </p:spPr>
      </p:pic>
      <p:pic>
        <p:nvPicPr>
          <p:cNvPr id="5" name="Picture 4"/>
          <p:cNvPicPr>
            <a:picLocks noChangeAspect="1"/>
          </p:cNvPicPr>
          <p:nvPr/>
        </p:nvPicPr>
        <p:blipFill>
          <a:blip r:embed="rId3"/>
          <a:stretch>
            <a:fillRect/>
          </a:stretch>
        </p:blipFill>
        <p:spPr>
          <a:xfrm>
            <a:off x="1727589" y="2104207"/>
            <a:ext cx="5060390" cy="2020783"/>
          </a:xfrm>
          <a:prstGeom prst="rect">
            <a:avLst/>
          </a:prstGeom>
        </p:spPr>
      </p:pic>
      <p:sp>
        <p:nvSpPr>
          <p:cNvPr id="6" name="TextBox 5"/>
          <p:cNvSpPr txBox="1"/>
          <p:nvPr/>
        </p:nvSpPr>
        <p:spPr>
          <a:xfrm>
            <a:off x="1875630" y="4124989"/>
            <a:ext cx="5560497" cy="784830"/>
          </a:xfrm>
          <a:prstGeom prst="rect">
            <a:avLst/>
          </a:prstGeom>
          <a:noFill/>
        </p:spPr>
        <p:txBody>
          <a:bodyPr wrap="none" rtlCol="0">
            <a:spAutoFit/>
          </a:bodyPr>
          <a:lstStyle/>
          <a:p>
            <a:pPr fontAlgn="base">
              <a:spcBef>
                <a:spcPct val="0"/>
              </a:spcBef>
              <a:spcAft>
                <a:spcPct val="0"/>
              </a:spcAft>
            </a:pPr>
            <a:r>
              <a:rPr lang="en-GB" sz="1500" b="1" dirty="0">
                <a:solidFill>
                  <a:srgbClr val="44546A"/>
                </a:solidFill>
              </a:rPr>
              <a:t>Crops for the Future – </a:t>
            </a:r>
            <a:r>
              <a:rPr lang="en-GB" sz="1500" dirty="0">
                <a:solidFill>
                  <a:srgbClr val="44546A"/>
                </a:solidFill>
              </a:rPr>
              <a:t>A research company with no shareholders</a:t>
            </a:r>
          </a:p>
          <a:p>
            <a:pPr fontAlgn="base">
              <a:spcBef>
                <a:spcPct val="0"/>
              </a:spcBef>
              <a:spcAft>
                <a:spcPct val="0"/>
              </a:spcAft>
            </a:pPr>
            <a:r>
              <a:rPr lang="en-GB" sz="1500" dirty="0">
                <a:solidFill>
                  <a:srgbClr val="44546A"/>
                </a:solidFill>
              </a:rPr>
              <a:t>…based in Malaysia, with an international remit to carry out research</a:t>
            </a:r>
          </a:p>
          <a:p>
            <a:pPr fontAlgn="base">
              <a:spcBef>
                <a:spcPct val="0"/>
              </a:spcBef>
              <a:spcAft>
                <a:spcPct val="0"/>
              </a:spcAft>
            </a:pPr>
            <a:r>
              <a:rPr lang="en-GB" sz="1500" dirty="0">
                <a:solidFill>
                  <a:srgbClr val="44546A"/>
                </a:solidFill>
              </a:rPr>
              <a:t>on underutilised crops</a:t>
            </a:r>
          </a:p>
        </p:txBody>
      </p:sp>
      <p:pic>
        <p:nvPicPr>
          <p:cNvPr id="7" name="Picture 6"/>
          <p:cNvPicPr>
            <a:picLocks noChangeAspect="1"/>
          </p:cNvPicPr>
          <p:nvPr/>
        </p:nvPicPr>
        <p:blipFill>
          <a:blip r:embed="rId4"/>
          <a:stretch>
            <a:fillRect/>
          </a:stretch>
        </p:blipFill>
        <p:spPr>
          <a:xfrm>
            <a:off x="1659628" y="5283721"/>
            <a:ext cx="1211685" cy="640136"/>
          </a:xfrm>
          <a:prstGeom prst="rect">
            <a:avLst/>
          </a:prstGeom>
        </p:spPr>
      </p:pic>
      <p:sp>
        <p:nvSpPr>
          <p:cNvPr id="9" name="TextBox 8"/>
          <p:cNvSpPr txBox="1"/>
          <p:nvPr/>
        </p:nvSpPr>
        <p:spPr>
          <a:xfrm>
            <a:off x="5929186" y="5646859"/>
            <a:ext cx="5125827" cy="323165"/>
          </a:xfrm>
          <a:prstGeom prst="rect">
            <a:avLst/>
          </a:prstGeom>
          <a:noFill/>
        </p:spPr>
        <p:txBody>
          <a:bodyPr wrap="none" rtlCol="0">
            <a:spAutoFit/>
          </a:bodyPr>
          <a:lstStyle/>
          <a:p>
            <a:pPr fontAlgn="base">
              <a:spcBef>
                <a:spcPct val="0"/>
              </a:spcBef>
              <a:spcAft>
                <a:spcPct val="0"/>
              </a:spcAft>
            </a:pPr>
            <a:r>
              <a:rPr lang="en-GB" sz="1500" dirty="0">
                <a:solidFill>
                  <a:srgbClr val="44546A"/>
                </a:solidFill>
              </a:rPr>
              <a:t>Dr Sean Mayes, Theme Leader Biotechnology and crop genetics</a:t>
            </a:r>
          </a:p>
        </p:txBody>
      </p:sp>
    </p:spTree>
    <p:extLst>
      <p:ext uri="{BB962C8B-B14F-4D97-AF65-F5344CB8AC3E}">
        <p14:creationId xmlns:p14="http://schemas.microsoft.com/office/powerpoint/2010/main" val="28454231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3632" y="3429000"/>
            <a:ext cx="8280000" cy="828000"/>
          </a:xfrm>
        </p:spPr>
        <p:txBody>
          <a:bodyPr/>
          <a:lstStyle/>
          <a:p>
            <a:r>
              <a:rPr lang="en-GB" dirty="0" smtClean="0"/>
              <a:t>Angelique </a:t>
            </a:r>
            <a:r>
              <a:rPr lang="en-GB" dirty="0" err="1" smtClean="0"/>
              <a:t>chettiparamb</a:t>
            </a:r>
            <a:r>
              <a:rPr lang="en-GB" dirty="0" smtClean="0"/>
              <a:t/>
            </a:r>
            <a:br>
              <a:rPr lang="en-GB" dirty="0" smtClean="0"/>
            </a:br>
            <a:r>
              <a:rPr lang="en-GB" dirty="0" smtClean="0"/>
              <a:t>University of reading </a:t>
            </a:r>
            <a:endParaRPr lang="en-GB" dirty="0"/>
          </a:p>
        </p:txBody>
      </p:sp>
      <p:sp>
        <p:nvSpPr>
          <p:cNvPr id="4" name="Slide Number Placeholder 3"/>
          <p:cNvSpPr>
            <a:spLocks noGrp="1"/>
          </p:cNvSpPr>
          <p:nvPr>
            <p:ph type="sldNum" sz="quarter" idx="10"/>
          </p:nvPr>
        </p:nvSpPr>
        <p:spPr/>
        <p:txBody>
          <a:bodyPr/>
          <a:lstStyle/>
          <a:p>
            <a:pPr>
              <a:defRPr/>
            </a:pPr>
            <a:fld id="{DCF6A46F-80AB-49F3-8C7E-9717ED945456}" type="slidenum">
              <a:rPr lang="en-GB" altLang="en-US" smtClean="0">
                <a:solidFill>
                  <a:srgbClr val="50535A"/>
                </a:solidFill>
              </a:rPr>
              <a:pPr>
                <a:defRPr/>
              </a:pPr>
              <a:t>2</a:t>
            </a:fld>
            <a:endParaRPr lang="en-GB" altLang="en-US">
              <a:solidFill>
                <a:srgbClr val="50535A"/>
              </a:solidFill>
            </a:endParaRPr>
          </a:p>
        </p:txBody>
      </p:sp>
    </p:spTree>
    <p:extLst>
      <p:ext uri="{BB962C8B-B14F-4D97-AF65-F5344CB8AC3E}">
        <p14:creationId xmlns:p14="http://schemas.microsoft.com/office/powerpoint/2010/main" val="3138798555"/>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52338" y="1892610"/>
            <a:ext cx="4267231" cy="2513034"/>
          </a:xfrm>
          <a:prstGeom prst="rect">
            <a:avLst/>
          </a:prstGeom>
        </p:spPr>
      </p:pic>
      <p:pic>
        <p:nvPicPr>
          <p:cNvPr id="6" name="Picture 5"/>
          <p:cNvPicPr>
            <a:picLocks noChangeAspect="1"/>
          </p:cNvPicPr>
          <p:nvPr/>
        </p:nvPicPr>
        <p:blipFill rotWithShape="1">
          <a:blip r:embed="rId3"/>
          <a:srcRect t="16019" b="8340"/>
          <a:stretch/>
        </p:blipFill>
        <p:spPr>
          <a:xfrm>
            <a:off x="5946518" y="2134476"/>
            <a:ext cx="4565822" cy="2568961"/>
          </a:xfrm>
          <a:prstGeom prst="rect">
            <a:avLst/>
          </a:prstGeom>
        </p:spPr>
      </p:pic>
      <p:sp>
        <p:nvSpPr>
          <p:cNvPr id="7" name="TextBox 6"/>
          <p:cNvSpPr txBox="1"/>
          <p:nvPr/>
        </p:nvSpPr>
        <p:spPr>
          <a:xfrm>
            <a:off x="2299526" y="1703689"/>
            <a:ext cx="3992055" cy="323165"/>
          </a:xfrm>
          <a:prstGeom prst="rect">
            <a:avLst/>
          </a:prstGeom>
          <a:noFill/>
        </p:spPr>
        <p:txBody>
          <a:bodyPr wrap="none" rtlCol="0">
            <a:spAutoFit/>
          </a:bodyPr>
          <a:lstStyle/>
          <a:p>
            <a:pPr fontAlgn="base">
              <a:spcBef>
                <a:spcPct val="0"/>
              </a:spcBef>
              <a:spcAft>
                <a:spcPct val="0"/>
              </a:spcAft>
            </a:pPr>
            <a:r>
              <a:rPr lang="en-GB" sz="1500" dirty="0">
                <a:solidFill>
                  <a:srgbClr val="44546A"/>
                </a:solidFill>
              </a:rPr>
              <a:t>The world is very dependent on four major crops</a:t>
            </a:r>
          </a:p>
        </p:txBody>
      </p:sp>
      <p:sp>
        <p:nvSpPr>
          <p:cNvPr id="8" name="TextBox 7"/>
          <p:cNvSpPr txBox="1"/>
          <p:nvPr/>
        </p:nvSpPr>
        <p:spPr>
          <a:xfrm>
            <a:off x="1952338" y="4566376"/>
            <a:ext cx="4236673" cy="553998"/>
          </a:xfrm>
          <a:prstGeom prst="rect">
            <a:avLst/>
          </a:prstGeom>
          <a:noFill/>
        </p:spPr>
        <p:txBody>
          <a:bodyPr wrap="none" rtlCol="0">
            <a:spAutoFit/>
          </a:bodyPr>
          <a:lstStyle/>
          <a:p>
            <a:pPr fontAlgn="base">
              <a:spcBef>
                <a:spcPct val="0"/>
              </a:spcBef>
              <a:spcAft>
                <a:spcPct val="0"/>
              </a:spcAft>
            </a:pPr>
            <a:r>
              <a:rPr lang="en-GB" sz="1500" dirty="0">
                <a:solidFill>
                  <a:srgbClr val="44546A"/>
                </a:solidFill>
              </a:rPr>
              <a:t>…these crops alone are unlikely to provide food </a:t>
            </a:r>
          </a:p>
          <a:p>
            <a:pPr fontAlgn="base">
              <a:spcBef>
                <a:spcPct val="0"/>
              </a:spcBef>
              <a:spcAft>
                <a:spcPct val="0"/>
              </a:spcAft>
            </a:pPr>
            <a:r>
              <a:rPr lang="en-GB" sz="1500" dirty="0">
                <a:solidFill>
                  <a:srgbClr val="44546A"/>
                </a:solidFill>
              </a:rPr>
              <a:t>and nutritional security for an increasing population</a:t>
            </a:r>
          </a:p>
        </p:txBody>
      </p:sp>
      <p:sp>
        <p:nvSpPr>
          <p:cNvPr id="9" name="TextBox 8"/>
          <p:cNvSpPr txBox="1"/>
          <p:nvPr/>
        </p:nvSpPr>
        <p:spPr>
          <a:xfrm>
            <a:off x="5995946" y="1464884"/>
            <a:ext cx="4886787" cy="553998"/>
          </a:xfrm>
          <a:prstGeom prst="rect">
            <a:avLst/>
          </a:prstGeom>
          <a:noFill/>
        </p:spPr>
        <p:txBody>
          <a:bodyPr wrap="none" rtlCol="0">
            <a:spAutoFit/>
          </a:bodyPr>
          <a:lstStyle/>
          <a:p>
            <a:pPr fontAlgn="base">
              <a:spcBef>
                <a:spcPct val="0"/>
              </a:spcBef>
              <a:spcAft>
                <a:spcPct val="0"/>
              </a:spcAft>
            </a:pPr>
            <a:r>
              <a:rPr lang="en-GB" sz="1500" dirty="0">
                <a:solidFill>
                  <a:srgbClr val="44546A"/>
                </a:solidFill>
              </a:rPr>
              <a:t>In addition, it makes sense to look back at some of the crops</a:t>
            </a:r>
          </a:p>
          <a:p>
            <a:pPr fontAlgn="base">
              <a:spcBef>
                <a:spcPct val="0"/>
              </a:spcBef>
              <a:spcAft>
                <a:spcPct val="0"/>
              </a:spcAft>
            </a:pPr>
            <a:r>
              <a:rPr lang="en-GB" sz="1500" dirty="0">
                <a:solidFill>
                  <a:srgbClr val="44546A"/>
                </a:solidFill>
              </a:rPr>
              <a:t>that have been grown in low input systems for centuries</a:t>
            </a:r>
          </a:p>
        </p:txBody>
      </p:sp>
      <p:sp>
        <p:nvSpPr>
          <p:cNvPr id="10" name="TextBox 9"/>
          <p:cNvSpPr txBox="1"/>
          <p:nvPr/>
        </p:nvSpPr>
        <p:spPr>
          <a:xfrm>
            <a:off x="6676769" y="4910266"/>
            <a:ext cx="4008983" cy="553998"/>
          </a:xfrm>
          <a:prstGeom prst="rect">
            <a:avLst/>
          </a:prstGeom>
          <a:noFill/>
        </p:spPr>
        <p:txBody>
          <a:bodyPr wrap="none" rtlCol="0">
            <a:spAutoFit/>
          </a:bodyPr>
          <a:lstStyle/>
          <a:p>
            <a:pPr fontAlgn="base">
              <a:spcBef>
                <a:spcPct val="0"/>
              </a:spcBef>
              <a:spcAft>
                <a:spcPct val="0"/>
              </a:spcAft>
            </a:pPr>
            <a:r>
              <a:rPr lang="en-GB" sz="1500" dirty="0">
                <a:solidFill>
                  <a:srgbClr val="44546A"/>
                </a:solidFill>
              </a:rPr>
              <a:t>Can we resolve some of the issues which prevent</a:t>
            </a:r>
          </a:p>
          <a:p>
            <a:pPr fontAlgn="base">
              <a:spcBef>
                <a:spcPct val="0"/>
              </a:spcBef>
              <a:spcAft>
                <a:spcPct val="0"/>
              </a:spcAft>
            </a:pPr>
            <a:r>
              <a:rPr lang="en-GB" sz="1500" dirty="0">
                <a:solidFill>
                  <a:srgbClr val="44546A"/>
                </a:solidFill>
              </a:rPr>
              <a:t>greater use of such underutilised crops?</a:t>
            </a:r>
          </a:p>
        </p:txBody>
      </p:sp>
    </p:spTree>
    <p:extLst>
      <p:ext uri="{BB962C8B-B14F-4D97-AF65-F5344CB8AC3E}">
        <p14:creationId xmlns:p14="http://schemas.microsoft.com/office/powerpoint/2010/main" val="21692803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55244" y="2167066"/>
            <a:ext cx="4478012" cy="2545492"/>
          </a:xfrm>
          <a:prstGeom prst="rect">
            <a:avLst/>
          </a:prstGeom>
        </p:spPr>
      </p:pic>
      <p:pic>
        <p:nvPicPr>
          <p:cNvPr id="5" name="Picture 4"/>
          <p:cNvPicPr>
            <a:picLocks noChangeAspect="1"/>
          </p:cNvPicPr>
          <p:nvPr/>
        </p:nvPicPr>
        <p:blipFill>
          <a:blip r:embed="rId3"/>
          <a:stretch>
            <a:fillRect/>
          </a:stretch>
        </p:blipFill>
        <p:spPr>
          <a:xfrm>
            <a:off x="5564659" y="1814898"/>
            <a:ext cx="5039114" cy="3371936"/>
          </a:xfrm>
          <a:prstGeom prst="rect">
            <a:avLst/>
          </a:prstGeom>
        </p:spPr>
      </p:pic>
      <p:sp>
        <p:nvSpPr>
          <p:cNvPr id="6" name="TextBox 5"/>
          <p:cNvSpPr txBox="1"/>
          <p:nvPr/>
        </p:nvSpPr>
        <p:spPr>
          <a:xfrm>
            <a:off x="1777315" y="5534284"/>
            <a:ext cx="7826053" cy="323165"/>
          </a:xfrm>
          <a:prstGeom prst="rect">
            <a:avLst/>
          </a:prstGeom>
          <a:noFill/>
        </p:spPr>
        <p:txBody>
          <a:bodyPr wrap="none" rtlCol="0">
            <a:spAutoFit/>
          </a:bodyPr>
          <a:lstStyle/>
          <a:p>
            <a:pPr fontAlgn="base">
              <a:spcBef>
                <a:spcPct val="0"/>
              </a:spcBef>
              <a:spcAft>
                <a:spcPct val="0"/>
              </a:spcAft>
            </a:pPr>
            <a:r>
              <a:rPr lang="en-GB" sz="1500" dirty="0">
                <a:solidFill>
                  <a:srgbClr val="44546A"/>
                </a:solidFill>
              </a:rPr>
              <a:t>Using an integrated disciplinary approach to design and deliver research into </a:t>
            </a:r>
            <a:r>
              <a:rPr lang="en-GB" sz="1500">
                <a:solidFill>
                  <a:srgbClr val="44546A"/>
                </a:solidFill>
              </a:rPr>
              <a:t>underutilised crops…</a:t>
            </a:r>
          </a:p>
        </p:txBody>
      </p:sp>
    </p:spTree>
    <p:extLst>
      <p:ext uri="{BB962C8B-B14F-4D97-AF65-F5344CB8AC3E}">
        <p14:creationId xmlns:p14="http://schemas.microsoft.com/office/powerpoint/2010/main" val="994535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1624" y="3429000"/>
            <a:ext cx="8280000" cy="828000"/>
          </a:xfrm>
        </p:spPr>
        <p:txBody>
          <a:bodyPr/>
          <a:lstStyle/>
          <a:p>
            <a:r>
              <a:rPr lang="en-GB" dirty="0" smtClean="0"/>
              <a:t/>
            </a:r>
            <a:br>
              <a:rPr lang="en-GB" dirty="0" smtClean="0"/>
            </a:br>
            <a:r>
              <a:rPr lang="en-GB" dirty="0" smtClean="0"/>
              <a:t>	   Paz </a:t>
            </a:r>
            <a:r>
              <a:rPr lang="en-GB" dirty="0" err="1" smtClean="0"/>
              <a:t>vaqueiro</a:t>
            </a:r>
            <a:r>
              <a:rPr lang="en-GB" dirty="0" smtClean="0"/>
              <a:t/>
            </a:r>
            <a:br>
              <a:rPr lang="en-GB" dirty="0" smtClean="0"/>
            </a:br>
            <a:r>
              <a:rPr lang="en-GB" dirty="0" smtClean="0"/>
              <a:t>University of reading </a:t>
            </a: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22</a:t>
            </a:fld>
            <a:endParaRPr lang="en-GB" altLang="en-US">
              <a:solidFill>
                <a:srgbClr val="50535A"/>
              </a:solidFill>
            </a:endParaRPr>
          </a:p>
        </p:txBody>
      </p:sp>
    </p:spTree>
    <p:extLst>
      <p:ext uri="{BB962C8B-B14F-4D97-AF65-F5344CB8AC3E}">
        <p14:creationId xmlns:p14="http://schemas.microsoft.com/office/powerpoint/2010/main" val="3845252848"/>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991544" y="1772817"/>
            <a:ext cx="8352928" cy="1523495"/>
          </a:xfrm>
        </p:spPr>
        <p:txBody>
          <a:bodyPr/>
          <a:lstStyle/>
          <a:p>
            <a:pPr defTabSz="914363" fontAlgn="auto">
              <a:spcAft>
                <a:spcPts val="0"/>
              </a:spcAft>
              <a:defRPr/>
            </a:pPr>
            <a:r>
              <a:rPr lang="en-GB" sz="4400" dirty="0">
                <a:latin typeface="Comic Sans MS" panose="030F0702030302020204" pitchFamily="66" charset="0"/>
              </a:rPr>
              <a:t>Materials for Energy Applications</a:t>
            </a:r>
            <a:endParaRPr lang="en-GB" sz="4400" dirty="0">
              <a:effectLst>
                <a:outerShdw blurRad="38100" dist="38100" dir="2700000" algn="tl">
                  <a:srgbClr val="000000">
                    <a:alpha val="43137"/>
                  </a:srgbClr>
                </a:outerShdw>
              </a:effectLst>
              <a:latin typeface="Comic Sans MS" panose="030F0702030302020204" pitchFamily="66" charset="0"/>
            </a:endParaRPr>
          </a:p>
        </p:txBody>
      </p:sp>
      <p:sp>
        <p:nvSpPr>
          <p:cNvPr id="2051" name="Rectangle 3"/>
          <p:cNvSpPr>
            <a:spLocks noGrp="1" noChangeArrowheads="1"/>
          </p:cNvSpPr>
          <p:nvPr>
            <p:ph type="subTitle" idx="1"/>
          </p:nvPr>
        </p:nvSpPr>
        <p:spPr>
          <a:xfrm>
            <a:off x="1931988" y="3702051"/>
            <a:ext cx="7681912" cy="461963"/>
          </a:xfrm>
        </p:spPr>
        <p:txBody>
          <a:bodyPr rtlCol="0"/>
          <a:lstStyle/>
          <a:p>
            <a:pPr defTabSz="914363" fontAlgn="auto">
              <a:lnSpc>
                <a:spcPct val="130000"/>
              </a:lnSpc>
              <a:spcAft>
                <a:spcPts val="0"/>
              </a:spcAft>
              <a:defRPr/>
            </a:pPr>
            <a:r>
              <a:rPr lang="en-GB" sz="2800" dirty="0"/>
              <a:t>Dr Paz Vaqueiro</a:t>
            </a:r>
          </a:p>
          <a:p>
            <a:pPr defTabSz="914363" fontAlgn="auto">
              <a:lnSpc>
                <a:spcPct val="130000"/>
              </a:lnSpc>
              <a:spcAft>
                <a:spcPts val="0"/>
              </a:spcAft>
              <a:defRPr/>
            </a:pPr>
            <a:endParaRPr lang="en-GB" sz="2400" baseline="30000" dirty="0"/>
          </a:p>
          <a:p>
            <a:pPr defTabSz="914363" fontAlgn="auto">
              <a:lnSpc>
                <a:spcPct val="100000"/>
              </a:lnSpc>
              <a:spcAft>
                <a:spcPts val="0"/>
              </a:spcAft>
              <a:defRPr/>
            </a:pPr>
            <a:endParaRPr lang="en-GB" sz="2400" baseline="30000" dirty="0"/>
          </a:p>
          <a:p>
            <a:pPr defTabSz="914363" fontAlgn="auto">
              <a:lnSpc>
                <a:spcPct val="100000"/>
              </a:lnSpc>
              <a:spcAft>
                <a:spcPts val="0"/>
              </a:spcAft>
              <a:defRPr/>
            </a:pPr>
            <a:endParaRPr lang="en-GB" sz="2400" baseline="30000" dirty="0"/>
          </a:p>
          <a:p>
            <a:pPr defTabSz="914363" fontAlgn="auto">
              <a:lnSpc>
                <a:spcPct val="100000"/>
              </a:lnSpc>
              <a:spcAft>
                <a:spcPts val="0"/>
              </a:spcAft>
              <a:defRPr/>
            </a:pPr>
            <a:endParaRPr lang="en-GB" sz="2400" baseline="30000" dirty="0"/>
          </a:p>
          <a:p>
            <a:pPr defTabSz="914363" fontAlgn="auto">
              <a:lnSpc>
                <a:spcPct val="150000"/>
              </a:lnSpc>
              <a:spcAft>
                <a:spcPts val="0"/>
              </a:spcAft>
              <a:defRPr/>
            </a:pPr>
            <a:endParaRPr lang="en-GB" sz="2800" dirty="0"/>
          </a:p>
        </p:txBody>
      </p:sp>
      <p:sp>
        <p:nvSpPr>
          <p:cNvPr id="2052" name="TextBox 6"/>
          <p:cNvSpPr txBox="1">
            <a:spLocks noChangeArrowheads="1"/>
          </p:cNvSpPr>
          <p:nvPr/>
        </p:nvSpPr>
        <p:spPr bwMode="auto">
          <a:xfrm>
            <a:off x="1774825" y="4462464"/>
            <a:ext cx="52578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fontAlgn="base" hangingPunct="0">
              <a:spcBef>
                <a:spcPct val="0"/>
              </a:spcBef>
              <a:spcAft>
                <a:spcPct val="0"/>
              </a:spcAft>
            </a:pPr>
            <a:r>
              <a:rPr lang="en-GB" altLang="en-US" sz="2000">
                <a:solidFill>
                  <a:srgbClr val="FFFFFF"/>
                </a:solidFill>
                <a:latin typeface="Arial" panose="020B0604020202020204" pitchFamily="34" charset="0"/>
                <a:cs typeface="Arial" panose="020B0604020202020204" pitchFamily="34" charset="0"/>
              </a:rPr>
              <a:t>Associate Professor in Materials Chemistry</a:t>
            </a:r>
          </a:p>
          <a:p>
            <a:pPr eaLnBrk="0" fontAlgn="base" hangingPunct="0">
              <a:spcBef>
                <a:spcPct val="0"/>
              </a:spcBef>
              <a:spcAft>
                <a:spcPct val="0"/>
              </a:spcAft>
            </a:pPr>
            <a:endParaRPr lang="en-GB" altLang="en-US" sz="2000">
              <a:solidFill>
                <a:srgbClr val="FFFFFF"/>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en-GB" altLang="en-US" sz="2000">
                <a:solidFill>
                  <a:srgbClr val="FFFFFF"/>
                </a:solidFill>
                <a:latin typeface="Arial" panose="020B0604020202020204" pitchFamily="34" charset="0"/>
                <a:cs typeface="Arial" panose="020B0604020202020204" pitchFamily="34" charset="0"/>
              </a:rPr>
              <a:t>Department of Chemistry</a:t>
            </a:r>
          </a:p>
          <a:p>
            <a:pPr eaLnBrk="0" fontAlgn="base" hangingPunct="0">
              <a:spcBef>
                <a:spcPct val="0"/>
              </a:spcBef>
              <a:spcAft>
                <a:spcPct val="0"/>
              </a:spcAft>
            </a:pPr>
            <a:r>
              <a:rPr lang="en-GB" altLang="en-US" sz="2000">
                <a:solidFill>
                  <a:srgbClr val="FFFFFF"/>
                </a:solidFill>
                <a:latin typeface="Arial" panose="020B0604020202020204" pitchFamily="34" charset="0"/>
                <a:cs typeface="Arial" panose="020B0604020202020204" pitchFamily="34" charset="0"/>
              </a:rPr>
              <a:t>University of Reading</a:t>
            </a:r>
          </a:p>
          <a:p>
            <a:pPr eaLnBrk="0" fontAlgn="base" hangingPunct="0">
              <a:spcBef>
                <a:spcPct val="0"/>
              </a:spcBef>
              <a:spcAft>
                <a:spcPct val="0"/>
              </a:spcAft>
            </a:pPr>
            <a:r>
              <a:rPr lang="en-GB" altLang="en-US" sz="2000">
                <a:solidFill>
                  <a:srgbClr val="FFFFFF"/>
                </a:solidFill>
                <a:latin typeface="Arial" panose="020B0604020202020204" pitchFamily="34" charset="0"/>
                <a:cs typeface="Arial" panose="020B0604020202020204" pitchFamily="34" charset="0"/>
              </a:rPr>
              <a:t>Reading RG6 6AD</a:t>
            </a:r>
          </a:p>
          <a:p>
            <a:pPr eaLnBrk="0" fontAlgn="base" hangingPunct="0">
              <a:spcBef>
                <a:spcPct val="0"/>
              </a:spcBef>
              <a:spcAft>
                <a:spcPct val="0"/>
              </a:spcAft>
            </a:pPr>
            <a:r>
              <a:rPr lang="en-GB" altLang="en-US" sz="2000">
                <a:solidFill>
                  <a:srgbClr val="FFFFFF"/>
                </a:solidFill>
                <a:latin typeface="Arial" panose="020B0604020202020204" pitchFamily="34" charset="0"/>
                <a:cs typeface="Arial" panose="020B0604020202020204" pitchFamily="34" charset="0"/>
              </a:rPr>
              <a:t>UK</a:t>
            </a:r>
          </a:p>
        </p:txBody>
      </p:sp>
      <p:pic>
        <p:nvPicPr>
          <p:cNvPr id="2053" name="Picture 35" descr="Device-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hidden">
          <a:xfrm>
            <a:off x="1919288" y="333375"/>
            <a:ext cx="2755900" cy="901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54" name="Rectangle 1"/>
          <p:cNvSpPr>
            <a:spLocks noChangeArrowheads="1"/>
          </p:cNvSpPr>
          <p:nvPr/>
        </p:nvSpPr>
        <p:spPr bwMode="auto">
          <a:xfrm>
            <a:off x="5519738" y="6092826"/>
            <a:ext cx="5041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0" fontAlgn="base" hangingPunct="0">
              <a:spcBef>
                <a:spcPct val="0"/>
              </a:spcBef>
              <a:spcAft>
                <a:spcPct val="0"/>
              </a:spcAft>
            </a:pPr>
            <a:r>
              <a:rPr lang="en-GB" altLang="en-US">
                <a:solidFill>
                  <a:srgbClr val="FFFFFF"/>
                </a:solidFill>
                <a:latin typeface="Arial" panose="020B0604020202020204" pitchFamily="34" charset="0"/>
                <a:cs typeface="Arial" panose="020B0604020202020204" pitchFamily="34" charset="0"/>
              </a:rPr>
              <a:t>Group web pages:</a:t>
            </a:r>
          </a:p>
          <a:p>
            <a:pPr algn="ctr" eaLnBrk="0" fontAlgn="base" hangingPunct="0">
              <a:spcBef>
                <a:spcPct val="0"/>
              </a:spcBef>
              <a:spcAft>
                <a:spcPct val="0"/>
              </a:spcAft>
            </a:pPr>
            <a:r>
              <a:rPr lang="en-GB" altLang="en-US">
                <a:solidFill>
                  <a:srgbClr val="FFFFFF"/>
                </a:solidFill>
                <a:latin typeface="Arial" panose="020B0604020202020204" pitchFamily="34" charset="0"/>
                <a:cs typeface="Arial" panose="020B0604020202020204" pitchFamily="34" charset="0"/>
              </a:rPr>
              <a:t>http://www.personal.reading.ac.uk/~qf906281/</a:t>
            </a:r>
          </a:p>
        </p:txBody>
      </p:sp>
      <p:pic>
        <p:nvPicPr>
          <p:cNvPr id="2055" name="Picture 22" descr="D:\Disk D-Laptop\Son @ Heriot Watt Sep 11\Logos\ETPlogoHire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4900" y="2532063"/>
            <a:ext cx="1276350" cy="7096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56" name="Picture 2" descr="http://www.innovteg.com/fp7%20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51925" y="2532063"/>
            <a:ext cx="1030288"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4" descr="EPSRCcolPPoi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34264" y="3500439"/>
            <a:ext cx="25939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4" descr="http://www.cardiff.ac.uk/__data/assets/image/0004/116905/royal-society-logo.jpg"/>
          <p:cNvPicPr>
            <a:picLocks noChangeAspect="1" noChangeArrowheads="1"/>
          </p:cNvPicPr>
          <p:nvPr/>
        </p:nvPicPr>
        <p:blipFill>
          <a:blip r:embed="rId7">
            <a:extLst>
              <a:ext uri="{28A0092B-C50C-407E-A947-70E740481C1C}">
                <a14:useLocalDpi xmlns:a14="http://schemas.microsoft.com/office/drawing/2010/main" val="0"/>
              </a:ext>
            </a:extLst>
          </a:blip>
          <a:srcRect l="9833" t="31033" r="10185" b="31534"/>
          <a:stretch>
            <a:fillRect/>
          </a:stretch>
        </p:blipFill>
        <p:spPr bwMode="auto">
          <a:xfrm>
            <a:off x="7732714" y="4486276"/>
            <a:ext cx="2071687"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2" descr="https://www.eustaceproject.eu/eustace/static/media/uploads/partner_logos/stfc_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7663" y="5202238"/>
            <a:ext cx="1714500"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0420068"/>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03465" y="260648"/>
            <a:ext cx="7467600" cy="553998"/>
          </a:xfrm>
        </p:spPr>
        <p:txBody>
          <a:bodyPr/>
          <a:lstStyle/>
          <a:p>
            <a:pPr defTabSz="914363" fontAlgn="auto">
              <a:spcAft>
                <a:spcPts val="0"/>
              </a:spcAft>
              <a:defRPr/>
            </a:pPr>
            <a:r>
              <a:rPr lang="en-GB" sz="4000">
                <a:latin typeface="Comic Sans MS" pitchFamily="66" charset="0"/>
              </a:rPr>
              <a:t>Energy from Waste heat</a:t>
            </a:r>
            <a:endParaRPr lang="en-GB" sz="4000"/>
          </a:p>
        </p:txBody>
      </p:sp>
      <p:grpSp>
        <p:nvGrpSpPr>
          <p:cNvPr id="3075" name="Group 220"/>
          <p:cNvGrpSpPr>
            <a:grpSpLocks noChangeAspect="1"/>
          </p:cNvGrpSpPr>
          <p:nvPr/>
        </p:nvGrpSpPr>
        <p:grpSpPr bwMode="auto">
          <a:xfrm>
            <a:off x="6477001" y="1430339"/>
            <a:ext cx="3744913" cy="3856037"/>
            <a:chOff x="2775" y="1044"/>
            <a:chExt cx="2808" cy="2892"/>
          </a:xfrm>
        </p:grpSpPr>
        <p:grpSp>
          <p:nvGrpSpPr>
            <p:cNvPr id="3084" name="Group 796"/>
            <p:cNvGrpSpPr>
              <a:grpSpLocks/>
            </p:cNvGrpSpPr>
            <p:nvPr/>
          </p:nvGrpSpPr>
          <p:grpSpPr bwMode="auto">
            <a:xfrm>
              <a:off x="2775" y="1044"/>
              <a:ext cx="2808" cy="2892"/>
              <a:chOff x="2775" y="1044"/>
              <a:chExt cx="2808" cy="2892"/>
            </a:xfrm>
          </p:grpSpPr>
          <p:sp>
            <p:nvSpPr>
              <p:cNvPr id="3087" name="Rectangle 735"/>
              <p:cNvSpPr>
                <a:spLocks noChangeArrowheads="1"/>
              </p:cNvSpPr>
              <p:nvPr/>
            </p:nvSpPr>
            <p:spPr bwMode="auto">
              <a:xfrm>
                <a:off x="3024" y="1440"/>
                <a:ext cx="2496" cy="2496"/>
              </a:xfrm>
              <a:prstGeom prst="rect">
                <a:avLst/>
              </a:prstGeom>
              <a:solidFill>
                <a:schemeClr val="tx1"/>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GB" altLang="en-US" sz="2000">
                  <a:solidFill>
                    <a:srgbClr val="FFFFFF"/>
                  </a:solidFill>
                  <a:cs typeface="Arial" panose="020B0604020202020204" pitchFamily="34" charset="0"/>
                </a:endParaRPr>
              </a:p>
            </p:txBody>
          </p:sp>
          <p:sp>
            <p:nvSpPr>
              <p:cNvPr id="3088" name="Text Box 736"/>
              <p:cNvSpPr txBox="1">
                <a:spLocks noChangeArrowheads="1"/>
              </p:cNvSpPr>
              <p:nvPr/>
            </p:nvSpPr>
            <p:spPr bwMode="auto">
              <a:xfrm>
                <a:off x="2775" y="1044"/>
                <a:ext cx="2808"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GB" altLang="en-US" sz="2000">
                    <a:solidFill>
                      <a:srgbClr val="FFFFFF"/>
                    </a:solidFill>
                    <a:cs typeface="Arial" panose="020B0604020202020204" pitchFamily="34" charset="0"/>
                  </a:rPr>
                  <a:t>Thermoelectric Power generator</a:t>
                </a:r>
              </a:p>
            </p:txBody>
          </p:sp>
          <p:sp>
            <p:nvSpPr>
              <p:cNvPr id="3089" name="AutoShape 738"/>
              <p:cNvSpPr>
                <a:spLocks noChangeArrowheads="1"/>
              </p:cNvSpPr>
              <p:nvPr/>
            </p:nvSpPr>
            <p:spPr bwMode="auto">
              <a:xfrm>
                <a:off x="3888" y="3168"/>
                <a:ext cx="576" cy="576"/>
              </a:xfrm>
              <a:prstGeom prst="irregularSeal1">
                <a:avLst/>
              </a:prstGeom>
              <a:gradFill rotWithShape="0">
                <a:gsLst>
                  <a:gs pos="0">
                    <a:srgbClr val="FFCC00"/>
                  </a:gs>
                  <a:gs pos="100000">
                    <a:srgbClr val="FFFFCC"/>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GB" altLang="en-US" sz="2000">
                  <a:solidFill>
                    <a:srgbClr val="FFFFFF"/>
                  </a:solidFill>
                  <a:cs typeface="Arial" panose="020B0604020202020204" pitchFamily="34" charset="0"/>
                </a:endParaRPr>
              </a:p>
            </p:txBody>
          </p:sp>
          <p:sp>
            <p:nvSpPr>
              <p:cNvPr id="3090" name="Rectangle 739"/>
              <p:cNvSpPr>
                <a:spLocks noChangeAspect="1" noChangeArrowheads="1"/>
              </p:cNvSpPr>
              <p:nvPr/>
            </p:nvSpPr>
            <p:spPr bwMode="auto">
              <a:xfrm>
                <a:off x="3715" y="1728"/>
                <a:ext cx="1176" cy="442"/>
              </a:xfrm>
              <a:prstGeom prst="rect">
                <a:avLst/>
              </a:prstGeom>
              <a:solidFill>
                <a:srgbClr val="FF000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GB" altLang="en-US" sz="2000">
                  <a:solidFill>
                    <a:srgbClr val="FFFFFF"/>
                  </a:solidFill>
                  <a:cs typeface="Arial" panose="020B0604020202020204" pitchFamily="34" charset="0"/>
                </a:endParaRPr>
              </a:p>
            </p:txBody>
          </p:sp>
          <p:sp>
            <p:nvSpPr>
              <p:cNvPr id="3091" name="Rectangle 740"/>
              <p:cNvSpPr>
                <a:spLocks noChangeAspect="1" noChangeArrowheads="1"/>
              </p:cNvSpPr>
              <p:nvPr/>
            </p:nvSpPr>
            <p:spPr bwMode="auto">
              <a:xfrm>
                <a:off x="3727" y="2918"/>
                <a:ext cx="1175" cy="276"/>
              </a:xfrm>
              <a:prstGeom prst="rect">
                <a:avLst/>
              </a:prstGeom>
              <a:solidFill>
                <a:srgbClr val="3366FF"/>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GB" altLang="en-US" sz="2000">
                  <a:solidFill>
                    <a:srgbClr val="FFFFFF"/>
                  </a:solidFill>
                  <a:cs typeface="Arial" panose="020B0604020202020204" pitchFamily="34" charset="0"/>
                </a:endParaRPr>
              </a:p>
            </p:txBody>
          </p:sp>
          <p:sp>
            <p:nvSpPr>
              <p:cNvPr id="3092" name="Rectangle 741"/>
              <p:cNvSpPr>
                <a:spLocks noChangeAspect="1" noChangeArrowheads="1"/>
              </p:cNvSpPr>
              <p:nvPr/>
            </p:nvSpPr>
            <p:spPr bwMode="auto">
              <a:xfrm>
                <a:off x="3934" y="2164"/>
                <a:ext cx="761" cy="62"/>
              </a:xfrm>
              <a:prstGeom prst="rect">
                <a:avLst/>
              </a:prstGeom>
              <a:solidFill>
                <a:srgbClr val="00000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GB" altLang="en-US" sz="2000">
                  <a:solidFill>
                    <a:srgbClr val="FFFFFF"/>
                  </a:solidFill>
                  <a:cs typeface="Arial" panose="020B0604020202020204" pitchFamily="34" charset="0"/>
                </a:endParaRPr>
              </a:p>
            </p:txBody>
          </p:sp>
          <p:sp>
            <p:nvSpPr>
              <p:cNvPr id="3093" name="Rectangle 742"/>
              <p:cNvSpPr>
                <a:spLocks noChangeAspect="1" noChangeArrowheads="1"/>
              </p:cNvSpPr>
              <p:nvPr/>
            </p:nvSpPr>
            <p:spPr bwMode="auto">
              <a:xfrm>
                <a:off x="3934" y="2226"/>
                <a:ext cx="208" cy="622"/>
              </a:xfrm>
              <a:prstGeom prst="rect">
                <a:avLst/>
              </a:prstGeom>
              <a:solidFill>
                <a:srgbClr val="339966"/>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GB" altLang="en-US" sz="2000">
                  <a:solidFill>
                    <a:srgbClr val="FFFFFF"/>
                  </a:solidFill>
                  <a:cs typeface="Arial" panose="020B0604020202020204" pitchFamily="34" charset="0"/>
                </a:endParaRPr>
              </a:p>
            </p:txBody>
          </p:sp>
          <p:sp>
            <p:nvSpPr>
              <p:cNvPr id="3094" name="Rectangle 743"/>
              <p:cNvSpPr>
                <a:spLocks noChangeAspect="1" noChangeArrowheads="1"/>
              </p:cNvSpPr>
              <p:nvPr/>
            </p:nvSpPr>
            <p:spPr bwMode="auto">
              <a:xfrm>
                <a:off x="3727" y="2847"/>
                <a:ext cx="415" cy="69"/>
              </a:xfrm>
              <a:prstGeom prst="rect">
                <a:avLst/>
              </a:prstGeom>
              <a:solidFill>
                <a:srgbClr val="00000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GB" altLang="en-US" sz="2000">
                  <a:solidFill>
                    <a:srgbClr val="FFFFFF"/>
                  </a:solidFill>
                  <a:cs typeface="Arial" panose="020B0604020202020204" pitchFamily="34" charset="0"/>
                </a:endParaRPr>
              </a:p>
            </p:txBody>
          </p:sp>
          <p:sp>
            <p:nvSpPr>
              <p:cNvPr id="3095" name="Rectangle 744"/>
              <p:cNvSpPr>
                <a:spLocks noChangeAspect="1" noChangeArrowheads="1"/>
              </p:cNvSpPr>
              <p:nvPr/>
            </p:nvSpPr>
            <p:spPr bwMode="auto">
              <a:xfrm>
                <a:off x="4487" y="2226"/>
                <a:ext cx="208" cy="622"/>
              </a:xfrm>
              <a:prstGeom prst="rect">
                <a:avLst/>
              </a:prstGeom>
              <a:solidFill>
                <a:srgbClr val="99CC0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GB" altLang="en-US" sz="2000">
                  <a:solidFill>
                    <a:srgbClr val="FFFFFF"/>
                  </a:solidFill>
                  <a:cs typeface="Arial" panose="020B0604020202020204" pitchFamily="34" charset="0"/>
                </a:endParaRPr>
              </a:p>
            </p:txBody>
          </p:sp>
          <p:sp>
            <p:nvSpPr>
              <p:cNvPr id="3096" name="Rectangle 745"/>
              <p:cNvSpPr>
                <a:spLocks noChangeAspect="1" noChangeArrowheads="1"/>
              </p:cNvSpPr>
              <p:nvPr/>
            </p:nvSpPr>
            <p:spPr bwMode="auto">
              <a:xfrm>
                <a:off x="4487" y="2848"/>
                <a:ext cx="415" cy="70"/>
              </a:xfrm>
              <a:prstGeom prst="rect">
                <a:avLst/>
              </a:prstGeom>
              <a:solidFill>
                <a:srgbClr val="000000"/>
              </a:solidFill>
              <a:ln w="9525">
                <a:solidFill>
                  <a:srgbClr val="000000"/>
                </a:solidFill>
                <a:miter lim="800000"/>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GB" altLang="en-US" sz="2000">
                  <a:solidFill>
                    <a:srgbClr val="FFFFFF"/>
                  </a:solidFill>
                  <a:cs typeface="Arial" panose="020B0604020202020204" pitchFamily="34" charset="0"/>
                </a:endParaRPr>
              </a:p>
            </p:txBody>
          </p:sp>
          <p:sp>
            <p:nvSpPr>
              <p:cNvPr id="3097" name="Line 746"/>
              <p:cNvSpPr>
                <a:spLocks noChangeAspect="1" noChangeShapeType="1"/>
              </p:cNvSpPr>
              <p:nvPr/>
            </p:nvSpPr>
            <p:spPr bwMode="auto">
              <a:xfrm flipH="1">
                <a:off x="3381" y="2848"/>
                <a:ext cx="34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srgbClr val="FFFFFF"/>
                  </a:solidFill>
                  <a:cs typeface="Arial" panose="020B0604020202020204" pitchFamily="34" charset="0"/>
                </a:endParaRPr>
              </a:p>
            </p:txBody>
          </p:sp>
          <p:sp>
            <p:nvSpPr>
              <p:cNvPr id="3098" name="Line 747"/>
              <p:cNvSpPr>
                <a:spLocks noChangeAspect="1" noChangeShapeType="1"/>
              </p:cNvSpPr>
              <p:nvPr/>
            </p:nvSpPr>
            <p:spPr bwMode="auto">
              <a:xfrm>
                <a:off x="3381" y="2848"/>
                <a:ext cx="0" cy="83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srgbClr val="FFFFFF"/>
                  </a:solidFill>
                  <a:cs typeface="Arial" panose="020B0604020202020204" pitchFamily="34" charset="0"/>
                </a:endParaRPr>
              </a:p>
            </p:txBody>
          </p:sp>
          <p:sp>
            <p:nvSpPr>
              <p:cNvPr id="3099" name="Line 748"/>
              <p:cNvSpPr>
                <a:spLocks noChangeAspect="1" noChangeShapeType="1"/>
              </p:cNvSpPr>
              <p:nvPr/>
            </p:nvSpPr>
            <p:spPr bwMode="auto">
              <a:xfrm>
                <a:off x="3381" y="3678"/>
                <a:ext cx="79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srgbClr val="FFFFFF"/>
                  </a:solidFill>
                  <a:cs typeface="Arial" panose="020B0604020202020204" pitchFamily="34" charset="0"/>
                </a:endParaRPr>
              </a:p>
            </p:txBody>
          </p:sp>
          <p:sp>
            <p:nvSpPr>
              <p:cNvPr id="3100" name="Line 749"/>
              <p:cNvSpPr>
                <a:spLocks noChangeAspect="1" noChangeShapeType="1"/>
              </p:cNvSpPr>
              <p:nvPr/>
            </p:nvSpPr>
            <p:spPr bwMode="auto">
              <a:xfrm flipH="1">
                <a:off x="4902" y="2848"/>
                <a:ext cx="34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srgbClr val="FFFFFF"/>
                  </a:solidFill>
                  <a:cs typeface="Arial" panose="020B0604020202020204" pitchFamily="34" charset="0"/>
                </a:endParaRPr>
              </a:p>
            </p:txBody>
          </p:sp>
          <p:sp>
            <p:nvSpPr>
              <p:cNvPr id="3101" name="Line 750"/>
              <p:cNvSpPr>
                <a:spLocks noChangeAspect="1" noChangeShapeType="1"/>
              </p:cNvSpPr>
              <p:nvPr/>
            </p:nvSpPr>
            <p:spPr bwMode="auto">
              <a:xfrm>
                <a:off x="5248" y="2848"/>
                <a:ext cx="0" cy="83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srgbClr val="FFFFFF"/>
                  </a:solidFill>
                  <a:cs typeface="Arial" panose="020B0604020202020204" pitchFamily="34" charset="0"/>
                </a:endParaRPr>
              </a:p>
            </p:txBody>
          </p:sp>
          <p:sp>
            <p:nvSpPr>
              <p:cNvPr id="3102" name="Line 751"/>
              <p:cNvSpPr>
                <a:spLocks noChangeAspect="1" noChangeShapeType="1"/>
              </p:cNvSpPr>
              <p:nvPr/>
            </p:nvSpPr>
            <p:spPr bwMode="auto">
              <a:xfrm flipH="1">
                <a:off x="4211" y="3678"/>
                <a:ext cx="10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srgbClr val="FFFFFF"/>
                  </a:solidFill>
                  <a:cs typeface="Arial" panose="020B0604020202020204" pitchFamily="34" charset="0"/>
                </a:endParaRPr>
              </a:p>
            </p:txBody>
          </p:sp>
          <p:sp>
            <p:nvSpPr>
              <p:cNvPr id="3103" name="Text Box 752"/>
              <p:cNvSpPr txBox="1">
                <a:spLocks noChangeAspect="1" noChangeArrowheads="1"/>
              </p:cNvSpPr>
              <p:nvPr/>
            </p:nvSpPr>
            <p:spPr bwMode="auto">
              <a:xfrm>
                <a:off x="3773" y="1842"/>
                <a:ext cx="1106"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GB" altLang="en-US" sz="2000">
                    <a:solidFill>
                      <a:srgbClr val="FFFFFF"/>
                    </a:solidFill>
                    <a:cs typeface="Arial" panose="020B0604020202020204" pitchFamily="34" charset="0"/>
                  </a:rPr>
                  <a:t>Heat Source</a:t>
                </a:r>
              </a:p>
            </p:txBody>
          </p:sp>
          <p:sp>
            <p:nvSpPr>
              <p:cNvPr id="3104" name="Text Box 753"/>
              <p:cNvSpPr txBox="1">
                <a:spLocks noChangeAspect="1" noChangeArrowheads="1"/>
              </p:cNvSpPr>
              <p:nvPr/>
            </p:nvSpPr>
            <p:spPr bwMode="auto">
              <a:xfrm>
                <a:off x="3834" y="2970"/>
                <a:ext cx="856"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GB" altLang="en-US" sz="2000">
                    <a:solidFill>
                      <a:srgbClr val="FFFFFF"/>
                    </a:solidFill>
                    <a:cs typeface="Arial" panose="020B0604020202020204" pitchFamily="34" charset="0"/>
                  </a:rPr>
                  <a:t>Heat sink</a:t>
                </a:r>
              </a:p>
            </p:txBody>
          </p:sp>
          <p:sp>
            <p:nvSpPr>
              <p:cNvPr id="3105" name="Text Box 754"/>
              <p:cNvSpPr txBox="1">
                <a:spLocks noChangeAspect="1" noChangeArrowheads="1"/>
              </p:cNvSpPr>
              <p:nvPr/>
            </p:nvSpPr>
            <p:spPr bwMode="auto">
              <a:xfrm>
                <a:off x="3312" y="2364"/>
                <a:ext cx="553"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GB" altLang="en-US" sz="1600" i="1">
                    <a:solidFill>
                      <a:srgbClr val="000000"/>
                    </a:solidFill>
                    <a:cs typeface="Arial" panose="020B0604020202020204" pitchFamily="34" charset="0"/>
                  </a:rPr>
                  <a:t>p</a:t>
                </a:r>
                <a:r>
                  <a:rPr lang="en-GB" altLang="en-US" sz="1600">
                    <a:solidFill>
                      <a:srgbClr val="000000"/>
                    </a:solidFill>
                    <a:cs typeface="Arial" panose="020B0604020202020204" pitchFamily="34" charset="0"/>
                  </a:rPr>
                  <a:t>-type</a:t>
                </a:r>
              </a:p>
            </p:txBody>
          </p:sp>
          <p:sp>
            <p:nvSpPr>
              <p:cNvPr id="3106" name="Text Box 755"/>
              <p:cNvSpPr txBox="1">
                <a:spLocks noChangeAspect="1" noChangeArrowheads="1"/>
              </p:cNvSpPr>
              <p:nvPr/>
            </p:nvSpPr>
            <p:spPr bwMode="auto">
              <a:xfrm>
                <a:off x="4764" y="2364"/>
                <a:ext cx="553"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GB" altLang="en-US" sz="1600" i="1">
                    <a:solidFill>
                      <a:srgbClr val="000000"/>
                    </a:solidFill>
                    <a:cs typeface="Arial" panose="020B0604020202020204" pitchFamily="34" charset="0"/>
                  </a:rPr>
                  <a:t>n</a:t>
                </a:r>
                <a:r>
                  <a:rPr lang="en-GB" altLang="en-US" sz="1600">
                    <a:solidFill>
                      <a:srgbClr val="000000"/>
                    </a:solidFill>
                    <a:cs typeface="Arial" panose="020B0604020202020204" pitchFamily="34" charset="0"/>
                  </a:rPr>
                  <a:t>-type</a:t>
                </a:r>
              </a:p>
            </p:txBody>
          </p:sp>
          <p:sp>
            <p:nvSpPr>
              <p:cNvPr id="3107" name="Text Box 756"/>
              <p:cNvSpPr txBox="1">
                <a:spLocks noChangeAspect="1" noChangeArrowheads="1"/>
              </p:cNvSpPr>
              <p:nvPr/>
            </p:nvSpPr>
            <p:spPr bwMode="auto">
              <a:xfrm>
                <a:off x="3936" y="2232"/>
                <a:ext cx="207"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GB" altLang="en-US">
                    <a:solidFill>
                      <a:srgbClr val="000000"/>
                    </a:solidFill>
                    <a:cs typeface="Arial" panose="020B0604020202020204" pitchFamily="34" charset="0"/>
                  </a:rPr>
                  <a:t>h</a:t>
                </a:r>
                <a:r>
                  <a:rPr lang="en-GB" altLang="en-US" baseline="30000">
                    <a:solidFill>
                      <a:srgbClr val="000000"/>
                    </a:solidFill>
                    <a:cs typeface="Arial" panose="020B0604020202020204" pitchFamily="34" charset="0"/>
                  </a:rPr>
                  <a:t>+</a:t>
                </a:r>
                <a:endParaRPr lang="en-GB" altLang="en-US" baseline="30000">
                  <a:solidFill>
                    <a:srgbClr val="FFFFFF"/>
                  </a:solidFill>
                  <a:cs typeface="Arial" panose="020B0604020202020204" pitchFamily="34" charset="0"/>
                </a:endParaRPr>
              </a:p>
            </p:txBody>
          </p:sp>
          <p:sp>
            <p:nvSpPr>
              <p:cNvPr id="3108" name="Text Box 757"/>
              <p:cNvSpPr txBox="1">
                <a:spLocks noChangeAspect="1" noChangeArrowheads="1"/>
              </p:cNvSpPr>
              <p:nvPr/>
            </p:nvSpPr>
            <p:spPr bwMode="auto">
              <a:xfrm>
                <a:off x="4464" y="2232"/>
                <a:ext cx="208"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GB" altLang="en-US">
                    <a:solidFill>
                      <a:srgbClr val="000000"/>
                    </a:solidFill>
                    <a:cs typeface="Arial" panose="020B0604020202020204" pitchFamily="34" charset="0"/>
                  </a:rPr>
                  <a:t>e</a:t>
                </a:r>
                <a:r>
                  <a:rPr lang="en-GB" altLang="en-US" baseline="30000">
                    <a:solidFill>
                      <a:srgbClr val="000000"/>
                    </a:solidFill>
                    <a:cs typeface="Arial" panose="020B0604020202020204" pitchFamily="34" charset="0"/>
                  </a:rPr>
                  <a:t>-</a:t>
                </a:r>
                <a:endParaRPr lang="en-GB" altLang="en-US" baseline="30000">
                  <a:solidFill>
                    <a:srgbClr val="FFFFFF"/>
                  </a:solidFill>
                  <a:cs typeface="Arial" panose="020B0604020202020204" pitchFamily="34" charset="0"/>
                </a:endParaRPr>
              </a:p>
            </p:txBody>
          </p:sp>
          <p:sp>
            <p:nvSpPr>
              <p:cNvPr id="3109" name="Line 758"/>
              <p:cNvSpPr>
                <a:spLocks noChangeShapeType="1"/>
              </p:cNvSpPr>
              <p:nvPr/>
            </p:nvSpPr>
            <p:spPr bwMode="auto">
              <a:xfrm>
                <a:off x="4033" y="2463"/>
                <a:ext cx="0" cy="345"/>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srgbClr val="FFFFFF"/>
                  </a:solidFill>
                  <a:cs typeface="Arial" panose="020B0604020202020204" pitchFamily="34" charset="0"/>
                </a:endParaRPr>
              </a:p>
            </p:txBody>
          </p:sp>
          <p:sp>
            <p:nvSpPr>
              <p:cNvPr id="3110" name="Line 759"/>
              <p:cNvSpPr>
                <a:spLocks noChangeShapeType="1"/>
              </p:cNvSpPr>
              <p:nvPr/>
            </p:nvSpPr>
            <p:spPr bwMode="auto">
              <a:xfrm>
                <a:off x="4579" y="2463"/>
                <a:ext cx="0" cy="345"/>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srgbClr val="FFFFFF"/>
                  </a:solidFill>
                  <a:cs typeface="Arial" panose="020B0604020202020204" pitchFamily="34" charset="0"/>
                </a:endParaRPr>
              </a:p>
            </p:txBody>
          </p:sp>
          <p:grpSp>
            <p:nvGrpSpPr>
              <p:cNvPr id="3111" name="Group 760"/>
              <p:cNvGrpSpPr>
                <a:grpSpLocks/>
              </p:cNvGrpSpPr>
              <p:nvPr/>
            </p:nvGrpSpPr>
            <p:grpSpPr bwMode="auto">
              <a:xfrm>
                <a:off x="4126" y="3641"/>
                <a:ext cx="105" cy="99"/>
                <a:chOff x="5490" y="6222"/>
                <a:chExt cx="264" cy="248"/>
              </a:xfrm>
            </p:grpSpPr>
            <p:grpSp>
              <p:nvGrpSpPr>
                <p:cNvPr id="3129" name="Group 761"/>
                <p:cNvGrpSpPr>
                  <a:grpSpLocks/>
                </p:cNvGrpSpPr>
                <p:nvPr/>
              </p:nvGrpSpPr>
              <p:grpSpPr bwMode="auto">
                <a:xfrm>
                  <a:off x="5490" y="6222"/>
                  <a:ext cx="264" cy="248"/>
                  <a:chOff x="5490" y="6222"/>
                  <a:chExt cx="264" cy="248"/>
                </a:xfrm>
              </p:grpSpPr>
              <p:grpSp>
                <p:nvGrpSpPr>
                  <p:cNvPr id="3135" name="Group 762"/>
                  <p:cNvGrpSpPr>
                    <a:grpSpLocks/>
                  </p:cNvGrpSpPr>
                  <p:nvPr/>
                </p:nvGrpSpPr>
                <p:grpSpPr bwMode="auto">
                  <a:xfrm>
                    <a:off x="5556" y="6413"/>
                    <a:ext cx="144" cy="57"/>
                    <a:chOff x="5556" y="6413"/>
                    <a:chExt cx="144" cy="57"/>
                  </a:xfrm>
                </p:grpSpPr>
                <p:sp>
                  <p:nvSpPr>
                    <p:cNvPr id="3144" name="Freeform 763"/>
                    <p:cNvSpPr>
                      <a:spLocks/>
                    </p:cNvSpPr>
                    <p:nvPr/>
                  </p:nvSpPr>
                  <p:spPr bwMode="auto">
                    <a:xfrm>
                      <a:off x="5556" y="6413"/>
                      <a:ext cx="144" cy="57"/>
                    </a:xfrm>
                    <a:custGeom>
                      <a:avLst/>
                      <a:gdLst>
                        <a:gd name="T0" fmla="*/ 0 w 432"/>
                        <a:gd name="T1" fmla="*/ 0 h 171"/>
                        <a:gd name="T2" fmla="*/ 87 w 432"/>
                        <a:gd name="T3" fmla="*/ 136 h 171"/>
                        <a:gd name="T4" fmla="*/ 95 w 432"/>
                        <a:gd name="T5" fmla="*/ 144 h 171"/>
                        <a:gd name="T6" fmla="*/ 105 w 432"/>
                        <a:gd name="T7" fmla="*/ 149 h 171"/>
                        <a:gd name="T8" fmla="*/ 118 w 432"/>
                        <a:gd name="T9" fmla="*/ 154 h 171"/>
                        <a:gd name="T10" fmla="*/ 133 w 432"/>
                        <a:gd name="T11" fmla="*/ 161 h 171"/>
                        <a:gd name="T12" fmla="*/ 151 w 432"/>
                        <a:gd name="T13" fmla="*/ 164 h 171"/>
                        <a:gd name="T14" fmla="*/ 163 w 432"/>
                        <a:gd name="T15" fmla="*/ 165 h 171"/>
                        <a:gd name="T16" fmla="*/ 178 w 432"/>
                        <a:gd name="T17" fmla="*/ 168 h 171"/>
                        <a:gd name="T18" fmla="*/ 193 w 432"/>
                        <a:gd name="T19" fmla="*/ 169 h 171"/>
                        <a:gd name="T20" fmla="*/ 211 w 432"/>
                        <a:gd name="T21" fmla="*/ 171 h 171"/>
                        <a:gd name="T22" fmla="*/ 223 w 432"/>
                        <a:gd name="T23" fmla="*/ 171 h 171"/>
                        <a:gd name="T24" fmla="*/ 241 w 432"/>
                        <a:gd name="T25" fmla="*/ 169 h 171"/>
                        <a:gd name="T26" fmla="*/ 256 w 432"/>
                        <a:gd name="T27" fmla="*/ 168 h 171"/>
                        <a:gd name="T28" fmla="*/ 273 w 432"/>
                        <a:gd name="T29" fmla="*/ 165 h 171"/>
                        <a:gd name="T30" fmla="*/ 288 w 432"/>
                        <a:gd name="T31" fmla="*/ 164 h 171"/>
                        <a:gd name="T32" fmla="*/ 303 w 432"/>
                        <a:gd name="T33" fmla="*/ 160 h 171"/>
                        <a:gd name="T34" fmla="*/ 317 w 432"/>
                        <a:gd name="T35" fmla="*/ 156 h 171"/>
                        <a:gd name="T36" fmla="*/ 330 w 432"/>
                        <a:gd name="T37" fmla="*/ 149 h 171"/>
                        <a:gd name="T38" fmla="*/ 340 w 432"/>
                        <a:gd name="T39" fmla="*/ 143 h 171"/>
                        <a:gd name="T40" fmla="*/ 345 w 432"/>
                        <a:gd name="T41" fmla="*/ 138 h 171"/>
                        <a:gd name="T42" fmla="*/ 351 w 432"/>
                        <a:gd name="T43" fmla="*/ 131 h 171"/>
                        <a:gd name="T44" fmla="*/ 432 w 432"/>
                        <a:gd name="T45" fmla="*/ 0 h 171"/>
                        <a:gd name="T46" fmla="*/ 0 w 432"/>
                        <a:gd name="T47" fmla="*/ 0 h 1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32" h="171">
                          <a:moveTo>
                            <a:pt x="0" y="0"/>
                          </a:moveTo>
                          <a:lnTo>
                            <a:pt x="87" y="136"/>
                          </a:lnTo>
                          <a:lnTo>
                            <a:pt x="95" y="144"/>
                          </a:lnTo>
                          <a:lnTo>
                            <a:pt x="105" y="149"/>
                          </a:lnTo>
                          <a:lnTo>
                            <a:pt x="118" y="154"/>
                          </a:lnTo>
                          <a:lnTo>
                            <a:pt x="133" y="161"/>
                          </a:lnTo>
                          <a:lnTo>
                            <a:pt x="151" y="164"/>
                          </a:lnTo>
                          <a:lnTo>
                            <a:pt x="163" y="165"/>
                          </a:lnTo>
                          <a:lnTo>
                            <a:pt x="178" y="168"/>
                          </a:lnTo>
                          <a:lnTo>
                            <a:pt x="193" y="169"/>
                          </a:lnTo>
                          <a:lnTo>
                            <a:pt x="211" y="171"/>
                          </a:lnTo>
                          <a:lnTo>
                            <a:pt x="223" y="171"/>
                          </a:lnTo>
                          <a:lnTo>
                            <a:pt x="241" y="169"/>
                          </a:lnTo>
                          <a:lnTo>
                            <a:pt x="256" y="168"/>
                          </a:lnTo>
                          <a:lnTo>
                            <a:pt x="273" y="165"/>
                          </a:lnTo>
                          <a:lnTo>
                            <a:pt x="288" y="164"/>
                          </a:lnTo>
                          <a:lnTo>
                            <a:pt x="303" y="160"/>
                          </a:lnTo>
                          <a:lnTo>
                            <a:pt x="317" y="156"/>
                          </a:lnTo>
                          <a:lnTo>
                            <a:pt x="330" y="149"/>
                          </a:lnTo>
                          <a:lnTo>
                            <a:pt x="340" y="143"/>
                          </a:lnTo>
                          <a:lnTo>
                            <a:pt x="345" y="138"/>
                          </a:lnTo>
                          <a:lnTo>
                            <a:pt x="351" y="131"/>
                          </a:lnTo>
                          <a:lnTo>
                            <a:pt x="43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a:solidFill>
                          <a:srgbClr val="FFFFFF"/>
                        </a:solidFill>
                        <a:cs typeface="Arial" panose="020B0604020202020204" pitchFamily="34" charset="0"/>
                      </a:endParaRPr>
                    </a:p>
                  </p:txBody>
                </p:sp>
                <p:sp>
                  <p:nvSpPr>
                    <p:cNvPr id="3145" name="Freeform 764"/>
                    <p:cNvSpPr>
                      <a:spLocks/>
                    </p:cNvSpPr>
                    <p:nvPr/>
                  </p:nvSpPr>
                  <p:spPr bwMode="auto">
                    <a:xfrm>
                      <a:off x="5579" y="6413"/>
                      <a:ext cx="64" cy="57"/>
                    </a:xfrm>
                    <a:custGeom>
                      <a:avLst/>
                      <a:gdLst>
                        <a:gd name="T0" fmla="*/ 0 w 193"/>
                        <a:gd name="T1" fmla="*/ 0 h 171"/>
                        <a:gd name="T2" fmla="*/ 53 w 193"/>
                        <a:gd name="T3" fmla="*/ 154 h 171"/>
                        <a:gd name="T4" fmla="*/ 65 w 193"/>
                        <a:gd name="T5" fmla="*/ 161 h 171"/>
                        <a:gd name="T6" fmla="*/ 83 w 193"/>
                        <a:gd name="T7" fmla="*/ 164 h 171"/>
                        <a:gd name="T8" fmla="*/ 95 w 193"/>
                        <a:gd name="T9" fmla="*/ 165 h 171"/>
                        <a:gd name="T10" fmla="*/ 110 w 193"/>
                        <a:gd name="T11" fmla="*/ 168 h 171"/>
                        <a:gd name="T12" fmla="*/ 125 w 193"/>
                        <a:gd name="T13" fmla="*/ 169 h 171"/>
                        <a:gd name="T14" fmla="*/ 143 w 193"/>
                        <a:gd name="T15" fmla="*/ 171 h 171"/>
                        <a:gd name="T16" fmla="*/ 155 w 193"/>
                        <a:gd name="T17" fmla="*/ 171 h 171"/>
                        <a:gd name="T18" fmla="*/ 173 w 193"/>
                        <a:gd name="T19" fmla="*/ 169 h 171"/>
                        <a:gd name="T20" fmla="*/ 193 w 193"/>
                        <a:gd name="T21" fmla="*/ 0 h 171"/>
                        <a:gd name="T22" fmla="*/ 0 w 193"/>
                        <a:gd name="T23" fmla="*/ 0 h 1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3" h="171">
                          <a:moveTo>
                            <a:pt x="0" y="0"/>
                          </a:moveTo>
                          <a:lnTo>
                            <a:pt x="53" y="154"/>
                          </a:lnTo>
                          <a:lnTo>
                            <a:pt x="65" y="161"/>
                          </a:lnTo>
                          <a:lnTo>
                            <a:pt x="83" y="164"/>
                          </a:lnTo>
                          <a:lnTo>
                            <a:pt x="95" y="165"/>
                          </a:lnTo>
                          <a:lnTo>
                            <a:pt x="110" y="168"/>
                          </a:lnTo>
                          <a:lnTo>
                            <a:pt x="125" y="169"/>
                          </a:lnTo>
                          <a:lnTo>
                            <a:pt x="143" y="171"/>
                          </a:lnTo>
                          <a:lnTo>
                            <a:pt x="155" y="171"/>
                          </a:lnTo>
                          <a:lnTo>
                            <a:pt x="173" y="169"/>
                          </a:lnTo>
                          <a:lnTo>
                            <a:pt x="193" y="0"/>
                          </a:lnTo>
                          <a:lnTo>
                            <a:pt x="0" y="0"/>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a:solidFill>
                          <a:srgbClr val="FFFFFF"/>
                        </a:solidFill>
                        <a:cs typeface="Arial" panose="020B0604020202020204" pitchFamily="34" charset="0"/>
                      </a:endParaRPr>
                    </a:p>
                  </p:txBody>
                </p:sp>
              </p:grpSp>
              <p:grpSp>
                <p:nvGrpSpPr>
                  <p:cNvPr id="3136" name="Group 765"/>
                  <p:cNvGrpSpPr>
                    <a:grpSpLocks/>
                  </p:cNvGrpSpPr>
                  <p:nvPr/>
                </p:nvGrpSpPr>
                <p:grpSpPr bwMode="auto">
                  <a:xfrm>
                    <a:off x="5490" y="6222"/>
                    <a:ext cx="264" cy="207"/>
                    <a:chOff x="5490" y="6222"/>
                    <a:chExt cx="264" cy="207"/>
                  </a:xfrm>
                </p:grpSpPr>
                <p:sp>
                  <p:nvSpPr>
                    <p:cNvPr id="3137" name="Freeform 766"/>
                    <p:cNvSpPr>
                      <a:spLocks/>
                    </p:cNvSpPr>
                    <p:nvPr/>
                  </p:nvSpPr>
                  <p:spPr bwMode="auto">
                    <a:xfrm>
                      <a:off x="5490" y="6222"/>
                      <a:ext cx="264" cy="207"/>
                    </a:xfrm>
                    <a:custGeom>
                      <a:avLst/>
                      <a:gdLst>
                        <a:gd name="T0" fmla="*/ 19 w 793"/>
                        <a:gd name="T1" fmla="*/ 17 h 621"/>
                        <a:gd name="T2" fmla="*/ 22 w 793"/>
                        <a:gd name="T3" fmla="*/ 33 h 621"/>
                        <a:gd name="T4" fmla="*/ 20 w 793"/>
                        <a:gd name="T5" fmla="*/ 63 h 621"/>
                        <a:gd name="T6" fmla="*/ 11 w 793"/>
                        <a:gd name="T7" fmla="*/ 82 h 621"/>
                        <a:gd name="T8" fmla="*/ 5 w 793"/>
                        <a:gd name="T9" fmla="*/ 109 h 621"/>
                        <a:gd name="T10" fmla="*/ 15 w 793"/>
                        <a:gd name="T11" fmla="*/ 129 h 621"/>
                        <a:gd name="T12" fmla="*/ 30 w 793"/>
                        <a:gd name="T13" fmla="*/ 152 h 621"/>
                        <a:gd name="T14" fmla="*/ 27 w 793"/>
                        <a:gd name="T15" fmla="*/ 169 h 621"/>
                        <a:gd name="T16" fmla="*/ 12 w 793"/>
                        <a:gd name="T17" fmla="*/ 187 h 621"/>
                        <a:gd name="T18" fmla="*/ 5 w 793"/>
                        <a:gd name="T19" fmla="*/ 204 h 621"/>
                        <a:gd name="T20" fmla="*/ 16 w 793"/>
                        <a:gd name="T21" fmla="*/ 224 h 621"/>
                        <a:gd name="T22" fmla="*/ 27 w 793"/>
                        <a:gd name="T23" fmla="*/ 240 h 621"/>
                        <a:gd name="T24" fmla="*/ 27 w 793"/>
                        <a:gd name="T25" fmla="*/ 260 h 621"/>
                        <a:gd name="T26" fmla="*/ 11 w 793"/>
                        <a:gd name="T27" fmla="*/ 278 h 621"/>
                        <a:gd name="T28" fmla="*/ 0 w 793"/>
                        <a:gd name="T29" fmla="*/ 301 h 621"/>
                        <a:gd name="T30" fmla="*/ 12 w 793"/>
                        <a:gd name="T31" fmla="*/ 321 h 621"/>
                        <a:gd name="T32" fmla="*/ 29 w 793"/>
                        <a:gd name="T33" fmla="*/ 342 h 621"/>
                        <a:gd name="T34" fmla="*/ 29 w 793"/>
                        <a:gd name="T35" fmla="*/ 372 h 621"/>
                        <a:gd name="T36" fmla="*/ 16 w 793"/>
                        <a:gd name="T37" fmla="*/ 393 h 621"/>
                        <a:gd name="T38" fmla="*/ 19 w 793"/>
                        <a:gd name="T39" fmla="*/ 409 h 621"/>
                        <a:gd name="T40" fmla="*/ 37 w 793"/>
                        <a:gd name="T41" fmla="*/ 431 h 621"/>
                        <a:gd name="T42" fmla="*/ 93 w 793"/>
                        <a:gd name="T43" fmla="*/ 495 h 621"/>
                        <a:gd name="T44" fmla="*/ 144 w 793"/>
                        <a:gd name="T45" fmla="*/ 544 h 621"/>
                        <a:gd name="T46" fmla="*/ 189 w 793"/>
                        <a:gd name="T47" fmla="*/ 571 h 621"/>
                        <a:gd name="T48" fmla="*/ 271 w 793"/>
                        <a:gd name="T49" fmla="*/ 606 h 621"/>
                        <a:gd name="T50" fmla="*/ 349 w 793"/>
                        <a:gd name="T51" fmla="*/ 618 h 621"/>
                        <a:gd name="T52" fmla="*/ 454 w 793"/>
                        <a:gd name="T53" fmla="*/ 618 h 621"/>
                        <a:gd name="T54" fmla="*/ 542 w 793"/>
                        <a:gd name="T55" fmla="*/ 610 h 621"/>
                        <a:gd name="T56" fmla="*/ 605 w 793"/>
                        <a:gd name="T57" fmla="*/ 592 h 621"/>
                        <a:gd name="T58" fmla="*/ 646 w 793"/>
                        <a:gd name="T59" fmla="*/ 570 h 621"/>
                        <a:gd name="T60" fmla="*/ 675 w 793"/>
                        <a:gd name="T61" fmla="*/ 544 h 621"/>
                        <a:gd name="T62" fmla="*/ 759 w 793"/>
                        <a:gd name="T63" fmla="*/ 426 h 621"/>
                        <a:gd name="T64" fmla="*/ 776 w 793"/>
                        <a:gd name="T65" fmla="*/ 387 h 621"/>
                        <a:gd name="T66" fmla="*/ 777 w 793"/>
                        <a:gd name="T67" fmla="*/ 369 h 621"/>
                        <a:gd name="T68" fmla="*/ 766 w 793"/>
                        <a:gd name="T69" fmla="*/ 351 h 621"/>
                        <a:gd name="T70" fmla="*/ 766 w 793"/>
                        <a:gd name="T71" fmla="*/ 329 h 621"/>
                        <a:gd name="T72" fmla="*/ 776 w 793"/>
                        <a:gd name="T73" fmla="*/ 312 h 621"/>
                        <a:gd name="T74" fmla="*/ 788 w 793"/>
                        <a:gd name="T75" fmla="*/ 294 h 621"/>
                        <a:gd name="T76" fmla="*/ 792 w 793"/>
                        <a:gd name="T77" fmla="*/ 273 h 621"/>
                        <a:gd name="T78" fmla="*/ 782 w 793"/>
                        <a:gd name="T79" fmla="*/ 255 h 621"/>
                        <a:gd name="T80" fmla="*/ 769 w 793"/>
                        <a:gd name="T81" fmla="*/ 238 h 621"/>
                        <a:gd name="T82" fmla="*/ 769 w 793"/>
                        <a:gd name="T83" fmla="*/ 220 h 621"/>
                        <a:gd name="T84" fmla="*/ 785 w 793"/>
                        <a:gd name="T85" fmla="*/ 198 h 621"/>
                        <a:gd name="T86" fmla="*/ 788 w 793"/>
                        <a:gd name="T87" fmla="*/ 174 h 621"/>
                        <a:gd name="T88" fmla="*/ 776 w 793"/>
                        <a:gd name="T89" fmla="*/ 152 h 621"/>
                        <a:gd name="T90" fmla="*/ 769 w 793"/>
                        <a:gd name="T91" fmla="*/ 133 h 621"/>
                        <a:gd name="T92" fmla="*/ 777 w 793"/>
                        <a:gd name="T93" fmla="*/ 112 h 621"/>
                        <a:gd name="T94" fmla="*/ 788 w 793"/>
                        <a:gd name="T95" fmla="*/ 97 h 621"/>
                        <a:gd name="T96" fmla="*/ 793 w 793"/>
                        <a:gd name="T97" fmla="*/ 76 h 621"/>
                        <a:gd name="T98" fmla="*/ 784 w 793"/>
                        <a:gd name="T99" fmla="*/ 58 h 621"/>
                        <a:gd name="T100" fmla="*/ 773 w 793"/>
                        <a:gd name="T101" fmla="*/ 36 h 621"/>
                        <a:gd name="T102" fmla="*/ 776 w 793"/>
                        <a:gd name="T103" fmla="*/ 16 h 621"/>
                        <a:gd name="T104" fmla="*/ 23 w 793"/>
                        <a:gd name="T105" fmla="*/ 0 h 6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93" h="621">
                          <a:moveTo>
                            <a:pt x="23" y="0"/>
                          </a:moveTo>
                          <a:lnTo>
                            <a:pt x="19" y="17"/>
                          </a:lnTo>
                          <a:lnTo>
                            <a:pt x="20" y="25"/>
                          </a:lnTo>
                          <a:lnTo>
                            <a:pt x="22" y="33"/>
                          </a:lnTo>
                          <a:lnTo>
                            <a:pt x="23" y="51"/>
                          </a:lnTo>
                          <a:lnTo>
                            <a:pt x="20" y="63"/>
                          </a:lnTo>
                          <a:lnTo>
                            <a:pt x="15" y="75"/>
                          </a:lnTo>
                          <a:lnTo>
                            <a:pt x="11" y="82"/>
                          </a:lnTo>
                          <a:lnTo>
                            <a:pt x="5" y="97"/>
                          </a:lnTo>
                          <a:lnTo>
                            <a:pt x="5" y="109"/>
                          </a:lnTo>
                          <a:lnTo>
                            <a:pt x="11" y="119"/>
                          </a:lnTo>
                          <a:lnTo>
                            <a:pt x="15" y="129"/>
                          </a:lnTo>
                          <a:lnTo>
                            <a:pt x="25" y="140"/>
                          </a:lnTo>
                          <a:lnTo>
                            <a:pt x="30" y="152"/>
                          </a:lnTo>
                          <a:lnTo>
                            <a:pt x="30" y="160"/>
                          </a:lnTo>
                          <a:lnTo>
                            <a:pt x="27" y="169"/>
                          </a:lnTo>
                          <a:lnTo>
                            <a:pt x="19" y="176"/>
                          </a:lnTo>
                          <a:lnTo>
                            <a:pt x="12" y="187"/>
                          </a:lnTo>
                          <a:lnTo>
                            <a:pt x="7" y="195"/>
                          </a:lnTo>
                          <a:lnTo>
                            <a:pt x="5" y="204"/>
                          </a:lnTo>
                          <a:lnTo>
                            <a:pt x="11" y="214"/>
                          </a:lnTo>
                          <a:lnTo>
                            <a:pt x="16" y="224"/>
                          </a:lnTo>
                          <a:lnTo>
                            <a:pt x="23" y="232"/>
                          </a:lnTo>
                          <a:lnTo>
                            <a:pt x="27" y="240"/>
                          </a:lnTo>
                          <a:lnTo>
                            <a:pt x="30" y="249"/>
                          </a:lnTo>
                          <a:lnTo>
                            <a:pt x="27" y="260"/>
                          </a:lnTo>
                          <a:lnTo>
                            <a:pt x="19" y="271"/>
                          </a:lnTo>
                          <a:lnTo>
                            <a:pt x="11" y="278"/>
                          </a:lnTo>
                          <a:lnTo>
                            <a:pt x="2" y="291"/>
                          </a:lnTo>
                          <a:lnTo>
                            <a:pt x="0" y="301"/>
                          </a:lnTo>
                          <a:lnTo>
                            <a:pt x="4" y="312"/>
                          </a:lnTo>
                          <a:lnTo>
                            <a:pt x="12" y="321"/>
                          </a:lnTo>
                          <a:lnTo>
                            <a:pt x="20" y="331"/>
                          </a:lnTo>
                          <a:lnTo>
                            <a:pt x="29" y="342"/>
                          </a:lnTo>
                          <a:lnTo>
                            <a:pt x="33" y="358"/>
                          </a:lnTo>
                          <a:lnTo>
                            <a:pt x="29" y="372"/>
                          </a:lnTo>
                          <a:lnTo>
                            <a:pt x="20" y="384"/>
                          </a:lnTo>
                          <a:lnTo>
                            <a:pt x="16" y="393"/>
                          </a:lnTo>
                          <a:lnTo>
                            <a:pt x="16" y="403"/>
                          </a:lnTo>
                          <a:lnTo>
                            <a:pt x="19" y="409"/>
                          </a:lnTo>
                          <a:lnTo>
                            <a:pt x="25" y="418"/>
                          </a:lnTo>
                          <a:lnTo>
                            <a:pt x="37" y="431"/>
                          </a:lnTo>
                          <a:lnTo>
                            <a:pt x="56" y="456"/>
                          </a:lnTo>
                          <a:lnTo>
                            <a:pt x="93" y="495"/>
                          </a:lnTo>
                          <a:lnTo>
                            <a:pt x="125" y="527"/>
                          </a:lnTo>
                          <a:lnTo>
                            <a:pt x="144" y="544"/>
                          </a:lnTo>
                          <a:lnTo>
                            <a:pt x="165" y="556"/>
                          </a:lnTo>
                          <a:lnTo>
                            <a:pt x="189" y="571"/>
                          </a:lnTo>
                          <a:lnTo>
                            <a:pt x="222" y="589"/>
                          </a:lnTo>
                          <a:lnTo>
                            <a:pt x="271" y="606"/>
                          </a:lnTo>
                          <a:lnTo>
                            <a:pt x="309" y="614"/>
                          </a:lnTo>
                          <a:lnTo>
                            <a:pt x="349" y="618"/>
                          </a:lnTo>
                          <a:lnTo>
                            <a:pt x="400" y="621"/>
                          </a:lnTo>
                          <a:lnTo>
                            <a:pt x="454" y="618"/>
                          </a:lnTo>
                          <a:lnTo>
                            <a:pt x="502" y="617"/>
                          </a:lnTo>
                          <a:lnTo>
                            <a:pt x="542" y="610"/>
                          </a:lnTo>
                          <a:lnTo>
                            <a:pt x="579" y="602"/>
                          </a:lnTo>
                          <a:lnTo>
                            <a:pt x="605" y="592"/>
                          </a:lnTo>
                          <a:lnTo>
                            <a:pt x="627" y="581"/>
                          </a:lnTo>
                          <a:lnTo>
                            <a:pt x="646" y="570"/>
                          </a:lnTo>
                          <a:lnTo>
                            <a:pt x="660" y="559"/>
                          </a:lnTo>
                          <a:lnTo>
                            <a:pt x="675" y="544"/>
                          </a:lnTo>
                          <a:lnTo>
                            <a:pt x="723" y="480"/>
                          </a:lnTo>
                          <a:lnTo>
                            <a:pt x="759" y="426"/>
                          </a:lnTo>
                          <a:lnTo>
                            <a:pt x="773" y="399"/>
                          </a:lnTo>
                          <a:lnTo>
                            <a:pt x="776" y="387"/>
                          </a:lnTo>
                          <a:lnTo>
                            <a:pt x="777" y="378"/>
                          </a:lnTo>
                          <a:lnTo>
                            <a:pt x="777" y="369"/>
                          </a:lnTo>
                          <a:lnTo>
                            <a:pt x="770" y="358"/>
                          </a:lnTo>
                          <a:lnTo>
                            <a:pt x="766" y="351"/>
                          </a:lnTo>
                          <a:lnTo>
                            <a:pt x="764" y="341"/>
                          </a:lnTo>
                          <a:lnTo>
                            <a:pt x="766" y="329"/>
                          </a:lnTo>
                          <a:lnTo>
                            <a:pt x="770" y="321"/>
                          </a:lnTo>
                          <a:lnTo>
                            <a:pt x="776" y="312"/>
                          </a:lnTo>
                          <a:lnTo>
                            <a:pt x="782" y="304"/>
                          </a:lnTo>
                          <a:lnTo>
                            <a:pt x="788" y="294"/>
                          </a:lnTo>
                          <a:lnTo>
                            <a:pt x="793" y="285"/>
                          </a:lnTo>
                          <a:lnTo>
                            <a:pt x="792" y="273"/>
                          </a:lnTo>
                          <a:lnTo>
                            <a:pt x="787" y="264"/>
                          </a:lnTo>
                          <a:lnTo>
                            <a:pt x="782" y="255"/>
                          </a:lnTo>
                          <a:lnTo>
                            <a:pt x="776" y="247"/>
                          </a:lnTo>
                          <a:lnTo>
                            <a:pt x="769" y="238"/>
                          </a:lnTo>
                          <a:lnTo>
                            <a:pt x="767" y="227"/>
                          </a:lnTo>
                          <a:lnTo>
                            <a:pt x="769" y="220"/>
                          </a:lnTo>
                          <a:lnTo>
                            <a:pt x="777" y="207"/>
                          </a:lnTo>
                          <a:lnTo>
                            <a:pt x="785" y="198"/>
                          </a:lnTo>
                          <a:lnTo>
                            <a:pt x="788" y="188"/>
                          </a:lnTo>
                          <a:lnTo>
                            <a:pt x="788" y="174"/>
                          </a:lnTo>
                          <a:lnTo>
                            <a:pt x="784" y="162"/>
                          </a:lnTo>
                          <a:lnTo>
                            <a:pt x="776" y="152"/>
                          </a:lnTo>
                          <a:lnTo>
                            <a:pt x="773" y="145"/>
                          </a:lnTo>
                          <a:lnTo>
                            <a:pt x="769" y="133"/>
                          </a:lnTo>
                          <a:lnTo>
                            <a:pt x="770" y="122"/>
                          </a:lnTo>
                          <a:lnTo>
                            <a:pt x="777" y="112"/>
                          </a:lnTo>
                          <a:lnTo>
                            <a:pt x="782" y="105"/>
                          </a:lnTo>
                          <a:lnTo>
                            <a:pt x="788" y="97"/>
                          </a:lnTo>
                          <a:lnTo>
                            <a:pt x="792" y="87"/>
                          </a:lnTo>
                          <a:lnTo>
                            <a:pt x="793" y="76"/>
                          </a:lnTo>
                          <a:lnTo>
                            <a:pt x="791" y="69"/>
                          </a:lnTo>
                          <a:lnTo>
                            <a:pt x="784" y="58"/>
                          </a:lnTo>
                          <a:lnTo>
                            <a:pt x="777" y="48"/>
                          </a:lnTo>
                          <a:lnTo>
                            <a:pt x="773" y="36"/>
                          </a:lnTo>
                          <a:lnTo>
                            <a:pt x="773" y="25"/>
                          </a:lnTo>
                          <a:lnTo>
                            <a:pt x="776" y="16"/>
                          </a:lnTo>
                          <a:lnTo>
                            <a:pt x="774" y="0"/>
                          </a:lnTo>
                          <a:lnTo>
                            <a:pt x="23" y="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a:solidFill>
                          <a:srgbClr val="FFFFFF"/>
                        </a:solidFill>
                        <a:cs typeface="Arial" panose="020B0604020202020204" pitchFamily="34" charset="0"/>
                      </a:endParaRPr>
                    </a:p>
                  </p:txBody>
                </p:sp>
                <p:sp>
                  <p:nvSpPr>
                    <p:cNvPr id="3138" name="Freeform 767"/>
                    <p:cNvSpPr>
                      <a:spLocks/>
                    </p:cNvSpPr>
                    <p:nvPr/>
                  </p:nvSpPr>
                  <p:spPr bwMode="auto">
                    <a:xfrm>
                      <a:off x="5492" y="6249"/>
                      <a:ext cx="33" cy="29"/>
                    </a:xfrm>
                    <a:custGeom>
                      <a:avLst/>
                      <a:gdLst>
                        <a:gd name="T0" fmla="*/ 6 w 99"/>
                        <a:gd name="T1" fmla="*/ 0 h 87"/>
                        <a:gd name="T2" fmla="*/ 11 w 99"/>
                        <a:gd name="T3" fmla="*/ 12 h 87"/>
                        <a:gd name="T4" fmla="*/ 22 w 99"/>
                        <a:gd name="T5" fmla="*/ 23 h 87"/>
                        <a:gd name="T6" fmla="*/ 39 w 99"/>
                        <a:gd name="T7" fmla="*/ 38 h 87"/>
                        <a:gd name="T8" fmla="*/ 59 w 99"/>
                        <a:gd name="T9" fmla="*/ 50 h 87"/>
                        <a:gd name="T10" fmla="*/ 79 w 99"/>
                        <a:gd name="T11" fmla="*/ 58 h 87"/>
                        <a:gd name="T12" fmla="*/ 99 w 99"/>
                        <a:gd name="T13" fmla="*/ 63 h 87"/>
                        <a:gd name="T14" fmla="*/ 91 w 99"/>
                        <a:gd name="T15" fmla="*/ 78 h 87"/>
                        <a:gd name="T16" fmla="*/ 66 w 99"/>
                        <a:gd name="T17" fmla="*/ 74 h 87"/>
                        <a:gd name="T18" fmla="*/ 39 w 99"/>
                        <a:gd name="T19" fmla="*/ 76 h 87"/>
                        <a:gd name="T20" fmla="*/ 22 w 99"/>
                        <a:gd name="T21" fmla="*/ 87 h 87"/>
                        <a:gd name="T22" fmla="*/ 25 w 99"/>
                        <a:gd name="T23" fmla="*/ 78 h 87"/>
                        <a:gd name="T24" fmla="*/ 24 w 99"/>
                        <a:gd name="T25" fmla="*/ 68 h 87"/>
                        <a:gd name="T26" fmla="*/ 18 w 99"/>
                        <a:gd name="T27" fmla="*/ 55 h 87"/>
                        <a:gd name="T28" fmla="*/ 10 w 99"/>
                        <a:gd name="T29" fmla="*/ 44 h 87"/>
                        <a:gd name="T30" fmla="*/ 2 w 99"/>
                        <a:gd name="T31" fmla="*/ 30 h 87"/>
                        <a:gd name="T32" fmla="*/ 0 w 99"/>
                        <a:gd name="T33" fmla="*/ 15 h 87"/>
                        <a:gd name="T34" fmla="*/ 6 w 99"/>
                        <a:gd name="T35" fmla="*/ 0 h 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9" h="87">
                          <a:moveTo>
                            <a:pt x="6" y="0"/>
                          </a:moveTo>
                          <a:lnTo>
                            <a:pt x="11" y="12"/>
                          </a:lnTo>
                          <a:lnTo>
                            <a:pt x="22" y="23"/>
                          </a:lnTo>
                          <a:lnTo>
                            <a:pt x="39" y="38"/>
                          </a:lnTo>
                          <a:lnTo>
                            <a:pt x="59" y="50"/>
                          </a:lnTo>
                          <a:lnTo>
                            <a:pt x="79" y="58"/>
                          </a:lnTo>
                          <a:lnTo>
                            <a:pt x="99" y="63"/>
                          </a:lnTo>
                          <a:lnTo>
                            <a:pt x="91" y="78"/>
                          </a:lnTo>
                          <a:lnTo>
                            <a:pt x="66" y="74"/>
                          </a:lnTo>
                          <a:lnTo>
                            <a:pt x="39" y="76"/>
                          </a:lnTo>
                          <a:lnTo>
                            <a:pt x="22" y="87"/>
                          </a:lnTo>
                          <a:lnTo>
                            <a:pt x="25" y="78"/>
                          </a:lnTo>
                          <a:lnTo>
                            <a:pt x="24" y="68"/>
                          </a:lnTo>
                          <a:lnTo>
                            <a:pt x="18" y="55"/>
                          </a:lnTo>
                          <a:lnTo>
                            <a:pt x="10" y="44"/>
                          </a:lnTo>
                          <a:lnTo>
                            <a:pt x="2" y="30"/>
                          </a:lnTo>
                          <a:lnTo>
                            <a:pt x="0" y="15"/>
                          </a:lnTo>
                          <a:lnTo>
                            <a:pt x="6" y="0"/>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a:solidFill>
                          <a:srgbClr val="FFFFFF"/>
                        </a:solidFill>
                        <a:cs typeface="Arial" panose="020B0604020202020204" pitchFamily="34" charset="0"/>
                      </a:endParaRPr>
                    </a:p>
                  </p:txBody>
                </p:sp>
                <p:sp>
                  <p:nvSpPr>
                    <p:cNvPr id="3139" name="Freeform 768"/>
                    <p:cNvSpPr>
                      <a:spLocks/>
                    </p:cNvSpPr>
                    <p:nvPr/>
                  </p:nvSpPr>
                  <p:spPr bwMode="auto">
                    <a:xfrm>
                      <a:off x="5492" y="6285"/>
                      <a:ext cx="44" cy="24"/>
                    </a:xfrm>
                    <a:custGeom>
                      <a:avLst/>
                      <a:gdLst>
                        <a:gd name="T0" fmla="*/ 0 w 130"/>
                        <a:gd name="T1" fmla="*/ 9 h 72"/>
                        <a:gd name="T2" fmla="*/ 4 w 130"/>
                        <a:gd name="T3" fmla="*/ 0 h 72"/>
                        <a:gd name="T4" fmla="*/ 8 w 130"/>
                        <a:gd name="T5" fmla="*/ 9 h 72"/>
                        <a:gd name="T6" fmla="*/ 18 w 130"/>
                        <a:gd name="T7" fmla="*/ 14 h 72"/>
                        <a:gd name="T8" fmla="*/ 37 w 130"/>
                        <a:gd name="T9" fmla="*/ 21 h 72"/>
                        <a:gd name="T10" fmla="*/ 56 w 130"/>
                        <a:gd name="T11" fmla="*/ 27 h 72"/>
                        <a:gd name="T12" fmla="*/ 85 w 130"/>
                        <a:gd name="T13" fmla="*/ 33 h 72"/>
                        <a:gd name="T14" fmla="*/ 119 w 130"/>
                        <a:gd name="T15" fmla="*/ 38 h 72"/>
                        <a:gd name="T16" fmla="*/ 130 w 130"/>
                        <a:gd name="T17" fmla="*/ 69 h 72"/>
                        <a:gd name="T18" fmla="*/ 92 w 130"/>
                        <a:gd name="T19" fmla="*/ 60 h 72"/>
                        <a:gd name="T20" fmla="*/ 63 w 130"/>
                        <a:gd name="T21" fmla="*/ 57 h 72"/>
                        <a:gd name="T22" fmla="*/ 39 w 130"/>
                        <a:gd name="T23" fmla="*/ 61 h 72"/>
                        <a:gd name="T24" fmla="*/ 22 w 130"/>
                        <a:gd name="T25" fmla="*/ 72 h 72"/>
                        <a:gd name="T26" fmla="*/ 22 w 130"/>
                        <a:gd name="T27" fmla="*/ 63 h 72"/>
                        <a:gd name="T28" fmla="*/ 22 w 130"/>
                        <a:gd name="T29" fmla="*/ 54 h 72"/>
                        <a:gd name="T30" fmla="*/ 18 w 130"/>
                        <a:gd name="T31" fmla="*/ 45 h 72"/>
                        <a:gd name="T32" fmla="*/ 8 w 130"/>
                        <a:gd name="T33" fmla="*/ 32 h 72"/>
                        <a:gd name="T34" fmla="*/ 0 w 130"/>
                        <a:gd name="T35" fmla="*/ 20 h 72"/>
                        <a:gd name="T36" fmla="*/ 0 w 130"/>
                        <a:gd name="T37" fmla="*/ 9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0" h="72">
                          <a:moveTo>
                            <a:pt x="0" y="9"/>
                          </a:moveTo>
                          <a:lnTo>
                            <a:pt x="4" y="0"/>
                          </a:lnTo>
                          <a:lnTo>
                            <a:pt x="8" y="9"/>
                          </a:lnTo>
                          <a:lnTo>
                            <a:pt x="18" y="14"/>
                          </a:lnTo>
                          <a:lnTo>
                            <a:pt x="37" y="21"/>
                          </a:lnTo>
                          <a:lnTo>
                            <a:pt x="56" y="27"/>
                          </a:lnTo>
                          <a:lnTo>
                            <a:pt x="85" y="33"/>
                          </a:lnTo>
                          <a:lnTo>
                            <a:pt x="119" y="38"/>
                          </a:lnTo>
                          <a:lnTo>
                            <a:pt x="130" y="69"/>
                          </a:lnTo>
                          <a:lnTo>
                            <a:pt x="92" y="60"/>
                          </a:lnTo>
                          <a:lnTo>
                            <a:pt x="63" y="57"/>
                          </a:lnTo>
                          <a:lnTo>
                            <a:pt x="39" y="61"/>
                          </a:lnTo>
                          <a:lnTo>
                            <a:pt x="22" y="72"/>
                          </a:lnTo>
                          <a:lnTo>
                            <a:pt x="22" y="63"/>
                          </a:lnTo>
                          <a:lnTo>
                            <a:pt x="22" y="54"/>
                          </a:lnTo>
                          <a:lnTo>
                            <a:pt x="18" y="45"/>
                          </a:lnTo>
                          <a:lnTo>
                            <a:pt x="8" y="32"/>
                          </a:lnTo>
                          <a:lnTo>
                            <a:pt x="0" y="20"/>
                          </a:lnTo>
                          <a:lnTo>
                            <a:pt x="0" y="9"/>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a:solidFill>
                          <a:srgbClr val="FFFFFF"/>
                        </a:solidFill>
                        <a:cs typeface="Arial" panose="020B0604020202020204" pitchFamily="34" charset="0"/>
                      </a:endParaRPr>
                    </a:p>
                  </p:txBody>
                </p:sp>
                <p:sp>
                  <p:nvSpPr>
                    <p:cNvPr id="3140" name="Freeform 769"/>
                    <p:cNvSpPr>
                      <a:spLocks/>
                    </p:cNvSpPr>
                    <p:nvPr/>
                  </p:nvSpPr>
                  <p:spPr bwMode="auto">
                    <a:xfrm>
                      <a:off x="5491" y="6315"/>
                      <a:ext cx="50" cy="30"/>
                    </a:xfrm>
                    <a:custGeom>
                      <a:avLst/>
                      <a:gdLst>
                        <a:gd name="T0" fmla="*/ 2 w 152"/>
                        <a:gd name="T1" fmla="*/ 11 h 90"/>
                        <a:gd name="T2" fmla="*/ 9 w 152"/>
                        <a:gd name="T3" fmla="*/ 0 h 90"/>
                        <a:gd name="T4" fmla="*/ 18 w 152"/>
                        <a:gd name="T5" fmla="*/ 14 h 90"/>
                        <a:gd name="T6" fmla="*/ 28 w 152"/>
                        <a:gd name="T7" fmla="*/ 21 h 90"/>
                        <a:gd name="T8" fmla="*/ 39 w 152"/>
                        <a:gd name="T9" fmla="*/ 29 h 90"/>
                        <a:gd name="T10" fmla="*/ 60 w 152"/>
                        <a:gd name="T11" fmla="*/ 36 h 90"/>
                        <a:gd name="T12" fmla="*/ 83 w 152"/>
                        <a:gd name="T13" fmla="*/ 43 h 90"/>
                        <a:gd name="T14" fmla="*/ 110 w 152"/>
                        <a:gd name="T15" fmla="*/ 51 h 90"/>
                        <a:gd name="T16" fmla="*/ 145 w 152"/>
                        <a:gd name="T17" fmla="*/ 62 h 90"/>
                        <a:gd name="T18" fmla="*/ 152 w 152"/>
                        <a:gd name="T19" fmla="*/ 90 h 90"/>
                        <a:gd name="T20" fmla="*/ 115 w 152"/>
                        <a:gd name="T21" fmla="*/ 75 h 90"/>
                        <a:gd name="T22" fmla="*/ 89 w 152"/>
                        <a:gd name="T23" fmla="*/ 65 h 90"/>
                        <a:gd name="T24" fmla="*/ 68 w 152"/>
                        <a:gd name="T25" fmla="*/ 62 h 90"/>
                        <a:gd name="T26" fmla="*/ 51 w 152"/>
                        <a:gd name="T27" fmla="*/ 62 h 90"/>
                        <a:gd name="T28" fmla="*/ 42 w 152"/>
                        <a:gd name="T29" fmla="*/ 69 h 90"/>
                        <a:gd name="T30" fmla="*/ 31 w 152"/>
                        <a:gd name="T31" fmla="*/ 79 h 90"/>
                        <a:gd name="T32" fmla="*/ 29 w 152"/>
                        <a:gd name="T33" fmla="*/ 68 h 90"/>
                        <a:gd name="T34" fmla="*/ 18 w 152"/>
                        <a:gd name="T35" fmla="*/ 51 h 90"/>
                        <a:gd name="T36" fmla="*/ 9 w 152"/>
                        <a:gd name="T37" fmla="*/ 39 h 90"/>
                        <a:gd name="T38" fmla="*/ 0 w 152"/>
                        <a:gd name="T39" fmla="*/ 27 h 90"/>
                        <a:gd name="T40" fmla="*/ 2 w 152"/>
                        <a:gd name="T41" fmla="*/ 11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2" h="90">
                          <a:moveTo>
                            <a:pt x="2" y="11"/>
                          </a:moveTo>
                          <a:lnTo>
                            <a:pt x="9" y="0"/>
                          </a:lnTo>
                          <a:lnTo>
                            <a:pt x="18" y="14"/>
                          </a:lnTo>
                          <a:lnTo>
                            <a:pt x="28" y="21"/>
                          </a:lnTo>
                          <a:lnTo>
                            <a:pt x="39" y="29"/>
                          </a:lnTo>
                          <a:lnTo>
                            <a:pt x="60" y="36"/>
                          </a:lnTo>
                          <a:lnTo>
                            <a:pt x="83" y="43"/>
                          </a:lnTo>
                          <a:lnTo>
                            <a:pt x="110" y="51"/>
                          </a:lnTo>
                          <a:lnTo>
                            <a:pt x="145" y="62"/>
                          </a:lnTo>
                          <a:lnTo>
                            <a:pt x="152" y="90"/>
                          </a:lnTo>
                          <a:lnTo>
                            <a:pt x="115" y="75"/>
                          </a:lnTo>
                          <a:lnTo>
                            <a:pt x="89" y="65"/>
                          </a:lnTo>
                          <a:lnTo>
                            <a:pt x="68" y="62"/>
                          </a:lnTo>
                          <a:lnTo>
                            <a:pt x="51" y="62"/>
                          </a:lnTo>
                          <a:lnTo>
                            <a:pt x="42" y="69"/>
                          </a:lnTo>
                          <a:lnTo>
                            <a:pt x="31" y="79"/>
                          </a:lnTo>
                          <a:lnTo>
                            <a:pt x="29" y="68"/>
                          </a:lnTo>
                          <a:lnTo>
                            <a:pt x="18" y="51"/>
                          </a:lnTo>
                          <a:lnTo>
                            <a:pt x="9" y="39"/>
                          </a:lnTo>
                          <a:lnTo>
                            <a:pt x="0" y="27"/>
                          </a:lnTo>
                          <a:lnTo>
                            <a:pt x="2" y="11"/>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a:solidFill>
                          <a:srgbClr val="FFFFFF"/>
                        </a:solidFill>
                        <a:cs typeface="Arial" panose="020B0604020202020204" pitchFamily="34" charset="0"/>
                      </a:endParaRPr>
                    </a:p>
                  </p:txBody>
                </p:sp>
                <p:sp>
                  <p:nvSpPr>
                    <p:cNvPr id="3141" name="Freeform 770"/>
                    <p:cNvSpPr>
                      <a:spLocks/>
                    </p:cNvSpPr>
                    <p:nvPr/>
                  </p:nvSpPr>
                  <p:spPr bwMode="auto">
                    <a:xfrm>
                      <a:off x="5496" y="6348"/>
                      <a:ext cx="60" cy="66"/>
                    </a:xfrm>
                    <a:custGeom>
                      <a:avLst/>
                      <a:gdLst>
                        <a:gd name="T0" fmla="*/ 1 w 180"/>
                        <a:gd name="T1" fmla="*/ 31 h 199"/>
                        <a:gd name="T2" fmla="*/ 0 w 180"/>
                        <a:gd name="T3" fmla="*/ 18 h 199"/>
                        <a:gd name="T4" fmla="*/ 0 w 180"/>
                        <a:gd name="T5" fmla="*/ 10 h 199"/>
                        <a:gd name="T6" fmla="*/ 6 w 180"/>
                        <a:gd name="T7" fmla="*/ 0 h 199"/>
                        <a:gd name="T8" fmla="*/ 19 w 180"/>
                        <a:gd name="T9" fmla="*/ 15 h 199"/>
                        <a:gd name="T10" fmla="*/ 40 w 180"/>
                        <a:gd name="T11" fmla="*/ 28 h 199"/>
                        <a:gd name="T12" fmla="*/ 62 w 180"/>
                        <a:gd name="T13" fmla="*/ 39 h 199"/>
                        <a:gd name="T14" fmla="*/ 91 w 180"/>
                        <a:gd name="T15" fmla="*/ 48 h 199"/>
                        <a:gd name="T16" fmla="*/ 135 w 180"/>
                        <a:gd name="T17" fmla="*/ 57 h 199"/>
                        <a:gd name="T18" fmla="*/ 144 w 180"/>
                        <a:gd name="T19" fmla="*/ 79 h 199"/>
                        <a:gd name="T20" fmla="*/ 121 w 180"/>
                        <a:gd name="T21" fmla="*/ 73 h 199"/>
                        <a:gd name="T22" fmla="*/ 98 w 180"/>
                        <a:gd name="T23" fmla="*/ 69 h 199"/>
                        <a:gd name="T24" fmla="*/ 87 w 180"/>
                        <a:gd name="T25" fmla="*/ 71 h 199"/>
                        <a:gd name="T26" fmla="*/ 83 w 180"/>
                        <a:gd name="T27" fmla="*/ 83 h 199"/>
                        <a:gd name="T28" fmla="*/ 90 w 180"/>
                        <a:gd name="T29" fmla="*/ 98 h 199"/>
                        <a:gd name="T30" fmla="*/ 99 w 180"/>
                        <a:gd name="T31" fmla="*/ 111 h 199"/>
                        <a:gd name="T32" fmla="*/ 118 w 180"/>
                        <a:gd name="T33" fmla="*/ 133 h 199"/>
                        <a:gd name="T34" fmla="*/ 144 w 180"/>
                        <a:gd name="T35" fmla="*/ 155 h 199"/>
                        <a:gd name="T36" fmla="*/ 180 w 180"/>
                        <a:gd name="T37" fmla="*/ 181 h 199"/>
                        <a:gd name="T38" fmla="*/ 180 w 180"/>
                        <a:gd name="T39" fmla="*/ 199 h 199"/>
                        <a:gd name="T40" fmla="*/ 164 w 180"/>
                        <a:gd name="T41" fmla="*/ 189 h 199"/>
                        <a:gd name="T42" fmla="*/ 144 w 180"/>
                        <a:gd name="T43" fmla="*/ 178 h 199"/>
                        <a:gd name="T44" fmla="*/ 114 w 180"/>
                        <a:gd name="T45" fmla="*/ 155 h 199"/>
                        <a:gd name="T46" fmla="*/ 90 w 180"/>
                        <a:gd name="T47" fmla="*/ 130 h 199"/>
                        <a:gd name="T48" fmla="*/ 69 w 180"/>
                        <a:gd name="T49" fmla="*/ 111 h 199"/>
                        <a:gd name="T50" fmla="*/ 48 w 180"/>
                        <a:gd name="T51" fmla="*/ 87 h 199"/>
                        <a:gd name="T52" fmla="*/ 30 w 180"/>
                        <a:gd name="T53" fmla="*/ 68 h 199"/>
                        <a:gd name="T54" fmla="*/ 12 w 180"/>
                        <a:gd name="T55" fmla="*/ 50 h 199"/>
                        <a:gd name="T56" fmla="*/ 1 w 180"/>
                        <a:gd name="T57" fmla="*/ 31 h 19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80" h="199">
                          <a:moveTo>
                            <a:pt x="1" y="31"/>
                          </a:moveTo>
                          <a:lnTo>
                            <a:pt x="0" y="18"/>
                          </a:lnTo>
                          <a:lnTo>
                            <a:pt x="0" y="10"/>
                          </a:lnTo>
                          <a:lnTo>
                            <a:pt x="6" y="0"/>
                          </a:lnTo>
                          <a:lnTo>
                            <a:pt x="19" y="15"/>
                          </a:lnTo>
                          <a:lnTo>
                            <a:pt x="40" y="28"/>
                          </a:lnTo>
                          <a:lnTo>
                            <a:pt x="62" y="39"/>
                          </a:lnTo>
                          <a:lnTo>
                            <a:pt x="91" y="48"/>
                          </a:lnTo>
                          <a:lnTo>
                            <a:pt x="135" y="57"/>
                          </a:lnTo>
                          <a:lnTo>
                            <a:pt x="144" y="79"/>
                          </a:lnTo>
                          <a:lnTo>
                            <a:pt x="121" y="73"/>
                          </a:lnTo>
                          <a:lnTo>
                            <a:pt x="98" y="69"/>
                          </a:lnTo>
                          <a:lnTo>
                            <a:pt x="87" y="71"/>
                          </a:lnTo>
                          <a:lnTo>
                            <a:pt x="83" y="83"/>
                          </a:lnTo>
                          <a:lnTo>
                            <a:pt x="90" y="98"/>
                          </a:lnTo>
                          <a:lnTo>
                            <a:pt x="99" y="111"/>
                          </a:lnTo>
                          <a:lnTo>
                            <a:pt x="118" y="133"/>
                          </a:lnTo>
                          <a:lnTo>
                            <a:pt x="144" y="155"/>
                          </a:lnTo>
                          <a:lnTo>
                            <a:pt x="180" y="181"/>
                          </a:lnTo>
                          <a:lnTo>
                            <a:pt x="180" y="199"/>
                          </a:lnTo>
                          <a:lnTo>
                            <a:pt x="164" y="189"/>
                          </a:lnTo>
                          <a:lnTo>
                            <a:pt x="144" y="178"/>
                          </a:lnTo>
                          <a:lnTo>
                            <a:pt x="114" y="155"/>
                          </a:lnTo>
                          <a:lnTo>
                            <a:pt x="90" y="130"/>
                          </a:lnTo>
                          <a:lnTo>
                            <a:pt x="69" y="111"/>
                          </a:lnTo>
                          <a:lnTo>
                            <a:pt x="48" y="87"/>
                          </a:lnTo>
                          <a:lnTo>
                            <a:pt x="30" y="68"/>
                          </a:lnTo>
                          <a:lnTo>
                            <a:pt x="12" y="50"/>
                          </a:lnTo>
                          <a:lnTo>
                            <a:pt x="1" y="31"/>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a:solidFill>
                          <a:srgbClr val="FFFFFF"/>
                        </a:solidFill>
                        <a:cs typeface="Arial" panose="020B0604020202020204" pitchFamily="34" charset="0"/>
                      </a:endParaRPr>
                    </a:p>
                  </p:txBody>
                </p:sp>
                <p:sp>
                  <p:nvSpPr>
                    <p:cNvPr id="3142" name="Freeform 771"/>
                    <p:cNvSpPr>
                      <a:spLocks/>
                    </p:cNvSpPr>
                    <p:nvPr/>
                  </p:nvSpPr>
                  <p:spPr bwMode="auto">
                    <a:xfrm>
                      <a:off x="5497" y="6229"/>
                      <a:ext cx="25" cy="20"/>
                    </a:xfrm>
                    <a:custGeom>
                      <a:avLst/>
                      <a:gdLst>
                        <a:gd name="T0" fmla="*/ 0 w 75"/>
                        <a:gd name="T1" fmla="*/ 0 h 60"/>
                        <a:gd name="T2" fmla="*/ 9 w 75"/>
                        <a:gd name="T3" fmla="*/ 9 h 60"/>
                        <a:gd name="T4" fmla="*/ 22 w 75"/>
                        <a:gd name="T5" fmla="*/ 18 h 60"/>
                        <a:gd name="T6" fmla="*/ 36 w 75"/>
                        <a:gd name="T7" fmla="*/ 29 h 60"/>
                        <a:gd name="T8" fmla="*/ 52 w 75"/>
                        <a:gd name="T9" fmla="*/ 39 h 60"/>
                        <a:gd name="T10" fmla="*/ 67 w 75"/>
                        <a:gd name="T11" fmla="*/ 47 h 60"/>
                        <a:gd name="T12" fmla="*/ 75 w 75"/>
                        <a:gd name="T13" fmla="*/ 54 h 60"/>
                        <a:gd name="T14" fmla="*/ 57 w 75"/>
                        <a:gd name="T15" fmla="*/ 60 h 60"/>
                        <a:gd name="T16" fmla="*/ 36 w 75"/>
                        <a:gd name="T17" fmla="*/ 54 h 60"/>
                        <a:gd name="T18" fmla="*/ 16 w 75"/>
                        <a:gd name="T19" fmla="*/ 46 h 60"/>
                        <a:gd name="T20" fmla="*/ 0 w 75"/>
                        <a:gd name="T21" fmla="*/ 37 h 60"/>
                        <a:gd name="T22" fmla="*/ 1 w 75"/>
                        <a:gd name="T23" fmla="*/ 29 h 60"/>
                        <a:gd name="T24" fmla="*/ 3 w 75"/>
                        <a:gd name="T25" fmla="*/ 15 h 60"/>
                        <a:gd name="T26" fmla="*/ 0 w 75"/>
                        <a:gd name="T27" fmla="*/ 0 h 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5" h="60">
                          <a:moveTo>
                            <a:pt x="0" y="0"/>
                          </a:moveTo>
                          <a:lnTo>
                            <a:pt x="9" y="9"/>
                          </a:lnTo>
                          <a:lnTo>
                            <a:pt x="22" y="18"/>
                          </a:lnTo>
                          <a:lnTo>
                            <a:pt x="36" y="29"/>
                          </a:lnTo>
                          <a:lnTo>
                            <a:pt x="52" y="39"/>
                          </a:lnTo>
                          <a:lnTo>
                            <a:pt x="67" y="47"/>
                          </a:lnTo>
                          <a:lnTo>
                            <a:pt x="75" y="54"/>
                          </a:lnTo>
                          <a:lnTo>
                            <a:pt x="57" y="60"/>
                          </a:lnTo>
                          <a:lnTo>
                            <a:pt x="36" y="54"/>
                          </a:lnTo>
                          <a:lnTo>
                            <a:pt x="16" y="46"/>
                          </a:lnTo>
                          <a:lnTo>
                            <a:pt x="0" y="37"/>
                          </a:lnTo>
                          <a:lnTo>
                            <a:pt x="1" y="29"/>
                          </a:lnTo>
                          <a:lnTo>
                            <a:pt x="3" y="15"/>
                          </a:lnTo>
                          <a:lnTo>
                            <a:pt x="0" y="0"/>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a:solidFill>
                          <a:srgbClr val="FFFFFF"/>
                        </a:solidFill>
                        <a:cs typeface="Arial" panose="020B0604020202020204" pitchFamily="34" charset="0"/>
                      </a:endParaRPr>
                    </a:p>
                  </p:txBody>
                </p:sp>
                <p:sp>
                  <p:nvSpPr>
                    <p:cNvPr id="3143" name="Freeform 772"/>
                    <p:cNvSpPr>
                      <a:spLocks/>
                    </p:cNvSpPr>
                    <p:nvPr/>
                  </p:nvSpPr>
                  <p:spPr bwMode="auto">
                    <a:xfrm>
                      <a:off x="5542" y="6224"/>
                      <a:ext cx="212" cy="199"/>
                    </a:xfrm>
                    <a:custGeom>
                      <a:avLst/>
                      <a:gdLst>
                        <a:gd name="T0" fmla="*/ 303 w 636"/>
                        <a:gd name="T1" fmla="*/ 137 h 595"/>
                        <a:gd name="T2" fmla="*/ 254 w 636"/>
                        <a:gd name="T3" fmla="*/ 156 h 595"/>
                        <a:gd name="T4" fmla="*/ 152 w 636"/>
                        <a:gd name="T5" fmla="*/ 173 h 595"/>
                        <a:gd name="T6" fmla="*/ 0 w 636"/>
                        <a:gd name="T7" fmla="*/ 181 h 595"/>
                        <a:gd name="T8" fmla="*/ 178 w 636"/>
                        <a:gd name="T9" fmla="*/ 210 h 595"/>
                        <a:gd name="T10" fmla="*/ 377 w 636"/>
                        <a:gd name="T11" fmla="*/ 194 h 595"/>
                        <a:gd name="T12" fmla="*/ 518 w 636"/>
                        <a:gd name="T13" fmla="*/ 153 h 595"/>
                        <a:gd name="T14" fmla="*/ 562 w 636"/>
                        <a:gd name="T15" fmla="*/ 146 h 595"/>
                        <a:gd name="T16" fmla="*/ 543 w 636"/>
                        <a:gd name="T17" fmla="*/ 180 h 595"/>
                        <a:gd name="T18" fmla="*/ 443 w 636"/>
                        <a:gd name="T19" fmla="*/ 227 h 595"/>
                        <a:gd name="T20" fmla="*/ 264 w 636"/>
                        <a:gd name="T21" fmla="*/ 266 h 595"/>
                        <a:gd name="T22" fmla="*/ 154 w 636"/>
                        <a:gd name="T23" fmla="*/ 304 h 595"/>
                        <a:gd name="T24" fmla="*/ 357 w 636"/>
                        <a:gd name="T25" fmla="*/ 300 h 595"/>
                        <a:gd name="T26" fmla="*/ 492 w 636"/>
                        <a:gd name="T27" fmla="*/ 266 h 595"/>
                        <a:gd name="T28" fmla="*/ 573 w 636"/>
                        <a:gd name="T29" fmla="*/ 239 h 595"/>
                        <a:gd name="T30" fmla="*/ 574 w 636"/>
                        <a:gd name="T31" fmla="*/ 258 h 595"/>
                        <a:gd name="T32" fmla="*/ 507 w 636"/>
                        <a:gd name="T33" fmla="*/ 305 h 595"/>
                        <a:gd name="T34" fmla="*/ 381 w 636"/>
                        <a:gd name="T35" fmla="*/ 352 h 595"/>
                        <a:gd name="T36" fmla="*/ 206 w 636"/>
                        <a:gd name="T37" fmla="*/ 384 h 595"/>
                        <a:gd name="T38" fmla="*/ 265 w 636"/>
                        <a:gd name="T39" fmla="*/ 403 h 595"/>
                        <a:gd name="T40" fmla="*/ 418 w 636"/>
                        <a:gd name="T41" fmla="*/ 396 h 595"/>
                        <a:gd name="T42" fmla="*/ 546 w 636"/>
                        <a:gd name="T43" fmla="*/ 356 h 595"/>
                        <a:gd name="T44" fmla="*/ 558 w 636"/>
                        <a:gd name="T45" fmla="*/ 371 h 595"/>
                        <a:gd name="T46" fmla="*/ 520 w 636"/>
                        <a:gd name="T47" fmla="*/ 410 h 595"/>
                        <a:gd name="T48" fmla="*/ 425 w 636"/>
                        <a:gd name="T49" fmla="*/ 450 h 595"/>
                        <a:gd name="T50" fmla="*/ 313 w 636"/>
                        <a:gd name="T51" fmla="*/ 469 h 595"/>
                        <a:gd name="T52" fmla="*/ 144 w 636"/>
                        <a:gd name="T53" fmla="*/ 472 h 595"/>
                        <a:gd name="T54" fmla="*/ 262 w 636"/>
                        <a:gd name="T55" fmla="*/ 500 h 595"/>
                        <a:gd name="T56" fmla="*/ 371 w 636"/>
                        <a:gd name="T57" fmla="*/ 501 h 595"/>
                        <a:gd name="T58" fmla="*/ 469 w 636"/>
                        <a:gd name="T59" fmla="*/ 486 h 595"/>
                        <a:gd name="T60" fmla="*/ 511 w 636"/>
                        <a:gd name="T61" fmla="*/ 488 h 595"/>
                        <a:gd name="T62" fmla="*/ 487 w 636"/>
                        <a:gd name="T63" fmla="*/ 516 h 595"/>
                        <a:gd name="T64" fmla="*/ 430 w 636"/>
                        <a:gd name="T65" fmla="*/ 538 h 595"/>
                        <a:gd name="T66" fmla="*/ 220 w 636"/>
                        <a:gd name="T67" fmla="*/ 560 h 595"/>
                        <a:gd name="T68" fmla="*/ 393 w 636"/>
                        <a:gd name="T69" fmla="*/ 573 h 595"/>
                        <a:gd name="T70" fmla="*/ 405 w 636"/>
                        <a:gd name="T71" fmla="*/ 593 h 595"/>
                        <a:gd name="T72" fmla="*/ 470 w 636"/>
                        <a:gd name="T73" fmla="*/ 574 h 595"/>
                        <a:gd name="T74" fmla="*/ 518 w 636"/>
                        <a:gd name="T75" fmla="*/ 537 h 595"/>
                        <a:gd name="T76" fmla="*/ 616 w 636"/>
                        <a:gd name="T77" fmla="*/ 392 h 595"/>
                        <a:gd name="T78" fmla="*/ 620 w 636"/>
                        <a:gd name="T79" fmla="*/ 362 h 595"/>
                        <a:gd name="T80" fmla="*/ 607 w 636"/>
                        <a:gd name="T81" fmla="*/ 334 h 595"/>
                        <a:gd name="T82" fmla="*/ 619 w 636"/>
                        <a:gd name="T83" fmla="*/ 305 h 595"/>
                        <a:gd name="T84" fmla="*/ 636 w 636"/>
                        <a:gd name="T85" fmla="*/ 278 h 595"/>
                        <a:gd name="T86" fmla="*/ 625 w 636"/>
                        <a:gd name="T87" fmla="*/ 248 h 595"/>
                        <a:gd name="T88" fmla="*/ 610 w 636"/>
                        <a:gd name="T89" fmla="*/ 220 h 595"/>
                        <a:gd name="T90" fmla="*/ 628 w 636"/>
                        <a:gd name="T91" fmla="*/ 191 h 595"/>
                        <a:gd name="T92" fmla="*/ 627 w 636"/>
                        <a:gd name="T93" fmla="*/ 155 h 595"/>
                        <a:gd name="T94" fmla="*/ 612 w 636"/>
                        <a:gd name="T95" fmla="*/ 126 h 595"/>
                        <a:gd name="T96" fmla="*/ 625 w 636"/>
                        <a:gd name="T97" fmla="*/ 98 h 595"/>
                        <a:gd name="T98" fmla="*/ 636 w 636"/>
                        <a:gd name="T99" fmla="*/ 69 h 595"/>
                        <a:gd name="T100" fmla="*/ 620 w 636"/>
                        <a:gd name="T101" fmla="*/ 41 h 595"/>
                        <a:gd name="T102" fmla="*/ 551 w 636"/>
                        <a:gd name="T103" fmla="*/ 43 h 595"/>
                        <a:gd name="T104" fmla="*/ 413 w 636"/>
                        <a:gd name="T105" fmla="*/ 90 h 595"/>
                        <a:gd name="T106" fmla="*/ 255 w 636"/>
                        <a:gd name="T107" fmla="*/ 116 h 59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36" h="595">
                          <a:moveTo>
                            <a:pt x="255" y="116"/>
                          </a:moveTo>
                          <a:lnTo>
                            <a:pt x="162" y="123"/>
                          </a:lnTo>
                          <a:lnTo>
                            <a:pt x="303" y="137"/>
                          </a:lnTo>
                          <a:lnTo>
                            <a:pt x="294" y="143"/>
                          </a:lnTo>
                          <a:lnTo>
                            <a:pt x="277" y="149"/>
                          </a:lnTo>
                          <a:lnTo>
                            <a:pt x="254" y="156"/>
                          </a:lnTo>
                          <a:lnTo>
                            <a:pt x="224" y="164"/>
                          </a:lnTo>
                          <a:lnTo>
                            <a:pt x="193" y="169"/>
                          </a:lnTo>
                          <a:lnTo>
                            <a:pt x="152" y="173"/>
                          </a:lnTo>
                          <a:lnTo>
                            <a:pt x="104" y="177"/>
                          </a:lnTo>
                          <a:lnTo>
                            <a:pt x="53" y="181"/>
                          </a:lnTo>
                          <a:lnTo>
                            <a:pt x="0" y="181"/>
                          </a:lnTo>
                          <a:lnTo>
                            <a:pt x="83" y="200"/>
                          </a:lnTo>
                          <a:lnTo>
                            <a:pt x="134" y="210"/>
                          </a:lnTo>
                          <a:lnTo>
                            <a:pt x="178" y="210"/>
                          </a:lnTo>
                          <a:lnTo>
                            <a:pt x="232" y="210"/>
                          </a:lnTo>
                          <a:lnTo>
                            <a:pt x="312" y="203"/>
                          </a:lnTo>
                          <a:lnTo>
                            <a:pt x="377" y="194"/>
                          </a:lnTo>
                          <a:lnTo>
                            <a:pt x="433" y="181"/>
                          </a:lnTo>
                          <a:lnTo>
                            <a:pt x="492" y="163"/>
                          </a:lnTo>
                          <a:lnTo>
                            <a:pt x="518" y="153"/>
                          </a:lnTo>
                          <a:lnTo>
                            <a:pt x="543" y="145"/>
                          </a:lnTo>
                          <a:lnTo>
                            <a:pt x="556" y="141"/>
                          </a:lnTo>
                          <a:lnTo>
                            <a:pt x="562" y="146"/>
                          </a:lnTo>
                          <a:lnTo>
                            <a:pt x="562" y="156"/>
                          </a:lnTo>
                          <a:lnTo>
                            <a:pt x="558" y="167"/>
                          </a:lnTo>
                          <a:lnTo>
                            <a:pt x="543" y="180"/>
                          </a:lnTo>
                          <a:lnTo>
                            <a:pt x="518" y="196"/>
                          </a:lnTo>
                          <a:lnTo>
                            <a:pt x="484" y="210"/>
                          </a:lnTo>
                          <a:lnTo>
                            <a:pt x="443" y="227"/>
                          </a:lnTo>
                          <a:lnTo>
                            <a:pt x="389" y="243"/>
                          </a:lnTo>
                          <a:lnTo>
                            <a:pt x="326" y="257"/>
                          </a:lnTo>
                          <a:lnTo>
                            <a:pt x="264" y="266"/>
                          </a:lnTo>
                          <a:lnTo>
                            <a:pt x="198" y="276"/>
                          </a:lnTo>
                          <a:lnTo>
                            <a:pt x="83" y="287"/>
                          </a:lnTo>
                          <a:lnTo>
                            <a:pt x="154" y="304"/>
                          </a:lnTo>
                          <a:lnTo>
                            <a:pt x="211" y="311"/>
                          </a:lnTo>
                          <a:lnTo>
                            <a:pt x="283" y="309"/>
                          </a:lnTo>
                          <a:lnTo>
                            <a:pt x="357" y="300"/>
                          </a:lnTo>
                          <a:lnTo>
                            <a:pt x="412" y="287"/>
                          </a:lnTo>
                          <a:lnTo>
                            <a:pt x="456" y="276"/>
                          </a:lnTo>
                          <a:lnTo>
                            <a:pt x="492" y="266"/>
                          </a:lnTo>
                          <a:lnTo>
                            <a:pt x="529" y="253"/>
                          </a:lnTo>
                          <a:lnTo>
                            <a:pt x="559" y="242"/>
                          </a:lnTo>
                          <a:lnTo>
                            <a:pt x="573" y="239"/>
                          </a:lnTo>
                          <a:lnTo>
                            <a:pt x="580" y="239"/>
                          </a:lnTo>
                          <a:lnTo>
                            <a:pt x="579" y="248"/>
                          </a:lnTo>
                          <a:lnTo>
                            <a:pt x="574" y="258"/>
                          </a:lnTo>
                          <a:lnTo>
                            <a:pt x="562" y="271"/>
                          </a:lnTo>
                          <a:lnTo>
                            <a:pt x="536" y="290"/>
                          </a:lnTo>
                          <a:lnTo>
                            <a:pt x="507" y="305"/>
                          </a:lnTo>
                          <a:lnTo>
                            <a:pt x="474" y="320"/>
                          </a:lnTo>
                          <a:lnTo>
                            <a:pt x="431" y="337"/>
                          </a:lnTo>
                          <a:lnTo>
                            <a:pt x="381" y="352"/>
                          </a:lnTo>
                          <a:lnTo>
                            <a:pt x="306" y="368"/>
                          </a:lnTo>
                          <a:lnTo>
                            <a:pt x="255" y="378"/>
                          </a:lnTo>
                          <a:lnTo>
                            <a:pt x="206" y="384"/>
                          </a:lnTo>
                          <a:lnTo>
                            <a:pt x="134" y="388"/>
                          </a:lnTo>
                          <a:lnTo>
                            <a:pt x="207" y="398"/>
                          </a:lnTo>
                          <a:lnTo>
                            <a:pt x="265" y="403"/>
                          </a:lnTo>
                          <a:lnTo>
                            <a:pt x="313" y="404"/>
                          </a:lnTo>
                          <a:lnTo>
                            <a:pt x="367" y="403"/>
                          </a:lnTo>
                          <a:lnTo>
                            <a:pt x="418" y="396"/>
                          </a:lnTo>
                          <a:lnTo>
                            <a:pt x="460" y="386"/>
                          </a:lnTo>
                          <a:lnTo>
                            <a:pt x="493" y="375"/>
                          </a:lnTo>
                          <a:lnTo>
                            <a:pt x="546" y="356"/>
                          </a:lnTo>
                          <a:lnTo>
                            <a:pt x="553" y="356"/>
                          </a:lnTo>
                          <a:lnTo>
                            <a:pt x="559" y="360"/>
                          </a:lnTo>
                          <a:lnTo>
                            <a:pt x="558" y="371"/>
                          </a:lnTo>
                          <a:lnTo>
                            <a:pt x="551" y="384"/>
                          </a:lnTo>
                          <a:lnTo>
                            <a:pt x="539" y="396"/>
                          </a:lnTo>
                          <a:lnTo>
                            <a:pt x="520" y="410"/>
                          </a:lnTo>
                          <a:lnTo>
                            <a:pt x="489" y="425"/>
                          </a:lnTo>
                          <a:lnTo>
                            <a:pt x="456" y="440"/>
                          </a:lnTo>
                          <a:lnTo>
                            <a:pt x="425" y="450"/>
                          </a:lnTo>
                          <a:lnTo>
                            <a:pt x="389" y="458"/>
                          </a:lnTo>
                          <a:lnTo>
                            <a:pt x="356" y="464"/>
                          </a:lnTo>
                          <a:lnTo>
                            <a:pt x="313" y="469"/>
                          </a:lnTo>
                          <a:lnTo>
                            <a:pt x="265" y="471"/>
                          </a:lnTo>
                          <a:lnTo>
                            <a:pt x="218" y="472"/>
                          </a:lnTo>
                          <a:lnTo>
                            <a:pt x="144" y="472"/>
                          </a:lnTo>
                          <a:lnTo>
                            <a:pt x="184" y="486"/>
                          </a:lnTo>
                          <a:lnTo>
                            <a:pt x="220" y="495"/>
                          </a:lnTo>
                          <a:lnTo>
                            <a:pt x="262" y="500"/>
                          </a:lnTo>
                          <a:lnTo>
                            <a:pt x="297" y="501"/>
                          </a:lnTo>
                          <a:lnTo>
                            <a:pt x="333" y="504"/>
                          </a:lnTo>
                          <a:lnTo>
                            <a:pt x="371" y="501"/>
                          </a:lnTo>
                          <a:lnTo>
                            <a:pt x="401" y="500"/>
                          </a:lnTo>
                          <a:lnTo>
                            <a:pt x="430" y="495"/>
                          </a:lnTo>
                          <a:lnTo>
                            <a:pt x="469" y="486"/>
                          </a:lnTo>
                          <a:lnTo>
                            <a:pt x="499" y="479"/>
                          </a:lnTo>
                          <a:lnTo>
                            <a:pt x="510" y="480"/>
                          </a:lnTo>
                          <a:lnTo>
                            <a:pt x="511" y="488"/>
                          </a:lnTo>
                          <a:lnTo>
                            <a:pt x="508" y="497"/>
                          </a:lnTo>
                          <a:lnTo>
                            <a:pt x="500" y="506"/>
                          </a:lnTo>
                          <a:lnTo>
                            <a:pt x="487" y="516"/>
                          </a:lnTo>
                          <a:lnTo>
                            <a:pt x="473" y="523"/>
                          </a:lnTo>
                          <a:lnTo>
                            <a:pt x="456" y="531"/>
                          </a:lnTo>
                          <a:lnTo>
                            <a:pt x="430" y="538"/>
                          </a:lnTo>
                          <a:lnTo>
                            <a:pt x="375" y="546"/>
                          </a:lnTo>
                          <a:lnTo>
                            <a:pt x="323" y="552"/>
                          </a:lnTo>
                          <a:lnTo>
                            <a:pt x="220" y="560"/>
                          </a:lnTo>
                          <a:lnTo>
                            <a:pt x="354" y="567"/>
                          </a:lnTo>
                          <a:lnTo>
                            <a:pt x="381" y="567"/>
                          </a:lnTo>
                          <a:lnTo>
                            <a:pt x="393" y="573"/>
                          </a:lnTo>
                          <a:lnTo>
                            <a:pt x="400" y="578"/>
                          </a:lnTo>
                          <a:lnTo>
                            <a:pt x="398" y="589"/>
                          </a:lnTo>
                          <a:lnTo>
                            <a:pt x="405" y="593"/>
                          </a:lnTo>
                          <a:lnTo>
                            <a:pt x="422" y="595"/>
                          </a:lnTo>
                          <a:lnTo>
                            <a:pt x="448" y="585"/>
                          </a:lnTo>
                          <a:lnTo>
                            <a:pt x="470" y="574"/>
                          </a:lnTo>
                          <a:lnTo>
                            <a:pt x="489" y="563"/>
                          </a:lnTo>
                          <a:lnTo>
                            <a:pt x="503" y="552"/>
                          </a:lnTo>
                          <a:lnTo>
                            <a:pt x="518" y="537"/>
                          </a:lnTo>
                          <a:lnTo>
                            <a:pt x="566" y="473"/>
                          </a:lnTo>
                          <a:lnTo>
                            <a:pt x="602" y="419"/>
                          </a:lnTo>
                          <a:lnTo>
                            <a:pt x="616" y="392"/>
                          </a:lnTo>
                          <a:lnTo>
                            <a:pt x="619" y="380"/>
                          </a:lnTo>
                          <a:lnTo>
                            <a:pt x="620" y="371"/>
                          </a:lnTo>
                          <a:lnTo>
                            <a:pt x="620" y="362"/>
                          </a:lnTo>
                          <a:lnTo>
                            <a:pt x="613" y="351"/>
                          </a:lnTo>
                          <a:lnTo>
                            <a:pt x="609" y="344"/>
                          </a:lnTo>
                          <a:lnTo>
                            <a:pt x="607" y="334"/>
                          </a:lnTo>
                          <a:lnTo>
                            <a:pt x="609" y="322"/>
                          </a:lnTo>
                          <a:lnTo>
                            <a:pt x="613" y="314"/>
                          </a:lnTo>
                          <a:lnTo>
                            <a:pt x="619" y="305"/>
                          </a:lnTo>
                          <a:lnTo>
                            <a:pt x="625" y="297"/>
                          </a:lnTo>
                          <a:lnTo>
                            <a:pt x="631" y="287"/>
                          </a:lnTo>
                          <a:lnTo>
                            <a:pt x="636" y="278"/>
                          </a:lnTo>
                          <a:lnTo>
                            <a:pt x="635" y="266"/>
                          </a:lnTo>
                          <a:lnTo>
                            <a:pt x="630" y="257"/>
                          </a:lnTo>
                          <a:lnTo>
                            <a:pt x="625" y="248"/>
                          </a:lnTo>
                          <a:lnTo>
                            <a:pt x="619" y="240"/>
                          </a:lnTo>
                          <a:lnTo>
                            <a:pt x="612" y="231"/>
                          </a:lnTo>
                          <a:lnTo>
                            <a:pt x="610" y="220"/>
                          </a:lnTo>
                          <a:lnTo>
                            <a:pt x="612" y="213"/>
                          </a:lnTo>
                          <a:lnTo>
                            <a:pt x="620" y="200"/>
                          </a:lnTo>
                          <a:lnTo>
                            <a:pt x="628" y="191"/>
                          </a:lnTo>
                          <a:lnTo>
                            <a:pt x="631" y="181"/>
                          </a:lnTo>
                          <a:lnTo>
                            <a:pt x="631" y="167"/>
                          </a:lnTo>
                          <a:lnTo>
                            <a:pt x="627" y="155"/>
                          </a:lnTo>
                          <a:lnTo>
                            <a:pt x="619" y="145"/>
                          </a:lnTo>
                          <a:lnTo>
                            <a:pt x="616" y="138"/>
                          </a:lnTo>
                          <a:lnTo>
                            <a:pt x="612" y="126"/>
                          </a:lnTo>
                          <a:lnTo>
                            <a:pt x="613" y="115"/>
                          </a:lnTo>
                          <a:lnTo>
                            <a:pt x="620" y="105"/>
                          </a:lnTo>
                          <a:lnTo>
                            <a:pt x="625" y="98"/>
                          </a:lnTo>
                          <a:lnTo>
                            <a:pt x="631" y="90"/>
                          </a:lnTo>
                          <a:lnTo>
                            <a:pt x="635" y="80"/>
                          </a:lnTo>
                          <a:lnTo>
                            <a:pt x="636" y="69"/>
                          </a:lnTo>
                          <a:lnTo>
                            <a:pt x="634" y="62"/>
                          </a:lnTo>
                          <a:lnTo>
                            <a:pt x="627" y="51"/>
                          </a:lnTo>
                          <a:lnTo>
                            <a:pt x="620" y="41"/>
                          </a:lnTo>
                          <a:lnTo>
                            <a:pt x="616" y="29"/>
                          </a:lnTo>
                          <a:lnTo>
                            <a:pt x="616" y="0"/>
                          </a:lnTo>
                          <a:lnTo>
                            <a:pt x="551" y="43"/>
                          </a:lnTo>
                          <a:lnTo>
                            <a:pt x="511" y="60"/>
                          </a:lnTo>
                          <a:lnTo>
                            <a:pt x="466" y="74"/>
                          </a:lnTo>
                          <a:lnTo>
                            <a:pt x="413" y="90"/>
                          </a:lnTo>
                          <a:lnTo>
                            <a:pt x="365" y="100"/>
                          </a:lnTo>
                          <a:lnTo>
                            <a:pt x="317" y="108"/>
                          </a:lnTo>
                          <a:lnTo>
                            <a:pt x="255" y="116"/>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a:solidFill>
                          <a:srgbClr val="FFFFFF"/>
                        </a:solidFill>
                        <a:cs typeface="Arial" panose="020B0604020202020204" pitchFamily="34" charset="0"/>
                      </a:endParaRPr>
                    </a:p>
                  </p:txBody>
                </p:sp>
              </p:grpSp>
            </p:grpSp>
            <p:grpSp>
              <p:nvGrpSpPr>
                <p:cNvPr id="3130" name="Group 773"/>
                <p:cNvGrpSpPr>
                  <a:grpSpLocks/>
                </p:cNvGrpSpPr>
                <p:nvPr/>
              </p:nvGrpSpPr>
              <p:grpSpPr bwMode="auto">
                <a:xfrm>
                  <a:off x="5666" y="6256"/>
                  <a:ext cx="63" cy="125"/>
                  <a:chOff x="5666" y="6256"/>
                  <a:chExt cx="63" cy="125"/>
                </a:xfrm>
              </p:grpSpPr>
              <p:sp>
                <p:nvSpPr>
                  <p:cNvPr id="3131" name="Freeform 774"/>
                  <p:cNvSpPr>
                    <a:spLocks/>
                  </p:cNvSpPr>
                  <p:nvPr/>
                </p:nvSpPr>
                <p:spPr bwMode="auto">
                  <a:xfrm>
                    <a:off x="5678" y="6289"/>
                    <a:ext cx="49" cy="20"/>
                  </a:xfrm>
                  <a:custGeom>
                    <a:avLst/>
                    <a:gdLst>
                      <a:gd name="T0" fmla="*/ 145 w 145"/>
                      <a:gd name="T1" fmla="*/ 12 h 60"/>
                      <a:gd name="T2" fmla="*/ 132 w 145"/>
                      <a:gd name="T3" fmla="*/ 0 h 60"/>
                      <a:gd name="T4" fmla="*/ 87 w 145"/>
                      <a:gd name="T5" fmla="*/ 23 h 60"/>
                      <a:gd name="T6" fmla="*/ 43 w 145"/>
                      <a:gd name="T7" fmla="*/ 39 h 60"/>
                      <a:gd name="T8" fmla="*/ 0 w 145"/>
                      <a:gd name="T9" fmla="*/ 51 h 60"/>
                      <a:gd name="T10" fmla="*/ 8 w 145"/>
                      <a:gd name="T11" fmla="*/ 60 h 60"/>
                      <a:gd name="T12" fmla="*/ 38 w 145"/>
                      <a:gd name="T13" fmla="*/ 60 h 60"/>
                      <a:gd name="T14" fmla="*/ 77 w 145"/>
                      <a:gd name="T15" fmla="*/ 53 h 60"/>
                      <a:gd name="T16" fmla="*/ 114 w 145"/>
                      <a:gd name="T17" fmla="*/ 34 h 60"/>
                      <a:gd name="T18" fmla="*/ 145 w 145"/>
                      <a:gd name="T19" fmla="*/ 12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5" h="60">
                        <a:moveTo>
                          <a:pt x="145" y="12"/>
                        </a:moveTo>
                        <a:lnTo>
                          <a:pt x="132" y="0"/>
                        </a:lnTo>
                        <a:lnTo>
                          <a:pt x="87" y="23"/>
                        </a:lnTo>
                        <a:lnTo>
                          <a:pt x="43" y="39"/>
                        </a:lnTo>
                        <a:lnTo>
                          <a:pt x="0" y="51"/>
                        </a:lnTo>
                        <a:lnTo>
                          <a:pt x="8" y="60"/>
                        </a:lnTo>
                        <a:lnTo>
                          <a:pt x="38" y="60"/>
                        </a:lnTo>
                        <a:lnTo>
                          <a:pt x="77" y="53"/>
                        </a:lnTo>
                        <a:lnTo>
                          <a:pt x="114" y="34"/>
                        </a:lnTo>
                        <a:lnTo>
                          <a:pt x="145" y="12"/>
                        </a:lnTo>
                        <a:close/>
                      </a:path>
                    </a:pathLst>
                  </a:custGeom>
                  <a:solidFill>
                    <a:srgbClr val="FFE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a:solidFill>
                        <a:srgbClr val="FFFFFF"/>
                      </a:solidFill>
                      <a:cs typeface="Arial" panose="020B0604020202020204" pitchFamily="34" charset="0"/>
                    </a:endParaRPr>
                  </a:p>
                </p:txBody>
              </p:sp>
              <p:sp>
                <p:nvSpPr>
                  <p:cNvPr id="3132" name="Freeform 775"/>
                  <p:cNvSpPr>
                    <a:spLocks/>
                  </p:cNvSpPr>
                  <p:nvPr/>
                </p:nvSpPr>
                <p:spPr bwMode="auto">
                  <a:xfrm>
                    <a:off x="5687" y="6321"/>
                    <a:ext cx="42" cy="23"/>
                  </a:xfrm>
                  <a:custGeom>
                    <a:avLst/>
                    <a:gdLst>
                      <a:gd name="T0" fmla="*/ 127 w 127"/>
                      <a:gd name="T1" fmla="*/ 13 h 68"/>
                      <a:gd name="T2" fmla="*/ 120 w 127"/>
                      <a:gd name="T3" fmla="*/ 0 h 68"/>
                      <a:gd name="T4" fmla="*/ 77 w 127"/>
                      <a:gd name="T5" fmla="*/ 29 h 68"/>
                      <a:gd name="T6" fmla="*/ 43 w 127"/>
                      <a:gd name="T7" fmla="*/ 44 h 68"/>
                      <a:gd name="T8" fmla="*/ 0 w 127"/>
                      <a:gd name="T9" fmla="*/ 57 h 68"/>
                      <a:gd name="T10" fmla="*/ 9 w 127"/>
                      <a:gd name="T11" fmla="*/ 68 h 68"/>
                      <a:gd name="T12" fmla="*/ 36 w 127"/>
                      <a:gd name="T13" fmla="*/ 68 h 68"/>
                      <a:gd name="T14" fmla="*/ 65 w 127"/>
                      <a:gd name="T15" fmla="*/ 60 h 68"/>
                      <a:gd name="T16" fmla="*/ 98 w 127"/>
                      <a:gd name="T17" fmla="*/ 39 h 68"/>
                      <a:gd name="T18" fmla="*/ 127 w 127"/>
                      <a:gd name="T19" fmla="*/ 13 h 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7" h="68">
                        <a:moveTo>
                          <a:pt x="127" y="13"/>
                        </a:moveTo>
                        <a:lnTo>
                          <a:pt x="120" y="0"/>
                        </a:lnTo>
                        <a:lnTo>
                          <a:pt x="77" y="29"/>
                        </a:lnTo>
                        <a:lnTo>
                          <a:pt x="43" y="44"/>
                        </a:lnTo>
                        <a:lnTo>
                          <a:pt x="0" y="57"/>
                        </a:lnTo>
                        <a:lnTo>
                          <a:pt x="9" y="68"/>
                        </a:lnTo>
                        <a:lnTo>
                          <a:pt x="36" y="68"/>
                        </a:lnTo>
                        <a:lnTo>
                          <a:pt x="65" y="60"/>
                        </a:lnTo>
                        <a:lnTo>
                          <a:pt x="98" y="39"/>
                        </a:lnTo>
                        <a:lnTo>
                          <a:pt x="127" y="13"/>
                        </a:lnTo>
                        <a:close/>
                      </a:path>
                    </a:pathLst>
                  </a:custGeom>
                  <a:solidFill>
                    <a:srgbClr val="FFE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a:solidFill>
                        <a:srgbClr val="FFFFFF"/>
                      </a:solidFill>
                      <a:cs typeface="Arial" panose="020B0604020202020204" pitchFamily="34" charset="0"/>
                    </a:endParaRPr>
                  </a:p>
                </p:txBody>
              </p:sp>
              <p:sp>
                <p:nvSpPr>
                  <p:cNvPr id="3133" name="Freeform 776"/>
                  <p:cNvSpPr>
                    <a:spLocks/>
                  </p:cNvSpPr>
                  <p:nvPr/>
                </p:nvSpPr>
                <p:spPr bwMode="auto">
                  <a:xfrm>
                    <a:off x="5684" y="6359"/>
                    <a:ext cx="44" cy="22"/>
                  </a:xfrm>
                  <a:custGeom>
                    <a:avLst/>
                    <a:gdLst>
                      <a:gd name="T0" fmla="*/ 130 w 130"/>
                      <a:gd name="T1" fmla="*/ 10 h 67"/>
                      <a:gd name="T2" fmla="*/ 120 w 130"/>
                      <a:gd name="T3" fmla="*/ 0 h 67"/>
                      <a:gd name="T4" fmla="*/ 81 w 130"/>
                      <a:gd name="T5" fmla="*/ 27 h 67"/>
                      <a:gd name="T6" fmla="*/ 43 w 130"/>
                      <a:gd name="T7" fmla="*/ 43 h 67"/>
                      <a:gd name="T8" fmla="*/ 0 w 130"/>
                      <a:gd name="T9" fmla="*/ 54 h 67"/>
                      <a:gd name="T10" fmla="*/ 8 w 130"/>
                      <a:gd name="T11" fmla="*/ 67 h 67"/>
                      <a:gd name="T12" fmla="*/ 37 w 130"/>
                      <a:gd name="T13" fmla="*/ 65 h 67"/>
                      <a:gd name="T14" fmla="*/ 71 w 130"/>
                      <a:gd name="T15" fmla="*/ 57 h 67"/>
                      <a:gd name="T16" fmla="*/ 106 w 130"/>
                      <a:gd name="T17" fmla="*/ 35 h 67"/>
                      <a:gd name="T18" fmla="*/ 130 w 130"/>
                      <a:gd name="T19" fmla="*/ 10 h 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0" h="67">
                        <a:moveTo>
                          <a:pt x="130" y="10"/>
                        </a:moveTo>
                        <a:lnTo>
                          <a:pt x="120" y="0"/>
                        </a:lnTo>
                        <a:lnTo>
                          <a:pt x="81" y="27"/>
                        </a:lnTo>
                        <a:lnTo>
                          <a:pt x="43" y="43"/>
                        </a:lnTo>
                        <a:lnTo>
                          <a:pt x="0" y="54"/>
                        </a:lnTo>
                        <a:lnTo>
                          <a:pt x="8" y="67"/>
                        </a:lnTo>
                        <a:lnTo>
                          <a:pt x="37" y="65"/>
                        </a:lnTo>
                        <a:lnTo>
                          <a:pt x="71" y="57"/>
                        </a:lnTo>
                        <a:lnTo>
                          <a:pt x="106" y="35"/>
                        </a:lnTo>
                        <a:lnTo>
                          <a:pt x="130" y="10"/>
                        </a:lnTo>
                        <a:close/>
                      </a:path>
                    </a:pathLst>
                  </a:custGeom>
                  <a:solidFill>
                    <a:srgbClr val="FFE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a:solidFill>
                        <a:srgbClr val="FFFFFF"/>
                      </a:solidFill>
                      <a:cs typeface="Arial" panose="020B0604020202020204" pitchFamily="34" charset="0"/>
                    </a:endParaRPr>
                  </a:p>
                </p:txBody>
              </p:sp>
              <p:sp>
                <p:nvSpPr>
                  <p:cNvPr id="3134" name="Freeform 777"/>
                  <p:cNvSpPr>
                    <a:spLocks/>
                  </p:cNvSpPr>
                  <p:nvPr/>
                </p:nvSpPr>
                <p:spPr bwMode="auto">
                  <a:xfrm>
                    <a:off x="5666" y="6256"/>
                    <a:ext cx="50" cy="19"/>
                  </a:xfrm>
                  <a:custGeom>
                    <a:avLst/>
                    <a:gdLst>
                      <a:gd name="T0" fmla="*/ 148 w 148"/>
                      <a:gd name="T1" fmla="*/ 11 h 59"/>
                      <a:gd name="T2" fmla="*/ 134 w 148"/>
                      <a:gd name="T3" fmla="*/ 0 h 59"/>
                      <a:gd name="T4" fmla="*/ 84 w 148"/>
                      <a:gd name="T5" fmla="*/ 22 h 59"/>
                      <a:gd name="T6" fmla="*/ 43 w 148"/>
                      <a:gd name="T7" fmla="*/ 36 h 59"/>
                      <a:gd name="T8" fmla="*/ 0 w 148"/>
                      <a:gd name="T9" fmla="*/ 47 h 59"/>
                      <a:gd name="T10" fmla="*/ 9 w 148"/>
                      <a:gd name="T11" fmla="*/ 59 h 59"/>
                      <a:gd name="T12" fmla="*/ 36 w 148"/>
                      <a:gd name="T13" fmla="*/ 57 h 59"/>
                      <a:gd name="T14" fmla="*/ 71 w 148"/>
                      <a:gd name="T15" fmla="*/ 49 h 59"/>
                      <a:gd name="T16" fmla="*/ 110 w 148"/>
                      <a:gd name="T17" fmla="*/ 35 h 59"/>
                      <a:gd name="T18" fmla="*/ 148 w 148"/>
                      <a:gd name="T19" fmla="*/ 11 h 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8" h="59">
                        <a:moveTo>
                          <a:pt x="148" y="11"/>
                        </a:moveTo>
                        <a:lnTo>
                          <a:pt x="134" y="0"/>
                        </a:lnTo>
                        <a:lnTo>
                          <a:pt x="84" y="22"/>
                        </a:lnTo>
                        <a:lnTo>
                          <a:pt x="43" y="36"/>
                        </a:lnTo>
                        <a:lnTo>
                          <a:pt x="0" y="47"/>
                        </a:lnTo>
                        <a:lnTo>
                          <a:pt x="9" y="59"/>
                        </a:lnTo>
                        <a:lnTo>
                          <a:pt x="36" y="57"/>
                        </a:lnTo>
                        <a:lnTo>
                          <a:pt x="71" y="49"/>
                        </a:lnTo>
                        <a:lnTo>
                          <a:pt x="110" y="35"/>
                        </a:lnTo>
                        <a:lnTo>
                          <a:pt x="148" y="11"/>
                        </a:lnTo>
                        <a:close/>
                      </a:path>
                    </a:pathLst>
                  </a:custGeom>
                  <a:solidFill>
                    <a:srgbClr val="FFE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a:solidFill>
                        <a:srgbClr val="FFFFFF"/>
                      </a:solidFill>
                      <a:cs typeface="Arial" panose="020B0604020202020204" pitchFamily="34" charset="0"/>
                    </a:endParaRPr>
                  </a:p>
                </p:txBody>
              </p:sp>
            </p:grpSp>
          </p:grpSp>
          <p:grpSp>
            <p:nvGrpSpPr>
              <p:cNvPr id="3112" name="Group 778"/>
              <p:cNvGrpSpPr>
                <a:grpSpLocks/>
              </p:cNvGrpSpPr>
              <p:nvPr/>
            </p:nvGrpSpPr>
            <p:grpSpPr bwMode="auto">
              <a:xfrm>
                <a:off x="4061" y="3311"/>
                <a:ext cx="233" cy="335"/>
                <a:chOff x="5331" y="5412"/>
                <a:chExt cx="584" cy="837"/>
              </a:xfrm>
            </p:grpSpPr>
            <p:sp>
              <p:nvSpPr>
                <p:cNvPr id="3113" name="Freeform 779"/>
                <p:cNvSpPr>
                  <a:spLocks/>
                </p:cNvSpPr>
                <p:nvPr/>
              </p:nvSpPr>
              <p:spPr bwMode="auto">
                <a:xfrm>
                  <a:off x="5331" y="5412"/>
                  <a:ext cx="584" cy="837"/>
                </a:xfrm>
                <a:custGeom>
                  <a:avLst/>
                  <a:gdLst>
                    <a:gd name="T0" fmla="*/ 1254 w 1752"/>
                    <a:gd name="T1" fmla="*/ 2425 h 2512"/>
                    <a:gd name="T2" fmla="*/ 1270 w 1752"/>
                    <a:gd name="T3" fmla="*/ 2406 h 2512"/>
                    <a:gd name="T4" fmla="*/ 1277 w 1752"/>
                    <a:gd name="T5" fmla="*/ 2389 h 2512"/>
                    <a:gd name="T6" fmla="*/ 1288 w 1752"/>
                    <a:gd name="T7" fmla="*/ 2331 h 2512"/>
                    <a:gd name="T8" fmla="*/ 1356 w 1752"/>
                    <a:gd name="T9" fmla="*/ 1926 h 2512"/>
                    <a:gd name="T10" fmla="*/ 1405 w 1752"/>
                    <a:gd name="T11" fmla="*/ 1782 h 2512"/>
                    <a:gd name="T12" fmla="*/ 1451 w 1752"/>
                    <a:gd name="T13" fmla="*/ 1679 h 2512"/>
                    <a:gd name="T14" fmla="*/ 1539 w 1752"/>
                    <a:gd name="T15" fmla="*/ 1526 h 2512"/>
                    <a:gd name="T16" fmla="*/ 1631 w 1752"/>
                    <a:gd name="T17" fmla="*/ 1374 h 2512"/>
                    <a:gd name="T18" fmla="*/ 1694 w 1752"/>
                    <a:gd name="T19" fmla="*/ 1235 h 2512"/>
                    <a:gd name="T20" fmla="*/ 1732 w 1752"/>
                    <a:gd name="T21" fmla="*/ 1094 h 2512"/>
                    <a:gd name="T22" fmla="*/ 1752 w 1752"/>
                    <a:gd name="T23" fmla="*/ 918 h 2512"/>
                    <a:gd name="T24" fmla="*/ 1738 w 1752"/>
                    <a:gd name="T25" fmla="*/ 754 h 2512"/>
                    <a:gd name="T26" fmla="*/ 1701 w 1752"/>
                    <a:gd name="T27" fmla="*/ 599 h 2512"/>
                    <a:gd name="T28" fmla="*/ 1639 w 1752"/>
                    <a:gd name="T29" fmla="*/ 457 h 2512"/>
                    <a:gd name="T30" fmla="*/ 1532 w 1752"/>
                    <a:gd name="T31" fmla="*/ 306 h 2512"/>
                    <a:gd name="T32" fmla="*/ 1420 w 1752"/>
                    <a:gd name="T33" fmla="*/ 201 h 2512"/>
                    <a:gd name="T34" fmla="*/ 1277 w 1752"/>
                    <a:gd name="T35" fmla="*/ 103 h 2512"/>
                    <a:gd name="T36" fmla="*/ 1108 w 1752"/>
                    <a:gd name="T37" fmla="*/ 34 h 2512"/>
                    <a:gd name="T38" fmla="*/ 967 w 1752"/>
                    <a:gd name="T39" fmla="*/ 5 h 2512"/>
                    <a:gd name="T40" fmla="*/ 812 w 1752"/>
                    <a:gd name="T41" fmla="*/ 0 h 2512"/>
                    <a:gd name="T42" fmla="*/ 678 w 1752"/>
                    <a:gd name="T43" fmla="*/ 24 h 2512"/>
                    <a:gd name="T44" fmla="*/ 547 w 1752"/>
                    <a:gd name="T45" fmla="*/ 67 h 2512"/>
                    <a:gd name="T46" fmla="*/ 434 w 1752"/>
                    <a:gd name="T47" fmla="*/ 125 h 2512"/>
                    <a:gd name="T48" fmla="*/ 316 w 1752"/>
                    <a:gd name="T49" fmla="*/ 208 h 2512"/>
                    <a:gd name="T50" fmla="*/ 210 w 1752"/>
                    <a:gd name="T51" fmla="*/ 310 h 2512"/>
                    <a:gd name="T52" fmla="*/ 121 w 1752"/>
                    <a:gd name="T53" fmla="*/ 427 h 2512"/>
                    <a:gd name="T54" fmla="*/ 45 w 1752"/>
                    <a:gd name="T55" fmla="*/ 591 h 2512"/>
                    <a:gd name="T56" fmla="*/ 6 w 1752"/>
                    <a:gd name="T57" fmla="*/ 759 h 2512"/>
                    <a:gd name="T58" fmla="*/ 0 w 1752"/>
                    <a:gd name="T59" fmla="*/ 909 h 2512"/>
                    <a:gd name="T60" fmla="*/ 11 w 1752"/>
                    <a:gd name="T61" fmla="*/ 1071 h 2512"/>
                    <a:gd name="T62" fmla="*/ 53 w 1752"/>
                    <a:gd name="T63" fmla="*/ 1232 h 2512"/>
                    <a:gd name="T64" fmla="*/ 125 w 1752"/>
                    <a:gd name="T65" fmla="*/ 1384 h 2512"/>
                    <a:gd name="T66" fmla="*/ 208 w 1752"/>
                    <a:gd name="T67" fmla="*/ 1529 h 2512"/>
                    <a:gd name="T68" fmla="*/ 321 w 1752"/>
                    <a:gd name="T69" fmla="*/ 1734 h 2512"/>
                    <a:gd name="T70" fmla="*/ 372 w 1752"/>
                    <a:gd name="T71" fmla="*/ 1848 h 2512"/>
                    <a:gd name="T72" fmla="*/ 407 w 1752"/>
                    <a:gd name="T73" fmla="*/ 1980 h 2512"/>
                    <a:gd name="T74" fmla="*/ 434 w 1752"/>
                    <a:gd name="T75" fmla="*/ 2166 h 2512"/>
                    <a:gd name="T76" fmla="*/ 456 w 1752"/>
                    <a:gd name="T77" fmla="*/ 2327 h 2512"/>
                    <a:gd name="T78" fmla="*/ 471 w 1752"/>
                    <a:gd name="T79" fmla="*/ 2391 h 2512"/>
                    <a:gd name="T80" fmla="*/ 479 w 1752"/>
                    <a:gd name="T81" fmla="*/ 2406 h 2512"/>
                    <a:gd name="T82" fmla="*/ 500 w 1752"/>
                    <a:gd name="T83" fmla="*/ 2430 h 2512"/>
                    <a:gd name="T84" fmla="*/ 551 w 1752"/>
                    <a:gd name="T85" fmla="*/ 2460 h 2512"/>
                    <a:gd name="T86" fmla="*/ 610 w 1752"/>
                    <a:gd name="T87" fmla="*/ 2480 h 2512"/>
                    <a:gd name="T88" fmla="*/ 675 w 1752"/>
                    <a:gd name="T89" fmla="*/ 2497 h 2512"/>
                    <a:gd name="T90" fmla="*/ 744 w 1752"/>
                    <a:gd name="T91" fmla="*/ 2506 h 2512"/>
                    <a:gd name="T92" fmla="*/ 811 w 1752"/>
                    <a:gd name="T93" fmla="*/ 2511 h 2512"/>
                    <a:gd name="T94" fmla="*/ 873 w 1752"/>
                    <a:gd name="T95" fmla="*/ 2512 h 2512"/>
                    <a:gd name="T96" fmla="*/ 942 w 1752"/>
                    <a:gd name="T97" fmla="*/ 2511 h 2512"/>
                    <a:gd name="T98" fmla="*/ 1011 w 1752"/>
                    <a:gd name="T99" fmla="*/ 2506 h 2512"/>
                    <a:gd name="T100" fmla="*/ 1077 w 1752"/>
                    <a:gd name="T101" fmla="*/ 2494 h 2512"/>
                    <a:gd name="T102" fmla="*/ 1136 w 1752"/>
                    <a:gd name="T103" fmla="*/ 2481 h 2512"/>
                    <a:gd name="T104" fmla="*/ 1193 w 1752"/>
                    <a:gd name="T105" fmla="*/ 2462 h 25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752" h="2512">
                      <a:moveTo>
                        <a:pt x="1228" y="2446"/>
                      </a:moveTo>
                      <a:lnTo>
                        <a:pt x="1243" y="2435"/>
                      </a:lnTo>
                      <a:lnTo>
                        <a:pt x="1254" y="2425"/>
                      </a:lnTo>
                      <a:lnTo>
                        <a:pt x="1261" y="2418"/>
                      </a:lnTo>
                      <a:lnTo>
                        <a:pt x="1265" y="2411"/>
                      </a:lnTo>
                      <a:lnTo>
                        <a:pt x="1270" y="2406"/>
                      </a:lnTo>
                      <a:lnTo>
                        <a:pt x="1272" y="2400"/>
                      </a:lnTo>
                      <a:lnTo>
                        <a:pt x="1276" y="2396"/>
                      </a:lnTo>
                      <a:lnTo>
                        <a:pt x="1277" y="2389"/>
                      </a:lnTo>
                      <a:lnTo>
                        <a:pt x="1279" y="2381"/>
                      </a:lnTo>
                      <a:lnTo>
                        <a:pt x="1280" y="2371"/>
                      </a:lnTo>
                      <a:lnTo>
                        <a:pt x="1288" y="2331"/>
                      </a:lnTo>
                      <a:lnTo>
                        <a:pt x="1339" y="2006"/>
                      </a:lnTo>
                      <a:lnTo>
                        <a:pt x="1348" y="1960"/>
                      </a:lnTo>
                      <a:lnTo>
                        <a:pt x="1356" y="1926"/>
                      </a:lnTo>
                      <a:lnTo>
                        <a:pt x="1369" y="1879"/>
                      </a:lnTo>
                      <a:lnTo>
                        <a:pt x="1387" y="1827"/>
                      </a:lnTo>
                      <a:lnTo>
                        <a:pt x="1405" y="1782"/>
                      </a:lnTo>
                      <a:lnTo>
                        <a:pt x="1422" y="1743"/>
                      </a:lnTo>
                      <a:lnTo>
                        <a:pt x="1437" y="1710"/>
                      </a:lnTo>
                      <a:lnTo>
                        <a:pt x="1451" y="1679"/>
                      </a:lnTo>
                      <a:lnTo>
                        <a:pt x="1481" y="1624"/>
                      </a:lnTo>
                      <a:lnTo>
                        <a:pt x="1510" y="1573"/>
                      </a:lnTo>
                      <a:lnTo>
                        <a:pt x="1539" y="1526"/>
                      </a:lnTo>
                      <a:lnTo>
                        <a:pt x="1561" y="1490"/>
                      </a:lnTo>
                      <a:lnTo>
                        <a:pt x="1602" y="1422"/>
                      </a:lnTo>
                      <a:lnTo>
                        <a:pt x="1631" y="1374"/>
                      </a:lnTo>
                      <a:lnTo>
                        <a:pt x="1653" y="1334"/>
                      </a:lnTo>
                      <a:lnTo>
                        <a:pt x="1673" y="1289"/>
                      </a:lnTo>
                      <a:lnTo>
                        <a:pt x="1694" y="1235"/>
                      </a:lnTo>
                      <a:lnTo>
                        <a:pt x="1709" y="1187"/>
                      </a:lnTo>
                      <a:lnTo>
                        <a:pt x="1722" y="1137"/>
                      </a:lnTo>
                      <a:lnTo>
                        <a:pt x="1732" y="1094"/>
                      </a:lnTo>
                      <a:lnTo>
                        <a:pt x="1742" y="1047"/>
                      </a:lnTo>
                      <a:lnTo>
                        <a:pt x="1749" y="987"/>
                      </a:lnTo>
                      <a:lnTo>
                        <a:pt x="1752" y="918"/>
                      </a:lnTo>
                      <a:lnTo>
                        <a:pt x="1752" y="853"/>
                      </a:lnTo>
                      <a:lnTo>
                        <a:pt x="1746" y="802"/>
                      </a:lnTo>
                      <a:lnTo>
                        <a:pt x="1738" y="754"/>
                      </a:lnTo>
                      <a:lnTo>
                        <a:pt x="1730" y="711"/>
                      </a:lnTo>
                      <a:lnTo>
                        <a:pt x="1717" y="656"/>
                      </a:lnTo>
                      <a:lnTo>
                        <a:pt x="1701" y="599"/>
                      </a:lnTo>
                      <a:lnTo>
                        <a:pt x="1684" y="547"/>
                      </a:lnTo>
                      <a:lnTo>
                        <a:pt x="1663" y="500"/>
                      </a:lnTo>
                      <a:lnTo>
                        <a:pt x="1639" y="457"/>
                      </a:lnTo>
                      <a:lnTo>
                        <a:pt x="1606" y="402"/>
                      </a:lnTo>
                      <a:lnTo>
                        <a:pt x="1568" y="348"/>
                      </a:lnTo>
                      <a:lnTo>
                        <a:pt x="1532" y="306"/>
                      </a:lnTo>
                      <a:lnTo>
                        <a:pt x="1499" y="270"/>
                      </a:lnTo>
                      <a:lnTo>
                        <a:pt x="1461" y="235"/>
                      </a:lnTo>
                      <a:lnTo>
                        <a:pt x="1420" y="201"/>
                      </a:lnTo>
                      <a:lnTo>
                        <a:pt x="1380" y="169"/>
                      </a:lnTo>
                      <a:lnTo>
                        <a:pt x="1332" y="137"/>
                      </a:lnTo>
                      <a:lnTo>
                        <a:pt x="1277" y="103"/>
                      </a:lnTo>
                      <a:lnTo>
                        <a:pt x="1225" y="77"/>
                      </a:lnTo>
                      <a:lnTo>
                        <a:pt x="1163" y="52"/>
                      </a:lnTo>
                      <a:lnTo>
                        <a:pt x="1108" y="34"/>
                      </a:lnTo>
                      <a:lnTo>
                        <a:pt x="1063" y="23"/>
                      </a:lnTo>
                      <a:lnTo>
                        <a:pt x="1013" y="11"/>
                      </a:lnTo>
                      <a:lnTo>
                        <a:pt x="967" y="5"/>
                      </a:lnTo>
                      <a:lnTo>
                        <a:pt x="914" y="0"/>
                      </a:lnTo>
                      <a:lnTo>
                        <a:pt x="865" y="0"/>
                      </a:lnTo>
                      <a:lnTo>
                        <a:pt x="812" y="0"/>
                      </a:lnTo>
                      <a:lnTo>
                        <a:pt x="768" y="5"/>
                      </a:lnTo>
                      <a:lnTo>
                        <a:pt x="717" y="16"/>
                      </a:lnTo>
                      <a:lnTo>
                        <a:pt x="678" y="24"/>
                      </a:lnTo>
                      <a:lnTo>
                        <a:pt x="631" y="37"/>
                      </a:lnTo>
                      <a:lnTo>
                        <a:pt x="586" y="51"/>
                      </a:lnTo>
                      <a:lnTo>
                        <a:pt x="547" y="67"/>
                      </a:lnTo>
                      <a:lnTo>
                        <a:pt x="508" y="84"/>
                      </a:lnTo>
                      <a:lnTo>
                        <a:pt x="470" y="104"/>
                      </a:lnTo>
                      <a:lnTo>
                        <a:pt x="434" y="125"/>
                      </a:lnTo>
                      <a:lnTo>
                        <a:pt x="396" y="151"/>
                      </a:lnTo>
                      <a:lnTo>
                        <a:pt x="354" y="180"/>
                      </a:lnTo>
                      <a:lnTo>
                        <a:pt x="316" y="208"/>
                      </a:lnTo>
                      <a:lnTo>
                        <a:pt x="282" y="239"/>
                      </a:lnTo>
                      <a:lnTo>
                        <a:pt x="246" y="273"/>
                      </a:lnTo>
                      <a:lnTo>
                        <a:pt x="210" y="310"/>
                      </a:lnTo>
                      <a:lnTo>
                        <a:pt x="178" y="347"/>
                      </a:lnTo>
                      <a:lnTo>
                        <a:pt x="152" y="381"/>
                      </a:lnTo>
                      <a:lnTo>
                        <a:pt x="121" y="427"/>
                      </a:lnTo>
                      <a:lnTo>
                        <a:pt x="92" y="478"/>
                      </a:lnTo>
                      <a:lnTo>
                        <a:pt x="65" y="536"/>
                      </a:lnTo>
                      <a:lnTo>
                        <a:pt x="45" y="591"/>
                      </a:lnTo>
                      <a:lnTo>
                        <a:pt x="30" y="649"/>
                      </a:lnTo>
                      <a:lnTo>
                        <a:pt x="15" y="707"/>
                      </a:lnTo>
                      <a:lnTo>
                        <a:pt x="6" y="759"/>
                      </a:lnTo>
                      <a:lnTo>
                        <a:pt x="0" y="812"/>
                      </a:lnTo>
                      <a:lnTo>
                        <a:pt x="0" y="863"/>
                      </a:lnTo>
                      <a:lnTo>
                        <a:pt x="0" y="909"/>
                      </a:lnTo>
                      <a:lnTo>
                        <a:pt x="0" y="963"/>
                      </a:lnTo>
                      <a:lnTo>
                        <a:pt x="2" y="1010"/>
                      </a:lnTo>
                      <a:lnTo>
                        <a:pt x="11" y="1071"/>
                      </a:lnTo>
                      <a:lnTo>
                        <a:pt x="20" y="1123"/>
                      </a:lnTo>
                      <a:lnTo>
                        <a:pt x="34" y="1174"/>
                      </a:lnTo>
                      <a:lnTo>
                        <a:pt x="53" y="1232"/>
                      </a:lnTo>
                      <a:lnTo>
                        <a:pt x="75" y="1286"/>
                      </a:lnTo>
                      <a:lnTo>
                        <a:pt x="98" y="1332"/>
                      </a:lnTo>
                      <a:lnTo>
                        <a:pt x="125" y="1384"/>
                      </a:lnTo>
                      <a:lnTo>
                        <a:pt x="154" y="1434"/>
                      </a:lnTo>
                      <a:lnTo>
                        <a:pt x="180" y="1482"/>
                      </a:lnTo>
                      <a:lnTo>
                        <a:pt x="208" y="1529"/>
                      </a:lnTo>
                      <a:lnTo>
                        <a:pt x="236" y="1581"/>
                      </a:lnTo>
                      <a:lnTo>
                        <a:pt x="280" y="1656"/>
                      </a:lnTo>
                      <a:lnTo>
                        <a:pt x="321" y="1734"/>
                      </a:lnTo>
                      <a:lnTo>
                        <a:pt x="345" y="1774"/>
                      </a:lnTo>
                      <a:lnTo>
                        <a:pt x="357" y="1807"/>
                      </a:lnTo>
                      <a:lnTo>
                        <a:pt x="372" y="1848"/>
                      </a:lnTo>
                      <a:lnTo>
                        <a:pt x="386" y="1894"/>
                      </a:lnTo>
                      <a:lnTo>
                        <a:pt x="397" y="1935"/>
                      </a:lnTo>
                      <a:lnTo>
                        <a:pt x="407" y="1980"/>
                      </a:lnTo>
                      <a:lnTo>
                        <a:pt x="415" y="2044"/>
                      </a:lnTo>
                      <a:lnTo>
                        <a:pt x="426" y="2111"/>
                      </a:lnTo>
                      <a:lnTo>
                        <a:pt x="434" y="2166"/>
                      </a:lnTo>
                      <a:lnTo>
                        <a:pt x="443" y="2235"/>
                      </a:lnTo>
                      <a:lnTo>
                        <a:pt x="449" y="2284"/>
                      </a:lnTo>
                      <a:lnTo>
                        <a:pt x="456" y="2327"/>
                      </a:lnTo>
                      <a:lnTo>
                        <a:pt x="466" y="2370"/>
                      </a:lnTo>
                      <a:lnTo>
                        <a:pt x="470" y="2381"/>
                      </a:lnTo>
                      <a:lnTo>
                        <a:pt x="471" y="2391"/>
                      </a:lnTo>
                      <a:lnTo>
                        <a:pt x="473" y="2396"/>
                      </a:lnTo>
                      <a:lnTo>
                        <a:pt x="474" y="2400"/>
                      </a:lnTo>
                      <a:lnTo>
                        <a:pt x="479" y="2406"/>
                      </a:lnTo>
                      <a:lnTo>
                        <a:pt x="484" y="2414"/>
                      </a:lnTo>
                      <a:lnTo>
                        <a:pt x="492" y="2422"/>
                      </a:lnTo>
                      <a:lnTo>
                        <a:pt x="500" y="2430"/>
                      </a:lnTo>
                      <a:lnTo>
                        <a:pt x="514" y="2440"/>
                      </a:lnTo>
                      <a:lnTo>
                        <a:pt x="530" y="2448"/>
                      </a:lnTo>
                      <a:lnTo>
                        <a:pt x="551" y="2460"/>
                      </a:lnTo>
                      <a:lnTo>
                        <a:pt x="570" y="2468"/>
                      </a:lnTo>
                      <a:lnTo>
                        <a:pt x="591" y="2475"/>
                      </a:lnTo>
                      <a:lnTo>
                        <a:pt x="610" y="2480"/>
                      </a:lnTo>
                      <a:lnTo>
                        <a:pt x="627" y="2484"/>
                      </a:lnTo>
                      <a:lnTo>
                        <a:pt x="653" y="2491"/>
                      </a:lnTo>
                      <a:lnTo>
                        <a:pt x="675" y="2497"/>
                      </a:lnTo>
                      <a:lnTo>
                        <a:pt x="696" y="2499"/>
                      </a:lnTo>
                      <a:lnTo>
                        <a:pt x="719" y="2502"/>
                      </a:lnTo>
                      <a:lnTo>
                        <a:pt x="744" y="2506"/>
                      </a:lnTo>
                      <a:lnTo>
                        <a:pt x="767" y="2508"/>
                      </a:lnTo>
                      <a:lnTo>
                        <a:pt x="786" y="2509"/>
                      </a:lnTo>
                      <a:lnTo>
                        <a:pt x="811" y="2511"/>
                      </a:lnTo>
                      <a:lnTo>
                        <a:pt x="832" y="2512"/>
                      </a:lnTo>
                      <a:lnTo>
                        <a:pt x="854" y="2512"/>
                      </a:lnTo>
                      <a:lnTo>
                        <a:pt x="873" y="2512"/>
                      </a:lnTo>
                      <a:lnTo>
                        <a:pt x="895" y="2512"/>
                      </a:lnTo>
                      <a:lnTo>
                        <a:pt x="921" y="2512"/>
                      </a:lnTo>
                      <a:lnTo>
                        <a:pt x="942" y="2511"/>
                      </a:lnTo>
                      <a:lnTo>
                        <a:pt x="962" y="2511"/>
                      </a:lnTo>
                      <a:lnTo>
                        <a:pt x="984" y="2508"/>
                      </a:lnTo>
                      <a:lnTo>
                        <a:pt x="1011" y="2506"/>
                      </a:lnTo>
                      <a:lnTo>
                        <a:pt x="1031" y="2502"/>
                      </a:lnTo>
                      <a:lnTo>
                        <a:pt x="1056" y="2499"/>
                      </a:lnTo>
                      <a:lnTo>
                        <a:pt x="1077" y="2494"/>
                      </a:lnTo>
                      <a:lnTo>
                        <a:pt x="1098" y="2491"/>
                      </a:lnTo>
                      <a:lnTo>
                        <a:pt x="1118" y="2486"/>
                      </a:lnTo>
                      <a:lnTo>
                        <a:pt x="1136" y="2481"/>
                      </a:lnTo>
                      <a:lnTo>
                        <a:pt x="1158" y="2475"/>
                      </a:lnTo>
                      <a:lnTo>
                        <a:pt x="1175" y="2468"/>
                      </a:lnTo>
                      <a:lnTo>
                        <a:pt x="1193" y="2462"/>
                      </a:lnTo>
                      <a:lnTo>
                        <a:pt x="1211" y="2454"/>
                      </a:lnTo>
                      <a:lnTo>
                        <a:pt x="1228" y="2446"/>
                      </a:lnTo>
                      <a:close/>
                    </a:path>
                  </a:pathLst>
                </a:custGeom>
                <a:solidFill>
                  <a:srgbClr val="FFFF99"/>
                </a:solidFill>
                <a:ln w="1905">
                  <a:solidFill>
                    <a:srgbClr val="FFCC00"/>
                  </a:solidFill>
                  <a:prstDash val="solid"/>
                  <a:round/>
                  <a:headEnd/>
                  <a:tailEnd/>
                </a:ln>
              </p:spPr>
              <p:txBody>
                <a:bodyPr/>
                <a:lstStyle/>
                <a:p>
                  <a:pPr fontAlgn="base">
                    <a:spcBef>
                      <a:spcPct val="0"/>
                    </a:spcBef>
                    <a:spcAft>
                      <a:spcPct val="0"/>
                    </a:spcAft>
                  </a:pPr>
                  <a:endParaRPr lang="en-GB">
                    <a:solidFill>
                      <a:srgbClr val="FFFFFF"/>
                    </a:solidFill>
                    <a:cs typeface="Arial" panose="020B0604020202020204" pitchFamily="34" charset="0"/>
                  </a:endParaRPr>
                </a:p>
              </p:txBody>
            </p:sp>
            <p:grpSp>
              <p:nvGrpSpPr>
                <p:cNvPr id="3114" name="Group 780"/>
                <p:cNvGrpSpPr>
                  <a:grpSpLocks/>
                </p:cNvGrpSpPr>
                <p:nvPr/>
              </p:nvGrpSpPr>
              <p:grpSpPr bwMode="auto">
                <a:xfrm>
                  <a:off x="5495" y="5496"/>
                  <a:ext cx="365" cy="744"/>
                  <a:chOff x="5495" y="5496"/>
                  <a:chExt cx="365" cy="744"/>
                </a:xfrm>
              </p:grpSpPr>
              <p:sp>
                <p:nvSpPr>
                  <p:cNvPr id="3115" name="Oval 781"/>
                  <p:cNvSpPr>
                    <a:spLocks noChangeArrowheads="1"/>
                  </p:cNvSpPr>
                  <p:nvPr/>
                </p:nvSpPr>
                <p:spPr bwMode="auto">
                  <a:xfrm>
                    <a:off x="5495" y="6155"/>
                    <a:ext cx="256" cy="85"/>
                  </a:xfrm>
                  <a:prstGeom prst="ellipse">
                    <a:avLst/>
                  </a:prstGeom>
                  <a:solidFill>
                    <a:srgbClr val="FFFF99"/>
                  </a:solidFill>
                  <a:ln w="9525">
                    <a:solidFill>
                      <a:srgbClr val="FFCC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GB" altLang="en-US" sz="2000">
                      <a:solidFill>
                        <a:srgbClr val="FFFFFF"/>
                      </a:solidFill>
                      <a:cs typeface="Arial" panose="020B0604020202020204" pitchFamily="34" charset="0"/>
                    </a:endParaRPr>
                  </a:p>
                </p:txBody>
              </p:sp>
              <p:sp>
                <p:nvSpPr>
                  <p:cNvPr id="3116" name="Freeform 782"/>
                  <p:cNvSpPr>
                    <a:spLocks/>
                  </p:cNvSpPr>
                  <p:nvPr/>
                </p:nvSpPr>
                <p:spPr bwMode="auto">
                  <a:xfrm>
                    <a:off x="5762" y="5496"/>
                    <a:ext cx="98" cy="125"/>
                  </a:xfrm>
                  <a:custGeom>
                    <a:avLst/>
                    <a:gdLst>
                      <a:gd name="T0" fmla="*/ 0 w 294"/>
                      <a:gd name="T1" fmla="*/ 0 h 373"/>
                      <a:gd name="T2" fmla="*/ 78 w 294"/>
                      <a:gd name="T3" fmla="*/ 39 h 373"/>
                      <a:gd name="T4" fmla="*/ 150 w 294"/>
                      <a:gd name="T5" fmla="*/ 83 h 373"/>
                      <a:gd name="T6" fmla="*/ 203 w 294"/>
                      <a:gd name="T7" fmla="*/ 128 h 373"/>
                      <a:gd name="T8" fmla="*/ 239 w 294"/>
                      <a:gd name="T9" fmla="*/ 175 h 373"/>
                      <a:gd name="T10" fmla="*/ 264 w 294"/>
                      <a:gd name="T11" fmla="*/ 224 h 373"/>
                      <a:gd name="T12" fmla="*/ 282 w 294"/>
                      <a:gd name="T13" fmla="*/ 266 h 373"/>
                      <a:gd name="T14" fmla="*/ 294 w 294"/>
                      <a:gd name="T15" fmla="*/ 309 h 373"/>
                      <a:gd name="T16" fmla="*/ 190 w 294"/>
                      <a:gd name="T17" fmla="*/ 373 h 373"/>
                      <a:gd name="T18" fmla="*/ 180 w 294"/>
                      <a:gd name="T19" fmla="*/ 312 h 373"/>
                      <a:gd name="T20" fmla="*/ 164 w 294"/>
                      <a:gd name="T21" fmla="*/ 248 h 373"/>
                      <a:gd name="T22" fmla="*/ 139 w 294"/>
                      <a:gd name="T23" fmla="*/ 181 h 373"/>
                      <a:gd name="T24" fmla="*/ 108 w 294"/>
                      <a:gd name="T25" fmla="*/ 124 h 373"/>
                      <a:gd name="T26" fmla="*/ 63 w 294"/>
                      <a:gd name="T27" fmla="*/ 68 h 373"/>
                      <a:gd name="T28" fmla="*/ 0 w 294"/>
                      <a:gd name="T29" fmla="*/ 0 h 3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94" h="373">
                        <a:moveTo>
                          <a:pt x="0" y="0"/>
                        </a:moveTo>
                        <a:lnTo>
                          <a:pt x="78" y="39"/>
                        </a:lnTo>
                        <a:lnTo>
                          <a:pt x="150" y="83"/>
                        </a:lnTo>
                        <a:lnTo>
                          <a:pt x="203" y="128"/>
                        </a:lnTo>
                        <a:lnTo>
                          <a:pt x="239" y="175"/>
                        </a:lnTo>
                        <a:lnTo>
                          <a:pt x="264" y="224"/>
                        </a:lnTo>
                        <a:lnTo>
                          <a:pt x="282" y="266"/>
                        </a:lnTo>
                        <a:lnTo>
                          <a:pt x="294" y="309"/>
                        </a:lnTo>
                        <a:lnTo>
                          <a:pt x="190" y="373"/>
                        </a:lnTo>
                        <a:lnTo>
                          <a:pt x="180" y="312"/>
                        </a:lnTo>
                        <a:lnTo>
                          <a:pt x="164" y="248"/>
                        </a:lnTo>
                        <a:lnTo>
                          <a:pt x="139" y="181"/>
                        </a:lnTo>
                        <a:lnTo>
                          <a:pt x="108" y="124"/>
                        </a:lnTo>
                        <a:lnTo>
                          <a:pt x="63" y="68"/>
                        </a:lnTo>
                        <a:lnTo>
                          <a:pt x="0" y="0"/>
                        </a:lnTo>
                        <a:close/>
                      </a:path>
                    </a:pathLst>
                  </a:custGeom>
                  <a:solidFill>
                    <a:srgbClr val="FFFF99"/>
                  </a:solidFill>
                  <a:ln w="9525">
                    <a:solidFill>
                      <a:srgbClr val="FFCC00"/>
                    </a:solidFill>
                    <a:round/>
                    <a:headEnd/>
                    <a:tailEnd/>
                  </a:ln>
                </p:spPr>
                <p:txBody>
                  <a:bodyPr/>
                  <a:lstStyle/>
                  <a:p>
                    <a:pPr fontAlgn="base">
                      <a:spcBef>
                        <a:spcPct val="0"/>
                      </a:spcBef>
                      <a:spcAft>
                        <a:spcPct val="0"/>
                      </a:spcAft>
                    </a:pPr>
                    <a:endParaRPr lang="en-GB">
                      <a:solidFill>
                        <a:srgbClr val="FFFFFF"/>
                      </a:solidFill>
                      <a:cs typeface="Arial" panose="020B0604020202020204" pitchFamily="34" charset="0"/>
                    </a:endParaRPr>
                  </a:p>
                </p:txBody>
              </p:sp>
              <p:grpSp>
                <p:nvGrpSpPr>
                  <p:cNvPr id="3117" name="Group 783"/>
                  <p:cNvGrpSpPr>
                    <a:grpSpLocks/>
                  </p:cNvGrpSpPr>
                  <p:nvPr/>
                </p:nvGrpSpPr>
                <p:grpSpPr bwMode="auto">
                  <a:xfrm>
                    <a:off x="5542" y="5664"/>
                    <a:ext cx="162" cy="520"/>
                    <a:chOff x="5542" y="5664"/>
                    <a:chExt cx="162" cy="520"/>
                  </a:xfrm>
                </p:grpSpPr>
                <p:sp>
                  <p:nvSpPr>
                    <p:cNvPr id="3119" name="Freeform 784"/>
                    <p:cNvSpPr>
                      <a:spLocks/>
                    </p:cNvSpPr>
                    <p:nvPr/>
                  </p:nvSpPr>
                  <p:spPr bwMode="auto">
                    <a:xfrm>
                      <a:off x="5572" y="5881"/>
                      <a:ext cx="100" cy="303"/>
                    </a:xfrm>
                    <a:custGeom>
                      <a:avLst/>
                      <a:gdLst>
                        <a:gd name="T0" fmla="*/ 0 w 300"/>
                        <a:gd name="T1" fmla="*/ 69 h 910"/>
                        <a:gd name="T2" fmla="*/ 6 w 300"/>
                        <a:gd name="T3" fmla="*/ 217 h 910"/>
                        <a:gd name="T4" fmla="*/ 21 w 300"/>
                        <a:gd name="T5" fmla="*/ 237 h 910"/>
                        <a:gd name="T6" fmla="*/ 15 w 300"/>
                        <a:gd name="T7" fmla="*/ 843 h 910"/>
                        <a:gd name="T8" fmla="*/ 36 w 300"/>
                        <a:gd name="T9" fmla="*/ 910 h 910"/>
                        <a:gd name="T10" fmla="*/ 86 w 300"/>
                        <a:gd name="T11" fmla="*/ 910 h 910"/>
                        <a:gd name="T12" fmla="*/ 127 w 300"/>
                        <a:gd name="T13" fmla="*/ 877 h 910"/>
                        <a:gd name="T14" fmla="*/ 175 w 300"/>
                        <a:gd name="T15" fmla="*/ 877 h 910"/>
                        <a:gd name="T16" fmla="*/ 214 w 300"/>
                        <a:gd name="T17" fmla="*/ 910 h 910"/>
                        <a:gd name="T18" fmla="*/ 267 w 300"/>
                        <a:gd name="T19" fmla="*/ 910 h 910"/>
                        <a:gd name="T20" fmla="*/ 285 w 300"/>
                        <a:gd name="T21" fmla="*/ 843 h 910"/>
                        <a:gd name="T22" fmla="*/ 276 w 300"/>
                        <a:gd name="T23" fmla="*/ 237 h 910"/>
                        <a:gd name="T24" fmla="*/ 290 w 300"/>
                        <a:gd name="T25" fmla="*/ 217 h 910"/>
                        <a:gd name="T26" fmla="*/ 300 w 300"/>
                        <a:gd name="T27" fmla="*/ 69 h 910"/>
                        <a:gd name="T28" fmla="*/ 234 w 300"/>
                        <a:gd name="T29" fmla="*/ 15 h 910"/>
                        <a:gd name="T30" fmla="*/ 201 w 300"/>
                        <a:gd name="T31" fmla="*/ 15 h 910"/>
                        <a:gd name="T32" fmla="*/ 183 w 300"/>
                        <a:gd name="T33" fmla="*/ 0 h 910"/>
                        <a:gd name="T34" fmla="*/ 107 w 300"/>
                        <a:gd name="T35" fmla="*/ 0 h 910"/>
                        <a:gd name="T36" fmla="*/ 91 w 300"/>
                        <a:gd name="T37" fmla="*/ 15 h 910"/>
                        <a:gd name="T38" fmla="*/ 63 w 300"/>
                        <a:gd name="T39" fmla="*/ 15 h 910"/>
                        <a:gd name="T40" fmla="*/ 0 w 300"/>
                        <a:gd name="T41" fmla="*/ 69 h 9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0" h="910">
                          <a:moveTo>
                            <a:pt x="0" y="69"/>
                          </a:moveTo>
                          <a:lnTo>
                            <a:pt x="6" y="217"/>
                          </a:lnTo>
                          <a:lnTo>
                            <a:pt x="21" y="237"/>
                          </a:lnTo>
                          <a:lnTo>
                            <a:pt x="15" y="843"/>
                          </a:lnTo>
                          <a:lnTo>
                            <a:pt x="36" y="910"/>
                          </a:lnTo>
                          <a:lnTo>
                            <a:pt x="86" y="910"/>
                          </a:lnTo>
                          <a:lnTo>
                            <a:pt x="127" y="877"/>
                          </a:lnTo>
                          <a:lnTo>
                            <a:pt x="175" y="877"/>
                          </a:lnTo>
                          <a:lnTo>
                            <a:pt x="214" y="910"/>
                          </a:lnTo>
                          <a:lnTo>
                            <a:pt x="267" y="910"/>
                          </a:lnTo>
                          <a:lnTo>
                            <a:pt x="285" y="843"/>
                          </a:lnTo>
                          <a:lnTo>
                            <a:pt x="276" y="237"/>
                          </a:lnTo>
                          <a:lnTo>
                            <a:pt x="290" y="217"/>
                          </a:lnTo>
                          <a:lnTo>
                            <a:pt x="300" y="69"/>
                          </a:lnTo>
                          <a:lnTo>
                            <a:pt x="234" y="15"/>
                          </a:lnTo>
                          <a:lnTo>
                            <a:pt x="201" y="15"/>
                          </a:lnTo>
                          <a:lnTo>
                            <a:pt x="183" y="0"/>
                          </a:lnTo>
                          <a:lnTo>
                            <a:pt x="107" y="0"/>
                          </a:lnTo>
                          <a:lnTo>
                            <a:pt x="91" y="15"/>
                          </a:lnTo>
                          <a:lnTo>
                            <a:pt x="63" y="15"/>
                          </a:lnTo>
                          <a:lnTo>
                            <a:pt x="0" y="69"/>
                          </a:lnTo>
                          <a:close/>
                        </a:path>
                      </a:pathLst>
                    </a:custGeom>
                    <a:solidFill>
                      <a:srgbClr val="FFFF99"/>
                    </a:solidFill>
                    <a:ln w="9525">
                      <a:solidFill>
                        <a:srgbClr val="FFCC00"/>
                      </a:solidFill>
                      <a:round/>
                      <a:headEnd/>
                      <a:tailEnd/>
                    </a:ln>
                  </p:spPr>
                  <p:txBody>
                    <a:bodyPr/>
                    <a:lstStyle/>
                    <a:p>
                      <a:pPr fontAlgn="base">
                        <a:spcBef>
                          <a:spcPct val="0"/>
                        </a:spcBef>
                        <a:spcAft>
                          <a:spcPct val="0"/>
                        </a:spcAft>
                      </a:pPr>
                      <a:endParaRPr lang="en-GB">
                        <a:solidFill>
                          <a:srgbClr val="FFFFFF"/>
                        </a:solidFill>
                        <a:cs typeface="Arial" panose="020B0604020202020204" pitchFamily="34" charset="0"/>
                      </a:endParaRPr>
                    </a:p>
                  </p:txBody>
                </p:sp>
                <p:sp>
                  <p:nvSpPr>
                    <p:cNvPr id="3120" name="Oval 785"/>
                    <p:cNvSpPr>
                      <a:spLocks noChangeArrowheads="1"/>
                    </p:cNvSpPr>
                    <p:nvPr/>
                  </p:nvSpPr>
                  <p:spPr bwMode="auto">
                    <a:xfrm>
                      <a:off x="5624" y="5890"/>
                      <a:ext cx="12" cy="21"/>
                    </a:xfrm>
                    <a:prstGeom prst="ellipse">
                      <a:avLst/>
                    </a:prstGeom>
                    <a:solidFill>
                      <a:srgbClr val="FFFF99"/>
                    </a:solidFill>
                    <a:ln w="9525">
                      <a:solidFill>
                        <a:srgbClr val="FFCC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GB" altLang="en-US" sz="2000">
                        <a:solidFill>
                          <a:srgbClr val="FFFFFF"/>
                        </a:solidFill>
                        <a:cs typeface="Arial" panose="020B0604020202020204" pitchFamily="34" charset="0"/>
                      </a:endParaRPr>
                    </a:p>
                  </p:txBody>
                </p:sp>
                <p:grpSp>
                  <p:nvGrpSpPr>
                    <p:cNvPr id="3121" name="Group 786"/>
                    <p:cNvGrpSpPr>
                      <a:grpSpLocks/>
                    </p:cNvGrpSpPr>
                    <p:nvPr/>
                  </p:nvGrpSpPr>
                  <p:grpSpPr bwMode="auto">
                    <a:xfrm>
                      <a:off x="5542" y="5664"/>
                      <a:ext cx="162" cy="238"/>
                      <a:chOff x="5542" y="5664"/>
                      <a:chExt cx="162" cy="238"/>
                    </a:xfrm>
                  </p:grpSpPr>
                  <p:sp>
                    <p:nvSpPr>
                      <p:cNvPr id="3127" name="Oval 787"/>
                      <p:cNvSpPr>
                        <a:spLocks noChangeArrowheads="1"/>
                      </p:cNvSpPr>
                      <p:nvPr/>
                    </p:nvSpPr>
                    <p:spPr bwMode="auto">
                      <a:xfrm>
                        <a:off x="5551" y="5664"/>
                        <a:ext cx="149" cy="81"/>
                      </a:xfrm>
                      <a:prstGeom prst="ellipse">
                        <a:avLst/>
                      </a:prstGeom>
                      <a:solidFill>
                        <a:srgbClr val="FFFF99"/>
                      </a:solidFill>
                      <a:ln w="9525">
                        <a:solidFill>
                          <a:srgbClr val="FFCC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GB" altLang="en-US" sz="2000">
                          <a:solidFill>
                            <a:srgbClr val="FFFFFF"/>
                          </a:solidFill>
                          <a:cs typeface="Arial" panose="020B0604020202020204" pitchFamily="34" charset="0"/>
                        </a:endParaRPr>
                      </a:p>
                    </p:txBody>
                  </p:sp>
                  <p:sp>
                    <p:nvSpPr>
                      <p:cNvPr id="3128" name="Freeform 788"/>
                      <p:cNvSpPr>
                        <a:spLocks/>
                      </p:cNvSpPr>
                      <p:nvPr/>
                    </p:nvSpPr>
                    <p:spPr bwMode="auto">
                      <a:xfrm>
                        <a:off x="5542" y="5701"/>
                        <a:ext cx="162" cy="201"/>
                      </a:xfrm>
                      <a:custGeom>
                        <a:avLst/>
                        <a:gdLst>
                          <a:gd name="T0" fmla="*/ 310 w 487"/>
                          <a:gd name="T1" fmla="*/ 603 h 603"/>
                          <a:gd name="T2" fmla="*/ 487 w 487"/>
                          <a:gd name="T3" fmla="*/ 59 h 603"/>
                          <a:gd name="T4" fmla="*/ 457 w 487"/>
                          <a:gd name="T5" fmla="*/ 47 h 603"/>
                          <a:gd name="T6" fmla="*/ 420 w 487"/>
                          <a:gd name="T7" fmla="*/ 33 h 603"/>
                          <a:gd name="T8" fmla="*/ 374 w 487"/>
                          <a:gd name="T9" fmla="*/ 20 h 603"/>
                          <a:gd name="T10" fmla="*/ 333 w 487"/>
                          <a:gd name="T11" fmla="*/ 10 h 603"/>
                          <a:gd name="T12" fmla="*/ 297 w 487"/>
                          <a:gd name="T13" fmla="*/ 3 h 603"/>
                          <a:gd name="T14" fmla="*/ 257 w 487"/>
                          <a:gd name="T15" fmla="*/ 0 h 603"/>
                          <a:gd name="T16" fmla="*/ 215 w 487"/>
                          <a:gd name="T17" fmla="*/ 2 h 603"/>
                          <a:gd name="T18" fmla="*/ 161 w 487"/>
                          <a:gd name="T19" fmla="*/ 8 h 603"/>
                          <a:gd name="T20" fmla="*/ 114 w 487"/>
                          <a:gd name="T21" fmla="*/ 20 h 603"/>
                          <a:gd name="T22" fmla="*/ 69 w 487"/>
                          <a:gd name="T23" fmla="*/ 33 h 603"/>
                          <a:gd name="T24" fmla="*/ 29 w 487"/>
                          <a:gd name="T25" fmla="*/ 50 h 603"/>
                          <a:gd name="T26" fmla="*/ 0 w 487"/>
                          <a:gd name="T27" fmla="*/ 65 h 603"/>
                          <a:gd name="T28" fmla="*/ 171 w 487"/>
                          <a:gd name="T29" fmla="*/ 603 h 6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7" h="603">
                            <a:moveTo>
                              <a:pt x="310" y="603"/>
                            </a:moveTo>
                            <a:lnTo>
                              <a:pt x="487" y="59"/>
                            </a:lnTo>
                            <a:lnTo>
                              <a:pt x="457" y="47"/>
                            </a:lnTo>
                            <a:lnTo>
                              <a:pt x="420" y="33"/>
                            </a:lnTo>
                            <a:lnTo>
                              <a:pt x="374" y="20"/>
                            </a:lnTo>
                            <a:lnTo>
                              <a:pt x="333" y="10"/>
                            </a:lnTo>
                            <a:lnTo>
                              <a:pt x="297" y="3"/>
                            </a:lnTo>
                            <a:lnTo>
                              <a:pt x="257" y="0"/>
                            </a:lnTo>
                            <a:lnTo>
                              <a:pt x="215" y="2"/>
                            </a:lnTo>
                            <a:lnTo>
                              <a:pt x="161" y="8"/>
                            </a:lnTo>
                            <a:lnTo>
                              <a:pt x="114" y="20"/>
                            </a:lnTo>
                            <a:lnTo>
                              <a:pt x="69" y="33"/>
                            </a:lnTo>
                            <a:lnTo>
                              <a:pt x="29" y="50"/>
                            </a:lnTo>
                            <a:lnTo>
                              <a:pt x="0" y="65"/>
                            </a:lnTo>
                            <a:lnTo>
                              <a:pt x="171" y="603"/>
                            </a:lnTo>
                          </a:path>
                        </a:pathLst>
                      </a:custGeom>
                      <a:solidFill>
                        <a:srgbClr val="FFFF99"/>
                      </a:solidFill>
                      <a:ln w="1905">
                        <a:solidFill>
                          <a:srgbClr val="FFCC00"/>
                        </a:solidFill>
                        <a:prstDash val="solid"/>
                        <a:round/>
                        <a:headEnd/>
                        <a:tailEnd/>
                      </a:ln>
                    </p:spPr>
                    <p:txBody>
                      <a:bodyPr/>
                      <a:lstStyle/>
                      <a:p>
                        <a:pPr fontAlgn="base">
                          <a:spcBef>
                            <a:spcPct val="0"/>
                          </a:spcBef>
                          <a:spcAft>
                            <a:spcPct val="0"/>
                          </a:spcAft>
                        </a:pPr>
                        <a:endParaRPr lang="en-GB">
                          <a:solidFill>
                            <a:srgbClr val="FFFFFF"/>
                          </a:solidFill>
                          <a:cs typeface="Arial" panose="020B0604020202020204" pitchFamily="34" charset="0"/>
                        </a:endParaRPr>
                      </a:p>
                    </p:txBody>
                  </p:sp>
                </p:grpSp>
                <p:grpSp>
                  <p:nvGrpSpPr>
                    <p:cNvPr id="3122" name="Group 789"/>
                    <p:cNvGrpSpPr>
                      <a:grpSpLocks/>
                    </p:cNvGrpSpPr>
                    <p:nvPr/>
                  </p:nvGrpSpPr>
                  <p:grpSpPr bwMode="auto">
                    <a:xfrm>
                      <a:off x="5593" y="5924"/>
                      <a:ext cx="56" cy="232"/>
                      <a:chOff x="5593" y="5924"/>
                      <a:chExt cx="56" cy="232"/>
                    </a:xfrm>
                  </p:grpSpPr>
                  <p:sp>
                    <p:nvSpPr>
                      <p:cNvPr id="3123" name="Line 790"/>
                      <p:cNvSpPr>
                        <a:spLocks noChangeShapeType="1"/>
                      </p:cNvSpPr>
                      <p:nvPr/>
                    </p:nvSpPr>
                    <p:spPr bwMode="auto">
                      <a:xfrm>
                        <a:off x="5602" y="5930"/>
                        <a:ext cx="1" cy="226"/>
                      </a:xfrm>
                      <a:prstGeom prst="line">
                        <a:avLst/>
                      </a:prstGeom>
                      <a:noFill/>
                      <a:ln w="1905">
                        <a:solidFill>
                          <a:srgbClr val="FFCC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srgbClr val="FFFFFF"/>
                          </a:solidFill>
                          <a:cs typeface="Arial" panose="020B0604020202020204" pitchFamily="34" charset="0"/>
                        </a:endParaRPr>
                      </a:p>
                    </p:txBody>
                  </p:sp>
                  <p:sp>
                    <p:nvSpPr>
                      <p:cNvPr id="3124" name="Line 791"/>
                      <p:cNvSpPr>
                        <a:spLocks noChangeShapeType="1"/>
                      </p:cNvSpPr>
                      <p:nvPr/>
                    </p:nvSpPr>
                    <p:spPr bwMode="auto">
                      <a:xfrm flipV="1">
                        <a:off x="5639" y="5930"/>
                        <a:ext cx="2" cy="225"/>
                      </a:xfrm>
                      <a:prstGeom prst="line">
                        <a:avLst/>
                      </a:prstGeom>
                      <a:noFill/>
                      <a:ln w="1905">
                        <a:solidFill>
                          <a:srgbClr val="FFCC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srgbClr val="FFFFFF"/>
                          </a:solidFill>
                          <a:cs typeface="Arial" panose="020B0604020202020204" pitchFamily="34" charset="0"/>
                        </a:endParaRPr>
                      </a:p>
                    </p:txBody>
                  </p:sp>
                  <p:sp>
                    <p:nvSpPr>
                      <p:cNvPr id="3125" name="Line 792"/>
                      <p:cNvSpPr>
                        <a:spLocks noChangeShapeType="1"/>
                      </p:cNvSpPr>
                      <p:nvPr/>
                    </p:nvSpPr>
                    <p:spPr bwMode="auto">
                      <a:xfrm flipV="1">
                        <a:off x="5648" y="5924"/>
                        <a:ext cx="1" cy="225"/>
                      </a:xfrm>
                      <a:prstGeom prst="line">
                        <a:avLst/>
                      </a:prstGeom>
                      <a:noFill/>
                      <a:ln w="1905">
                        <a:solidFill>
                          <a:srgbClr val="FFCC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srgbClr val="FFFFFF"/>
                          </a:solidFill>
                          <a:cs typeface="Arial" panose="020B0604020202020204" pitchFamily="34" charset="0"/>
                        </a:endParaRPr>
                      </a:p>
                    </p:txBody>
                  </p:sp>
                  <p:sp>
                    <p:nvSpPr>
                      <p:cNvPr id="3126" name="Line 793"/>
                      <p:cNvSpPr>
                        <a:spLocks noChangeShapeType="1"/>
                      </p:cNvSpPr>
                      <p:nvPr/>
                    </p:nvSpPr>
                    <p:spPr bwMode="auto">
                      <a:xfrm flipH="1" flipV="1">
                        <a:off x="5593" y="5924"/>
                        <a:ext cx="1" cy="225"/>
                      </a:xfrm>
                      <a:prstGeom prst="line">
                        <a:avLst/>
                      </a:prstGeom>
                      <a:noFill/>
                      <a:ln w="1905">
                        <a:solidFill>
                          <a:srgbClr val="FFCC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srgbClr val="FFFFFF"/>
                          </a:solidFill>
                          <a:cs typeface="Arial" panose="020B0604020202020204" pitchFamily="34" charset="0"/>
                        </a:endParaRPr>
                      </a:p>
                    </p:txBody>
                  </p:sp>
                </p:grpSp>
              </p:grpSp>
              <p:sp>
                <p:nvSpPr>
                  <p:cNvPr id="3118" name="Freeform 794"/>
                  <p:cNvSpPr>
                    <a:spLocks/>
                  </p:cNvSpPr>
                  <p:nvPr/>
                </p:nvSpPr>
                <p:spPr bwMode="auto">
                  <a:xfrm>
                    <a:off x="5611" y="6034"/>
                    <a:ext cx="158" cy="196"/>
                  </a:xfrm>
                  <a:custGeom>
                    <a:avLst/>
                    <a:gdLst>
                      <a:gd name="T0" fmla="*/ 474 w 474"/>
                      <a:gd name="T1" fmla="*/ 0 h 588"/>
                      <a:gd name="T2" fmla="*/ 455 w 474"/>
                      <a:gd name="T3" fmla="*/ 17 h 588"/>
                      <a:gd name="T4" fmla="*/ 376 w 474"/>
                      <a:gd name="T5" fmla="*/ 380 h 588"/>
                      <a:gd name="T6" fmla="*/ 361 w 474"/>
                      <a:gd name="T7" fmla="*/ 417 h 588"/>
                      <a:gd name="T8" fmla="*/ 337 w 474"/>
                      <a:gd name="T9" fmla="*/ 447 h 588"/>
                      <a:gd name="T10" fmla="*/ 302 w 474"/>
                      <a:gd name="T11" fmla="*/ 474 h 588"/>
                      <a:gd name="T12" fmla="*/ 267 w 474"/>
                      <a:gd name="T13" fmla="*/ 496 h 588"/>
                      <a:gd name="T14" fmla="*/ 228 w 474"/>
                      <a:gd name="T15" fmla="*/ 516 h 588"/>
                      <a:gd name="T16" fmla="*/ 188 w 474"/>
                      <a:gd name="T17" fmla="*/ 533 h 588"/>
                      <a:gd name="T18" fmla="*/ 142 w 474"/>
                      <a:gd name="T19" fmla="*/ 550 h 588"/>
                      <a:gd name="T20" fmla="*/ 104 w 474"/>
                      <a:gd name="T21" fmla="*/ 558 h 588"/>
                      <a:gd name="T22" fmla="*/ 57 w 474"/>
                      <a:gd name="T23" fmla="*/ 566 h 588"/>
                      <a:gd name="T24" fmla="*/ 0 w 474"/>
                      <a:gd name="T25" fmla="*/ 563 h 588"/>
                      <a:gd name="T26" fmla="*/ 9 w 474"/>
                      <a:gd name="T27" fmla="*/ 584 h 588"/>
                      <a:gd name="T28" fmla="*/ 48 w 474"/>
                      <a:gd name="T29" fmla="*/ 588 h 588"/>
                      <a:gd name="T30" fmla="*/ 75 w 474"/>
                      <a:gd name="T31" fmla="*/ 588 h 588"/>
                      <a:gd name="T32" fmla="*/ 117 w 474"/>
                      <a:gd name="T33" fmla="*/ 584 h 588"/>
                      <a:gd name="T34" fmla="*/ 151 w 474"/>
                      <a:gd name="T35" fmla="*/ 582 h 588"/>
                      <a:gd name="T36" fmla="*/ 198 w 474"/>
                      <a:gd name="T37" fmla="*/ 574 h 588"/>
                      <a:gd name="T38" fmla="*/ 234 w 474"/>
                      <a:gd name="T39" fmla="*/ 567 h 588"/>
                      <a:gd name="T40" fmla="*/ 275 w 474"/>
                      <a:gd name="T41" fmla="*/ 555 h 588"/>
                      <a:gd name="T42" fmla="*/ 299 w 474"/>
                      <a:gd name="T43" fmla="*/ 548 h 588"/>
                      <a:gd name="T44" fmla="*/ 334 w 474"/>
                      <a:gd name="T45" fmla="*/ 533 h 588"/>
                      <a:gd name="T46" fmla="*/ 371 w 474"/>
                      <a:gd name="T47" fmla="*/ 510 h 588"/>
                      <a:gd name="T48" fmla="*/ 383 w 474"/>
                      <a:gd name="T49" fmla="*/ 496 h 588"/>
                      <a:gd name="T50" fmla="*/ 393 w 474"/>
                      <a:gd name="T51" fmla="*/ 478 h 588"/>
                      <a:gd name="T52" fmla="*/ 402 w 474"/>
                      <a:gd name="T53" fmla="*/ 442 h 588"/>
                      <a:gd name="T54" fmla="*/ 410 w 474"/>
                      <a:gd name="T55" fmla="*/ 405 h 588"/>
                      <a:gd name="T56" fmla="*/ 474 w 474"/>
                      <a:gd name="T57" fmla="*/ 0 h 5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4" h="588">
                        <a:moveTo>
                          <a:pt x="474" y="0"/>
                        </a:moveTo>
                        <a:lnTo>
                          <a:pt x="455" y="17"/>
                        </a:lnTo>
                        <a:lnTo>
                          <a:pt x="376" y="380"/>
                        </a:lnTo>
                        <a:lnTo>
                          <a:pt x="361" y="417"/>
                        </a:lnTo>
                        <a:lnTo>
                          <a:pt x="337" y="447"/>
                        </a:lnTo>
                        <a:lnTo>
                          <a:pt x="302" y="474"/>
                        </a:lnTo>
                        <a:lnTo>
                          <a:pt x="267" y="496"/>
                        </a:lnTo>
                        <a:lnTo>
                          <a:pt x="228" y="516"/>
                        </a:lnTo>
                        <a:lnTo>
                          <a:pt x="188" y="533"/>
                        </a:lnTo>
                        <a:lnTo>
                          <a:pt x="142" y="550"/>
                        </a:lnTo>
                        <a:lnTo>
                          <a:pt x="104" y="558"/>
                        </a:lnTo>
                        <a:lnTo>
                          <a:pt x="57" y="566"/>
                        </a:lnTo>
                        <a:lnTo>
                          <a:pt x="0" y="563"/>
                        </a:lnTo>
                        <a:lnTo>
                          <a:pt x="9" y="584"/>
                        </a:lnTo>
                        <a:lnTo>
                          <a:pt x="48" y="588"/>
                        </a:lnTo>
                        <a:lnTo>
                          <a:pt x="75" y="588"/>
                        </a:lnTo>
                        <a:lnTo>
                          <a:pt x="117" y="584"/>
                        </a:lnTo>
                        <a:lnTo>
                          <a:pt x="151" y="582"/>
                        </a:lnTo>
                        <a:lnTo>
                          <a:pt x="198" y="574"/>
                        </a:lnTo>
                        <a:lnTo>
                          <a:pt x="234" y="567"/>
                        </a:lnTo>
                        <a:lnTo>
                          <a:pt x="275" y="555"/>
                        </a:lnTo>
                        <a:lnTo>
                          <a:pt x="299" y="548"/>
                        </a:lnTo>
                        <a:lnTo>
                          <a:pt x="334" y="533"/>
                        </a:lnTo>
                        <a:lnTo>
                          <a:pt x="371" y="510"/>
                        </a:lnTo>
                        <a:lnTo>
                          <a:pt x="383" y="496"/>
                        </a:lnTo>
                        <a:lnTo>
                          <a:pt x="393" y="478"/>
                        </a:lnTo>
                        <a:lnTo>
                          <a:pt x="402" y="442"/>
                        </a:lnTo>
                        <a:lnTo>
                          <a:pt x="410" y="405"/>
                        </a:lnTo>
                        <a:lnTo>
                          <a:pt x="474" y="0"/>
                        </a:lnTo>
                        <a:close/>
                      </a:path>
                    </a:pathLst>
                  </a:custGeom>
                  <a:solidFill>
                    <a:srgbClr val="FFFF99"/>
                  </a:solidFill>
                  <a:ln w="9525">
                    <a:solidFill>
                      <a:srgbClr val="FFCC00"/>
                    </a:solidFill>
                    <a:round/>
                    <a:headEnd/>
                    <a:tailEnd/>
                  </a:ln>
                </p:spPr>
                <p:txBody>
                  <a:bodyPr/>
                  <a:lstStyle/>
                  <a:p>
                    <a:pPr fontAlgn="base">
                      <a:spcBef>
                        <a:spcPct val="0"/>
                      </a:spcBef>
                      <a:spcAft>
                        <a:spcPct val="0"/>
                      </a:spcAft>
                    </a:pPr>
                    <a:endParaRPr lang="en-GB">
                      <a:solidFill>
                        <a:srgbClr val="FFFFFF"/>
                      </a:solidFill>
                      <a:cs typeface="Arial" panose="020B0604020202020204" pitchFamily="34" charset="0"/>
                    </a:endParaRPr>
                  </a:p>
                </p:txBody>
              </p:sp>
            </p:grpSp>
          </p:grpSp>
        </p:grpSp>
        <p:sp>
          <p:nvSpPr>
            <p:cNvPr id="3085" name="Text Box 218"/>
            <p:cNvSpPr txBox="1">
              <a:spLocks noChangeArrowheads="1"/>
            </p:cNvSpPr>
            <p:nvPr/>
          </p:nvSpPr>
          <p:spPr bwMode="auto">
            <a:xfrm>
              <a:off x="4896" y="1839"/>
              <a:ext cx="540"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GB" altLang="en-US" sz="2000">
                  <a:solidFill>
                    <a:srgbClr val="050595"/>
                  </a:solidFill>
                  <a:cs typeface="Arial" panose="020B0604020202020204" pitchFamily="34" charset="0"/>
                </a:rPr>
                <a:t>T+</a:t>
              </a:r>
              <a:r>
                <a:rPr lang="en-GB" altLang="en-US" sz="2000">
                  <a:solidFill>
                    <a:srgbClr val="050595"/>
                  </a:solidFill>
                  <a:cs typeface="Arial" panose="020B0604020202020204" pitchFamily="34" charset="0"/>
                  <a:sym typeface="Symbol" panose="05050102010706020507" pitchFamily="18" charset="2"/>
                </a:rPr>
                <a:t>T</a:t>
              </a:r>
              <a:endParaRPr lang="en-GB" altLang="en-US" sz="2000">
                <a:solidFill>
                  <a:srgbClr val="FFFFFF"/>
                </a:solidFill>
                <a:cs typeface="Arial" panose="020B0604020202020204" pitchFamily="34" charset="0"/>
              </a:endParaRPr>
            </a:p>
          </p:txBody>
        </p:sp>
        <p:sp>
          <p:nvSpPr>
            <p:cNvPr id="3086" name="Text Box 219"/>
            <p:cNvSpPr txBox="1">
              <a:spLocks noChangeArrowheads="1"/>
            </p:cNvSpPr>
            <p:nvPr/>
          </p:nvSpPr>
          <p:spPr bwMode="auto">
            <a:xfrm>
              <a:off x="4896" y="2942"/>
              <a:ext cx="232"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GB" altLang="en-US" sz="2000">
                  <a:solidFill>
                    <a:srgbClr val="050595"/>
                  </a:solidFill>
                  <a:cs typeface="Arial" panose="020B0604020202020204" pitchFamily="34" charset="0"/>
                </a:rPr>
                <a:t>T</a:t>
              </a:r>
              <a:endParaRPr lang="en-GB" altLang="en-US" sz="2000">
                <a:solidFill>
                  <a:srgbClr val="FFFFFF"/>
                </a:solidFill>
                <a:cs typeface="Arial" panose="020B0604020202020204" pitchFamily="34" charset="0"/>
              </a:endParaRPr>
            </a:p>
          </p:txBody>
        </p:sp>
      </p:grpSp>
      <p:grpSp>
        <p:nvGrpSpPr>
          <p:cNvPr id="3076" name="Group 4"/>
          <p:cNvGrpSpPr>
            <a:grpSpLocks/>
          </p:cNvGrpSpPr>
          <p:nvPr/>
        </p:nvGrpSpPr>
        <p:grpSpPr bwMode="auto">
          <a:xfrm>
            <a:off x="1919288" y="1341438"/>
            <a:ext cx="4032250" cy="2951162"/>
            <a:chOff x="5841" y="5404"/>
            <a:chExt cx="4842" cy="3720"/>
          </a:xfrm>
        </p:grpSpPr>
        <p:graphicFrame>
          <p:nvGraphicFramePr>
            <p:cNvPr id="3079" name="Object 5"/>
            <p:cNvGraphicFramePr>
              <a:graphicFrameLocks noChangeAspect="1"/>
            </p:cNvGraphicFramePr>
            <p:nvPr/>
          </p:nvGraphicFramePr>
          <p:xfrm>
            <a:off x="6441" y="6844"/>
            <a:ext cx="3355" cy="2280"/>
          </p:xfrm>
          <a:graphic>
            <a:graphicData uri="http://schemas.openxmlformats.org/presentationml/2006/ole">
              <mc:AlternateContent xmlns:mc="http://schemas.openxmlformats.org/markup-compatibility/2006">
                <mc:Choice xmlns:v="urn:schemas-microsoft-com:vml" Requires="v">
                  <p:oleObj spid="_x0000_s1026" name="Graph" r:id="rId4" imgW="4255008" imgH="2892552" progId="Origin50.Graph">
                    <p:embed/>
                  </p:oleObj>
                </mc:Choice>
                <mc:Fallback>
                  <p:oleObj name="Graph" r:id="rId4" imgW="4255008" imgH="2892552"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2444" b="5475"/>
                        <a:stretch>
                          <a:fillRect/>
                        </a:stretch>
                      </p:blipFill>
                      <p:spPr bwMode="auto">
                        <a:xfrm>
                          <a:off x="6441" y="6844"/>
                          <a:ext cx="3355" cy="228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080" name="Picture 6" descr="MCj0426056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1" y="5404"/>
              <a:ext cx="1369" cy="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7" descr="MCj0215569000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28" y="5404"/>
              <a:ext cx="1855" cy="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 name="Line 8"/>
            <p:cNvSpPr>
              <a:spLocks noChangeAspect="1" noChangeShapeType="1"/>
            </p:cNvSpPr>
            <p:nvPr/>
          </p:nvSpPr>
          <p:spPr bwMode="auto">
            <a:xfrm>
              <a:off x="6921" y="6484"/>
              <a:ext cx="591" cy="714"/>
            </a:xfrm>
            <a:prstGeom prst="line">
              <a:avLst/>
            </a:prstGeom>
            <a:noFill/>
            <a:ln w="63500">
              <a:solidFill>
                <a:schemeClr val="accent1"/>
              </a:solidFill>
              <a:round/>
              <a:headEnd/>
              <a:tailEnd type="stealth"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srgbClr val="FFFFFF"/>
                </a:solidFill>
                <a:cs typeface="Arial" panose="020B0604020202020204" pitchFamily="34" charset="0"/>
              </a:endParaRPr>
            </a:p>
          </p:txBody>
        </p:sp>
        <p:sp>
          <p:nvSpPr>
            <p:cNvPr id="3083" name="Line 9"/>
            <p:cNvSpPr>
              <a:spLocks noChangeAspect="1" noChangeShapeType="1"/>
            </p:cNvSpPr>
            <p:nvPr/>
          </p:nvSpPr>
          <p:spPr bwMode="auto">
            <a:xfrm flipH="1">
              <a:off x="7971" y="6394"/>
              <a:ext cx="727" cy="738"/>
            </a:xfrm>
            <a:prstGeom prst="line">
              <a:avLst/>
            </a:prstGeom>
            <a:noFill/>
            <a:ln w="63500">
              <a:solidFill>
                <a:schemeClr val="accent1"/>
              </a:solidFill>
              <a:round/>
              <a:headEnd/>
              <a:tailEnd type="stealth"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GB">
                <a:solidFill>
                  <a:srgbClr val="FFFFFF"/>
                </a:solidFill>
                <a:cs typeface="Arial" panose="020B0604020202020204" pitchFamily="34" charset="0"/>
              </a:endParaRPr>
            </a:p>
          </p:txBody>
        </p:sp>
      </p:grpSp>
      <p:sp>
        <p:nvSpPr>
          <p:cNvPr id="3077" name="TextBox 78"/>
          <p:cNvSpPr txBox="1">
            <a:spLocks noChangeArrowheads="1"/>
          </p:cNvSpPr>
          <p:nvPr/>
        </p:nvSpPr>
        <p:spPr bwMode="auto">
          <a:xfrm>
            <a:off x="1703389" y="4652963"/>
            <a:ext cx="45370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263"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fontAlgn="base">
              <a:spcBef>
                <a:spcPct val="0"/>
              </a:spcBef>
              <a:spcAft>
                <a:spcPct val="0"/>
              </a:spcAft>
              <a:buFont typeface="Wingdings" panose="05000000000000000000" pitchFamily="2" charset="2"/>
              <a:buChar char="q"/>
            </a:pPr>
            <a:r>
              <a:rPr lang="en-GB" altLang="en-US">
                <a:solidFill>
                  <a:srgbClr val="FFFFFF"/>
                </a:solidFill>
                <a:cs typeface="Arial" panose="020B0604020202020204" pitchFamily="34" charset="0"/>
              </a:rPr>
              <a:t> Only a third of the energy in coal is converted into electricity.</a:t>
            </a:r>
          </a:p>
          <a:p>
            <a:pPr algn="just" fontAlgn="base">
              <a:spcBef>
                <a:spcPct val="0"/>
              </a:spcBef>
              <a:spcAft>
                <a:spcPct val="0"/>
              </a:spcAft>
              <a:buFont typeface="Wingdings" panose="05000000000000000000" pitchFamily="2" charset="2"/>
              <a:buChar char="q"/>
            </a:pPr>
            <a:endParaRPr lang="en-GB" altLang="en-US">
              <a:solidFill>
                <a:srgbClr val="FFFFFF"/>
              </a:solidFill>
              <a:cs typeface="Arial" panose="020B0604020202020204" pitchFamily="34" charset="0"/>
            </a:endParaRPr>
          </a:p>
          <a:p>
            <a:pPr algn="just" fontAlgn="base">
              <a:spcBef>
                <a:spcPct val="0"/>
              </a:spcBef>
              <a:spcAft>
                <a:spcPct val="0"/>
              </a:spcAft>
              <a:buFont typeface="Wingdings" panose="05000000000000000000" pitchFamily="2" charset="2"/>
              <a:buChar char="q"/>
            </a:pPr>
            <a:r>
              <a:rPr lang="en-GB" altLang="en-US">
                <a:solidFill>
                  <a:srgbClr val="FFFFFF"/>
                </a:solidFill>
                <a:cs typeface="Arial" panose="020B0604020202020204" pitchFamily="34" charset="0"/>
              </a:rPr>
              <a:t> In the UK, industry generates 10-40 TWh of waste heat, of which a significant fraction is released through cooling water streams and flue gases. </a:t>
            </a:r>
          </a:p>
        </p:txBody>
      </p:sp>
      <p:sp>
        <p:nvSpPr>
          <p:cNvPr id="3078" name="TextBox 13"/>
          <p:cNvSpPr txBox="1">
            <a:spLocks noChangeArrowheads="1"/>
          </p:cNvSpPr>
          <p:nvPr/>
        </p:nvSpPr>
        <p:spPr bwMode="auto">
          <a:xfrm>
            <a:off x="6791326" y="5445126"/>
            <a:ext cx="3311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GB" altLang="en-US">
                <a:solidFill>
                  <a:srgbClr val="FFFFFF"/>
                </a:solidFill>
                <a:cs typeface="Arial" panose="020B0604020202020204" pitchFamily="34" charset="0"/>
              </a:rPr>
              <a:t>Simple solid-state device, containing two types of semiconductors</a:t>
            </a:r>
          </a:p>
        </p:txBody>
      </p:sp>
    </p:spTree>
    <p:extLst>
      <p:ext uri="{BB962C8B-B14F-4D97-AF65-F5344CB8AC3E}">
        <p14:creationId xmlns:p14="http://schemas.microsoft.com/office/powerpoint/2010/main" val="1709417516"/>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1"/>
          <p:cNvGraphicFramePr>
            <a:graphicFrameLocks noChangeAspect="1"/>
          </p:cNvGraphicFramePr>
          <p:nvPr/>
        </p:nvGraphicFramePr>
        <p:xfrm>
          <a:off x="5845175" y="2732089"/>
          <a:ext cx="5233988" cy="3305175"/>
        </p:xfrm>
        <a:graphic>
          <a:graphicData uri="http://schemas.openxmlformats.org/presentationml/2006/ole">
            <mc:AlternateContent xmlns:mc="http://schemas.openxmlformats.org/markup-compatibility/2006">
              <mc:Choice xmlns:v="urn:schemas-microsoft-com:vml" Requires="v">
                <p:oleObj spid="_x0000_s2050" name="Graph" r:id="rId4" imgW="6855562" imgH="4415942" progId="Origin50.Graph">
                  <p:embed/>
                </p:oleObj>
              </mc:Choice>
              <mc:Fallback>
                <p:oleObj name="Graph" r:id="rId4" imgW="6855562" imgH="4415942"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26254" t="22008" b="5705"/>
                      <a:stretch>
                        <a:fillRect/>
                      </a:stretch>
                    </p:blipFill>
                    <p:spPr bwMode="auto">
                      <a:xfrm>
                        <a:off x="5845175" y="2732089"/>
                        <a:ext cx="5233988"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ctrTitle"/>
          </p:nvPr>
        </p:nvSpPr>
        <p:spPr>
          <a:xfrm>
            <a:off x="1978100" y="116632"/>
            <a:ext cx="7560840" cy="1523494"/>
          </a:xfrm>
        </p:spPr>
        <p:txBody>
          <a:bodyPr/>
          <a:lstStyle/>
          <a:p>
            <a:pPr defTabSz="914363" fontAlgn="auto">
              <a:spcAft>
                <a:spcPts val="0"/>
              </a:spcAft>
              <a:defRPr/>
            </a:pPr>
            <a:r>
              <a:rPr lang="en-GB" sz="4800" dirty="0">
                <a:latin typeface="Comic Sans MS" panose="030F0702030302020204" pitchFamily="66" charset="0"/>
              </a:rPr>
              <a:t>Need for new materials</a:t>
            </a:r>
            <a:endParaRPr lang="en-GB" sz="4800" b="1" dirty="0">
              <a:solidFill>
                <a:schemeClr val="tx2"/>
              </a:solidFill>
              <a:effectLst>
                <a:outerShdw blurRad="38100" dist="38100" dir="2700000" algn="tl">
                  <a:srgbClr val="000000">
                    <a:alpha val="43137"/>
                  </a:srgbClr>
                </a:outerShdw>
              </a:effectLst>
              <a:latin typeface="Comic Sans MS" panose="030F0702030302020204" pitchFamily="66" charset="0"/>
            </a:endParaRPr>
          </a:p>
        </p:txBody>
      </p:sp>
      <p:sp>
        <p:nvSpPr>
          <p:cNvPr id="4100"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GB" altLang="en-US">
              <a:solidFill>
                <a:srgbClr val="FFFFFF"/>
              </a:solidFill>
              <a:cs typeface="Arial" panose="020B0604020202020204" pitchFamily="34" charset="0"/>
            </a:endParaRPr>
          </a:p>
        </p:txBody>
      </p:sp>
      <p:sp>
        <p:nvSpPr>
          <p:cNvPr id="4101" name="TextBox 14"/>
          <p:cNvSpPr txBox="1">
            <a:spLocks noChangeArrowheads="1"/>
          </p:cNvSpPr>
          <p:nvPr/>
        </p:nvSpPr>
        <p:spPr bwMode="auto">
          <a:xfrm>
            <a:off x="7089775" y="2487613"/>
            <a:ext cx="31575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GB" altLang="en-US" sz="2400">
                <a:solidFill>
                  <a:srgbClr val="FFFFFF"/>
                </a:solidFill>
                <a:cs typeface="Arial" panose="020B0604020202020204" pitchFamily="34" charset="0"/>
              </a:rPr>
              <a:t>Abundance of elements</a:t>
            </a:r>
          </a:p>
        </p:txBody>
      </p:sp>
      <p:grpSp>
        <p:nvGrpSpPr>
          <p:cNvPr id="4102" name="Group 20"/>
          <p:cNvGrpSpPr>
            <a:grpSpLocks/>
          </p:cNvGrpSpPr>
          <p:nvPr/>
        </p:nvGrpSpPr>
        <p:grpSpPr bwMode="auto">
          <a:xfrm>
            <a:off x="6284913" y="5092701"/>
            <a:ext cx="3643312" cy="1308149"/>
            <a:chOff x="3999958" y="4983906"/>
            <a:chExt cx="3642202" cy="1308310"/>
          </a:xfrm>
        </p:grpSpPr>
        <p:sp>
          <p:nvSpPr>
            <p:cNvPr id="17" name="Oval 16"/>
            <p:cNvSpPr>
              <a:spLocks noChangeAspect="1"/>
            </p:cNvSpPr>
            <p:nvPr/>
          </p:nvSpPr>
          <p:spPr bwMode="auto">
            <a:xfrm>
              <a:off x="7239150" y="4983906"/>
              <a:ext cx="403010" cy="403010"/>
            </a:xfrm>
            <a:prstGeom prst="ellipse">
              <a:avLst/>
            </a:prstGeom>
            <a:noFill/>
            <a:ln w="50800">
              <a:solidFill>
                <a:srgbClr val="FF99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fontAlgn="base">
                <a:spcBef>
                  <a:spcPct val="0"/>
                </a:spcBef>
                <a:spcAft>
                  <a:spcPct val="0"/>
                </a:spcAft>
                <a:defRPr/>
              </a:pPr>
              <a:endParaRPr lang="en-GB" sz="2300" dirty="0">
                <a:solidFill>
                  <a:srgbClr val="FFFFFF"/>
                </a:solidFill>
                <a:effectLst>
                  <a:outerShdw blurRad="38100" dist="38100" dir="2700000" algn="tl">
                    <a:srgbClr val="000000">
                      <a:alpha val="43137"/>
                    </a:srgbClr>
                  </a:outerShdw>
                </a:effectLst>
                <a:latin typeface="Segoe" pitchFamily="34" charset="0"/>
              </a:endParaRPr>
            </a:p>
          </p:txBody>
        </p:sp>
        <p:cxnSp>
          <p:nvCxnSpPr>
            <p:cNvPr id="19" name="Straight Arrow Connector 18"/>
            <p:cNvCxnSpPr/>
            <p:nvPr/>
          </p:nvCxnSpPr>
          <p:spPr>
            <a:xfrm flipH="1">
              <a:off x="6383657" y="5328436"/>
              <a:ext cx="914121" cy="549343"/>
            </a:xfrm>
            <a:prstGeom prst="straightConnector1">
              <a:avLst/>
            </a:prstGeom>
            <a:ln w="50800">
              <a:solidFill>
                <a:srgbClr val="FFC000"/>
              </a:solidFill>
              <a:tailEnd type="stealth"/>
            </a:ln>
          </p:spPr>
          <p:style>
            <a:lnRef idx="1">
              <a:schemeClr val="accent1"/>
            </a:lnRef>
            <a:fillRef idx="0">
              <a:schemeClr val="accent1"/>
            </a:fillRef>
            <a:effectRef idx="0">
              <a:schemeClr val="accent1"/>
            </a:effectRef>
            <a:fontRef idx="minor">
              <a:schemeClr val="tx1"/>
            </a:fontRef>
          </p:style>
        </p:cxnSp>
        <p:sp>
          <p:nvSpPr>
            <p:cNvPr id="4116" name="TextBox 19"/>
            <p:cNvSpPr txBox="1">
              <a:spLocks noChangeArrowheads="1"/>
            </p:cNvSpPr>
            <p:nvPr/>
          </p:nvSpPr>
          <p:spPr bwMode="auto">
            <a:xfrm>
              <a:off x="3999958" y="5892057"/>
              <a:ext cx="2772350" cy="40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GB" altLang="en-US" sz="2000">
                  <a:solidFill>
                    <a:srgbClr val="FFFFFF"/>
                  </a:solidFill>
                  <a:cs typeface="Arial" panose="020B0604020202020204" pitchFamily="34" charset="0"/>
                </a:rPr>
                <a:t>1 ppb in the Earth’s crust</a:t>
              </a:r>
            </a:p>
          </p:txBody>
        </p:sp>
      </p:grpSp>
      <p:sp>
        <p:nvSpPr>
          <p:cNvPr id="4103" name="TextBox 17"/>
          <p:cNvSpPr txBox="1">
            <a:spLocks noChangeArrowheads="1"/>
          </p:cNvSpPr>
          <p:nvPr/>
        </p:nvSpPr>
        <p:spPr bwMode="auto">
          <a:xfrm>
            <a:off x="3792539" y="2306638"/>
            <a:ext cx="18875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GB" altLang="en-US" sz="2000">
                <a:solidFill>
                  <a:srgbClr val="FFFFFF"/>
                </a:solidFill>
                <a:cs typeface="Arial" panose="020B0604020202020204" pitchFamily="34" charset="0"/>
              </a:rPr>
              <a:t>Bornite (doped)</a:t>
            </a:r>
          </a:p>
          <a:p>
            <a:pPr algn="ctr" fontAlgn="base">
              <a:spcBef>
                <a:spcPct val="0"/>
              </a:spcBef>
              <a:spcAft>
                <a:spcPct val="0"/>
              </a:spcAft>
            </a:pPr>
            <a:r>
              <a:rPr lang="en-GB" altLang="en-US" sz="2000">
                <a:solidFill>
                  <a:srgbClr val="FFFFFF"/>
                </a:solidFill>
                <a:cs typeface="Arial" panose="020B0604020202020204" pitchFamily="34" charset="0"/>
              </a:rPr>
              <a:t>Cu</a:t>
            </a:r>
            <a:r>
              <a:rPr lang="en-GB" altLang="en-US" sz="2000" baseline="-25000">
                <a:solidFill>
                  <a:srgbClr val="FFFFFF"/>
                </a:solidFill>
                <a:cs typeface="Arial" panose="020B0604020202020204" pitchFamily="34" charset="0"/>
              </a:rPr>
              <a:t>5</a:t>
            </a:r>
            <a:r>
              <a:rPr lang="en-GB" altLang="en-US" sz="2000">
                <a:solidFill>
                  <a:srgbClr val="FFFFFF"/>
                </a:solidFill>
                <a:cs typeface="Arial" panose="020B0604020202020204" pitchFamily="34" charset="0"/>
              </a:rPr>
              <a:t>FeS</a:t>
            </a:r>
            <a:r>
              <a:rPr lang="en-GB" altLang="en-US" sz="2000" baseline="-25000">
                <a:solidFill>
                  <a:srgbClr val="FFFFFF"/>
                </a:solidFill>
                <a:cs typeface="Arial" panose="020B0604020202020204" pitchFamily="34" charset="0"/>
              </a:rPr>
              <a:t>4</a:t>
            </a:r>
            <a:endParaRPr lang="en-GB" altLang="en-US" sz="2000">
              <a:solidFill>
                <a:srgbClr val="FFFFFF"/>
              </a:solidFill>
              <a:cs typeface="Arial" panose="020B0604020202020204" pitchFamily="34" charset="0"/>
            </a:endParaRPr>
          </a:p>
          <a:p>
            <a:pPr algn="ctr" fontAlgn="base">
              <a:spcBef>
                <a:spcPct val="0"/>
              </a:spcBef>
              <a:spcAft>
                <a:spcPct val="0"/>
              </a:spcAft>
            </a:pPr>
            <a:r>
              <a:rPr lang="en-GB" altLang="en-US" sz="2000">
                <a:solidFill>
                  <a:srgbClr val="FFFFFF"/>
                </a:solidFill>
                <a:cs typeface="Arial" panose="020B0604020202020204" pitchFamily="34" charset="0"/>
              </a:rPr>
              <a:t>ZT</a:t>
            </a:r>
            <a:r>
              <a:rPr lang="en-GB" altLang="en-US" sz="2000">
                <a:solidFill>
                  <a:srgbClr val="FFFFFF"/>
                </a:solidFill>
                <a:cs typeface="Arial" panose="020B0604020202020204" pitchFamily="34" charset="0"/>
                <a:sym typeface="Symbol" panose="05050102010706020507" pitchFamily="18" charset="2"/>
              </a:rPr>
              <a:t> </a:t>
            </a:r>
            <a:r>
              <a:rPr lang="en-GB" altLang="en-US" sz="2000">
                <a:solidFill>
                  <a:srgbClr val="FFFFFF"/>
                </a:solidFill>
                <a:cs typeface="Arial" panose="020B0604020202020204" pitchFamily="34" charset="0"/>
              </a:rPr>
              <a:t>0.8 at 280°C</a:t>
            </a:r>
          </a:p>
        </p:txBody>
      </p:sp>
      <p:sp>
        <p:nvSpPr>
          <p:cNvPr id="4104" name="Rectangle 21"/>
          <p:cNvSpPr>
            <a:spLocks noChangeArrowheads="1"/>
          </p:cNvSpPr>
          <p:nvPr/>
        </p:nvSpPr>
        <p:spPr bwMode="auto">
          <a:xfrm>
            <a:off x="3863976" y="4932364"/>
            <a:ext cx="19478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GB" altLang="en-US" sz="2000">
                <a:solidFill>
                  <a:srgbClr val="FFFFFF"/>
                </a:solidFill>
                <a:cs typeface="Arial" panose="020B0604020202020204" pitchFamily="34" charset="0"/>
              </a:rPr>
              <a:t>Tetrahedrite (doped)</a:t>
            </a:r>
          </a:p>
          <a:p>
            <a:pPr algn="ctr" fontAlgn="base">
              <a:spcBef>
                <a:spcPct val="0"/>
              </a:spcBef>
              <a:spcAft>
                <a:spcPct val="0"/>
              </a:spcAft>
            </a:pPr>
            <a:r>
              <a:rPr lang="en-GB" altLang="en-US" sz="2000">
                <a:solidFill>
                  <a:srgbClr val="FFFFFF"/>
                </a:solidFill>
                <a:cs typeface="Arial" panose="020B0604020202020204" pitchFamily="34" charset="0"/>
              </a:rPr>
              <a:t>Cu</a:t>
            </a:r>
            <a:r>
              <a:rPr lang="en-GB" altLang="en-US" sz="2000" baseline="-25000">
                <a:solidFill>
                  <a:srgbClr val="FFFFFF"/>
                </a:solidFill>
                <a:cs typeface="Arial" panose="020B0604020202020204" pitchFamily="34" charset="0"/>
              </a:rPr>
              <a:t>12</a:t>
            </a:r>
            <a:r>
              <a:rPr lang="en-GB" altLang="en-US" sz="2000">
                <a:solidFill>
                  <a:srgbClr val="FFFFFF"/>
                </a:solidFill>
                <a:cs typeface="Arial" panose="020B0604020202020204" pitchFamily="34" charset="0"/>
              </a:rPr>
              <a:t>Sb</a:t>
            </a:r>
            <a:r>
              <a:rPr lang="en-GB" altLang="en-US" sz="2000" baseline="-25000">
                <a:solidFill>
                  <a:srgbClr val="FFFFFF"/>
                </a:solidFill>
                <a:cs typeface="Arial" panose="020B0604020202020204" pitchFamily="34" charset="0"/>
              </a:rPr>
              <a:t>4</a:t>
            </a:r>
            <a:r>
              <a:rPr lang="en-GB" altLang="en-US" sz="2000">
                <a:solidFill>
                  <a:srgbClr val="FFFFFF"/>
                </a:solidFill>
                <a:cs typeface="Arial" panose="020B0604020202020204" pitchFamily="34" charset="0"/>
              </a:rPr>
              <a:t>S</a:t>
            </a:r>
            <a:r>
              <a:rPr lang="en-GB" altLang="en-US" sz="2000" baseline="-25000">
                <a:solidFill>
                  <a:srgbClr val="FFFFFF"/>
                </a:solidFill>
                <a:cs typeface="Arial" panose="020B0604020202020204" pitchFamily="34" charset="0"/>
              </a:rPr>
              <a:t>13</a:t>
            </a:r>
          </a:p>
          <a:p>
            <a:pPr fontAlgn="base">
              <a:spcBef>
                <a:spcPct val="0"/>
              </a:spcBef>
              <a:spcAft>
                <a:spcPct val="0"/>
              </a:spcAft>
            </a:pPr>
            <a:r>
              <a:rPr lang="en-GB" altLang="en-US" sz="2000">
                <a:solidFill>
                  <a:srgbClr val="FFFFFF"/>
                </a:solidFill>
                <a:cs typeface="Arial" panose="020B0604020202020204" pitchFamily="34" charset="0"/>
              </a:rPr>
              <a:t> ZT</a:t>
            </a:r>
            <a:r>
              <a:rPr lang="en-GB" altLang="en-US" sz="2000">
                <a:solidFill>
                  <a:srgbClr val="FFFFFF"/>
                </a:solidFill>
                <a:cs typeface="Arial" panose="020B0604020202020204" pitchFamily="34" charset="0"/>
                <a:sym typeface="Symbol" panose="05050102010706020507" pitchFamily="18" charset="2"/>
              </a:rPr>
              <a:t>  1</a:t>
            </a:r>
            <a:r>
              <a:rPr lang="en-GB" altLang="en-US" sz="2000">
                <a:solidFill>
                  <a:srgbClr val="FFFFFF"/>
                </a:solidFill>
                <a:cs typeface="Arial" panose="020B0604020202020204" pitchFamily="34" charset="0"/>
              </a:rPr>
              <a:t> at 450°C</a:t>
            </a:r>
          </a:p>
        </p:txBody>
      </p:sp>
      <p:pic>
        <p:nvPicPr>
          <p:cNvPr id="4105" name="Picture 2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71651" y="1989139"/>
            <a:ext cx="1922463"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2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03389" y="4384675"/>
            <a:ext cx="2230437"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7" name="TextBox 3"/>
          <p:cNvSpPr txBox="1">
            <a:spLocks noChangeArrowheads="1"/>
          </p:cNvSpPr>
          <p:nvPr/>
        </p:nvSpPr>
        <p:spPr bwMode="auto">
          <a:xfrm>
            <a:off x="6381751" y="1500188"/>
            <a:ext cx="3694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GB" altLang="en-US">
                <a:solidFill>
                  <a:srgbClr val="FFFFFF"/>
                </a:solidFill>
                <a:cs typeface="Arial" panose="020B0604020202020204" pitchFamily="34" charset="0"/>
              </a:rPr>
              <a:t>Commercial thermoelectric material: </a:t>
            </a:r>
          </a:p>
          <a:p>
            <a:pPr fontAlgn="base">
              <a:spcBef>
                <a:spcPct val="0"/>
              </a:spcBef>
              <a:spcAft>
                <a:spcPct val="0"/>
              </a:spcAft>
            </a:pPr>
            <a:r>
              <a:rPr lang="en-GB" altLang="en-US">
                <a:solidFill>
                  <a:srgbClr val="FFFFFF"/>
                </a:solidFill>
                <a:cs typeface="Arial" panose="020B0604020202020204" pitchFamily="34" charset="0"/>
              </a:rPr>
              <a:t>Bi</a:t>
            </a:r>
            <a:r>
              <a:rPr lang="en-GB" altLang="en-US" baseline="-25000">
                <a:solidFill>
                  <a:srgbClr val="FFFFFF"/>
                </a:solidFill>
                <a:cs typeface="Arial" panose="020B0604020202020204" pitchFamily="34" charset="0"/>
              </a:rPr>
              <a:t>2</a:t>
            </a:r>
            <a:r>
              <a:rPr lang="en-GB" altLang="en-US">
                <a:solidFill>
                  <a:srgbClr val="FFFFFF"/>
                </a:solidFill>
                <a:cs typeface="Arial" panose="020B0604020202020204" pitchFamily="34" charset="0"/>
              </a:rPr>
              <a:t>Te</a:t>
            </a:r>
            <a:r>
              <a:rPr lang="en-GB" altLang="en-US" baseline="-25000">
                <a:solidFill>
                  <a:srgbClr val="FFFFFF"/>
                </a:solidFill>
                <a:cs typeface="Arial" panose="020B0604020202020204" pitchFamily="34" charset="0"/>
              </a:rPr>
              <a:t>3</a:t>
            </a:r>
            <a:r>
              <a:rPr lang="en-GB" altLang="en-US">
                <a:solidFill>
                  <a:srgbClr val="FFFFFF"/>
                </a:solidFill>
                <a:cs typeface="Arial" panose="020B0604020202020204" pitchFamily="34" charset="0"/>
              </a:rPr>
              <a:t> (doped) ZT</a:t>
            </a:r>
            <a:r>
              <a:rPr lang="en-GB" altLang="en-US">
                <a:solidFill>
                  <a:srgbClr val="FFFFFF"/>
                </a:solidFill>
                <a:cs typeface="Arial" panose="020B0604020202020204" pitchFamily="34" charset="0"/>
                <a:sym typeface="Symbol" panose="05050102010706020507" pitchFamily="18" charset="2"/>
              </a:rPr>
              <a:t>  1 at 25</a:t>
            </a:r>
            <a:r>
              <a:rPr lang="en-GB" altLang="en-US">
                <a:solidFill>
                  <a:srgbClr val="FFFFFF"/>
                </a:solidFill>
                <a:cs typeface="Arial" panose="020B0604020202020204" pitchFamily="34" charset="0"/>
              </a:rPr>
              <a:t>°C</a:t>
            </a:r>
          </a:p>
        </p:txBody>
      </p:sp>
      <p:sp>
        <p:nvSpPr>
          <p:cNvPr id="4108" name="TextBox 4"/>
          <p:cNvSpPr txBox="1">
            <a:spLocks noChangeArrowheads="1"/>
          </p:cNvSpPr>
          <p:nvPr/>
        </p:nvSpPr>
        <p:spPr bwMode="auto">
          <a:xfrm>
            <a:off x="1947864" y="1484314"/>
            <a:ext cx="2757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GB" altLang="en-US">
                <a:solidFill>
                  <a:srgbClr val="FFFFFF"/>
                </a:solidFill>
                <a:cs typeface="Arial" panose="020B0604020202020204" pitchFamily="34" charset="0"/>
              </a:rPr>
              <a:t>Materials made at Reading:</a:t>
            </a:r>
          </a:p>
        </p:txBody>
      </p:sp>
      <p:sp>
        <p:nvSpPr>
          <p:cNvPr id="8" name="Rectangle 7"/>
          <p:cNvSpPr/>
          <p:nvPr/>
        </p:nvSpPr>
        <p:spPr bwMode="auto">
          <a:xfrm>
            <a:off x="1559496" y="1340768"/>
            <a:ext cx="4252870" cy="5400600"/>
          </a:xfrm>
          <a:prstGeom prst="rect">
            <a:avLst/>
          </a:prstGeom>
          <a:noFill/>
          <a:ln w="25400">
            <a:solidFill>
              <a:schemeClr val="accent1"/>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fontAlgn="base">
              <a:spcBef>
                <a:spcPct val="0"/>
              </a:spcBef>
              <a:spcAft>
                <a:spcPct val="0"/>
              </a:spcAft>
              <a:defRPr/>
            </a:pPr>
            <a:endParaRPr lang="en-GB"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436942507"/>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255355"/>
            <a:ext cx="8568952" cy="664797"/>
          </a:xfrm>
        </p:spPr>
        <p:txBody>
          <a:bodyPr/>
          <a:lstStyle/>
          <a:p>
            <a:pPr defTabSz="914363" fontAlgn="auto">
              <a:spcAft>
                <a:spcPts val="0"/>
              </a:spcAft>
              <a:defRPr/>
            </a:pPr>
            <a:r>
              <a:rPr lang="en-GB"/>
              <a:t>Automotive energy recovery</a:t>
            </a:r>
          </a:p>
        </p:txBody>
      </p:sp>
      <p:grpSp>
        <p:nvGrpSpPr>
          <p:cNvPr id="5123" name="Group 5"/>
          <p:cNvGrpSpPr>
            <a:grpSpLocks/>
          </p:cNvGrpSpPr>
          <p:nvPr/>
        </p:nvGrpSpPr>
        <p:grpSpPr bwMode="auto">
          <a:xfrm>
            <a:off x="1703389" y="1341439"/>
            <a:ext cx="3919537" cy="2663825"/>
            <a:chOff x="76200" y="3861048"/>
            <a:chExt cx="3919736" cy="2664296"/>
          </a:xfrm>
        </p:grpSpPr>
        <p:sp>
          <p:nvSpPr>
            <p:cNvPr id="7" name="Rectangle 6"/>
            <p:cNvSpPr/>
            <p:nvPr/>
          </p:nvSpPr>
          <p:spPr>
            <a:xfrm>
              <a:off x="76200" y="3861048"/>
              <a:ext cx="3919736" cy="26642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graphicFrame>
          <p:nvGraphicFramePr>
            <p:cNvPr id="5136" name="Object 24"/>
            <p:cNvGraphicFramePr>
              <a:graphicFrameLocks noChangeAspect="1"/>
            </p:cNvGraphicFramePr>
            <p:nvPr/>
          </p:nvGraphicFramePr>
          <p:xfrm>
            <a:off x="76200" y="3902075"/>
            <a:ext cx="3733800" cy="2444750"/>
          </p:xfrm>
          <a:graphic>
            <a:graphicData uri="http://schemas.openxmlformats.org/presentationml/2006/ole">
              <mc:AlternateContent xmlns:mc="http://schemas.openxmlformats.org/markup-compatibility/2006">
                <mc:Choice xmlns:v="urn:schemas-microsoft-com:vml" Requires="v">
                  <p:oleObj spid="_x0000_s3074" name="Bitmap Image" r:id="rId4" imgW="3383573" imgH="2339048" progId="PBrush">
                    <p:embed/>
                  </p:oleObj>
                </mc:Choice>
                <mc:Fallback>
                  <p:oleObj name="Bitmap Image" r:id="rId4" imgW="3383573" imgH="2339048"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3856" r="5434" b="23589"/>
                        <a:stretch>
                          <a:fillRect/>
                        </a:stretch>
                      </p:blipFill>
                      <p:spPr bwMode="auto">
                        <a:xfrm>
                          <a:off x="76200" y="3902075"/>
                          <a:ext cx="3733800"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37" name="Text Box 44"/>
            <p:cNvSpPr txBox="1">
              <a:spLocks noChangeArrowheads="1"/>
            </p:cNvSpPr>
            <p:nvPr/>
          </p:nvSpPr>
          <p:spPr bwMode="auto">
            <a:xfrm>
              <a:off x="152400" y="5807075"/>
              <a:ext cx="2057400" cy="70788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GB" altLang="en-US" sz="2000">
                  <a:solidFill>
                    <a:srgbClr val="009999"/>
                  </a:solidFill>
                  <a:cs typeface="Arial" panose="020B0604020202020204" pitchFamily="34" charset="0"/>
                </a:rPr>
                <a:t>Thermoelectric </a:t>
              </a:r>
            </a:p>
            <a:p>
              <a:pPr fontAlgn="base">
                <a:spcBef>
                  <a:spcPct val="0"/>
                </a:spcBef>
                <a:spcAft>
                  <a:spcPct val="0"/>
                </a:spcAft>
              </a:pPr>
              <a:r>
                <a:rPr lang="en-GB" altLang="en-US" sz="2000">
                  <a:solidFill>
                    <a:srgbClr val="009999"/>
                  </a:solidFill>
                  <a:cs typeface="Arial" panose="020B0604020202020204" pitchFamily="34" charset="0"/>
                </a:rPr>
                <a:t>Generator</a:t>
              </a:r>
            </a:p>
          </p:txBody>
        </p:sp>
      </p:grpSp>
      <p:sp>
        <p:nvSpPr>
          <p:cNvPr id="13" name="TextBox 12"/>
          <p:cNvSpPr txBox="1"/>
          <p:nvPr/>
        </p:nvSpPr>
        <p:spPr>
          <a:xfrm>
            <a:off x="6096001" y="1211264"/>
            <a:ext cx="4379913" cy="1570037"/>
          </a:xfrm>
          <a:prstGeom prst="rect">
            <a:avLst/>
          </a:prstGeom>
          <a:noFill/>
        </p:spPr>
        <p:txBody>
          <a:bodyPr>
            <a:spAutoFit/>
          </a:bodyPr>
          <a:lstStyle/>
          <a:p>
            <a:pPr>
              <a:defRPr/>
            </a:pPr>
            <a:r>
              <a:rPr lang="en-GB" sz="2000" dirty="0">
                <a:solidFill>
                  <a:srgbClr val="FFFFFF"/>
                </a:solidFill>
                <a:cs typeface="Arial" panose="020B0604020202020204" pitchFamily="34" charset="0"/>
              </a:rPr>
              <a:t>New car emission standards</a:t>
            </a:r>
          </a:p>
          <a:p>
            <a:pPr marL="542925">
              <a:defRPr/>
            </a:pPr>
            <a:r>
              <a:rPr lang="en-GB" sz="2000" dirty="0">
                <a:solidFill>
                  <a:srgbClr val="FFFFFF"/>
                </a:solidFill>
                <a:cs typeface="Arial" panose="020B0604020202020204" pitchFamily="34" charset="0"/>
              </a:rPr>
              <a:t>160 g CO</a:t>
            </a:r>
            <a:r>
              <a:rPr lang="en-GB" sz="2000" baseline="-25000" dirty="0">
                <a:solidFill>
                  <a:srgbClr val="FFFFFF"/>
                </a:solidFill>
                <a:cs typeface="Arial" panose="020B0604020202020204" pitchFamily="34" charset="0"/>
              </a:rPr>
              <a:t>2</a:t>
            </a:r>
            <a:r>
              <a:rPr lang="en-GB" sz="2000" dirty="0">
                <a:solidFill>
                  <a:srgbClr val="FFFFFF"/>
                </a:solidFill>
                <a:cs typeface="Arial" panose="020B0604020202020204" pitchFamily="34" charset="0"/>
              </a:rPr>
              <a:t>/km (2007)</a:t>
            </a:r>
          </a:p>
          <a:p>
            <a:pPr indent="542925">
              <a:defRPr/>
            </a:pPr>
            <a:r>
              <a:rPr lang="en-GB" sz="2000" dirty="0">
                <a:solidFill>
                  <a:srgbClr val="FFFFFF"/>
                </a:solidFill>
                <a:cs typeface="Arial" panose="020B0604020202020204" pitchFamily="34" charset="0"/>
              </a:rPr>
              <a:t>130 g CO</a:t>
            </a:r>
            <a:r>
              <a:rPr lang="en-GB" sz="2000" baseline="-25000" dirty="0">
                <a:solidFill>
                  <a:srgbClr val="FFFFFF"/>
                </a:solidFill>
                <a:cs typeface="Arial" panose="020B0604020202020204" pitchFamily="34" charset="0"/>
              </a:rPr>
              <a:t>2</a:t>
            </a:r>
            <a:r>
              <a:rPr lang="en-GB" sz="2000" dirty="0">
                <a:solidFill>
                  <a:srgbClr val="FFFFFF"/>
                </a:solidFill>
                <a:cs typeface="Arial" panose="020B0604020202020204" pitchFamily="34" charset="0"/>
              </a:rPr>
              <a:t>/km (2012)</a:t>
            </a:r>
          </a:p>
          <a:p>
            <a:pPr indent="542925">
              <a:defRPr/>
            </a:pPr>
            <a:r>
              <a:rPr lang="en-GB" sz="2000" dirty="0">
                <a:solidFill>
                  <a:srgbClr val="FFFFFF"/>
                </a:solidFill>
                <a:cs typeface="Arial" panose="020B0604020202020204" pitchFamily="34" charset="0"/>
              </a:rPr>
              <a:t>95 g CO</a:t>
            </a:r>
            <a:r>
              <a:rPr lang="en-GB" sz="2000" baseline="-25000" dirty="0">
                <a:solidFill>
                  <a:srgbClr val="FFFFFF"/>
                </a:solidFill>
                <a:cs typeface="Arial" panose="020B0604020202020204" pitchFamily="34" charset="0"/>
              </a:rPr>
              <a:t>2</a:t>
            </a:r>
            <a:r>
              <a:rPr lang="en-GB" sz="2000" dirty="0">
                <a:solidFill>
                  <a:srgbClr val="FFFFFF"/>
                </a:solidFill>
                <a:cs typeface="Arial" panose="020B0604020202020204" pitchFamily="34" charset="0"/>
              </a:rPr>
              <a:t>/km (2020)</a:t>
            </a:r>
            <a:endParaRPr lang="en-GB" dirty="0">
              <a:solidFill>
                <a:srgbClr val="FFFFFF"/>
              </a:solidFill>
              <a:cs typeface="Arial" panose="020B0604020202020204" pitchFamily="34" charset="0"/>
            </a:endParaRPr>
          </a:p>
          <a:p>
            <a:pPr>
              <a:defRPr/>
            </a:pPr>
            <a:r>
              <a:rPr lang="en-GB" sz="1400" i="1" dirty="0">
                <a:solidFill>
                  <a:srgbClr val="FFFFFF"/>
                </a:solidFill>
                <a:cs typeface="Arial" panose="020B0604020202020204" pitchFamily="34" charset="0"/>
              </a:rPr>
              <a:t>Regulation (EC) No 443/2009 (2009)</a:t>
            </a:r>
          </a:p>
        </p:txBody>
      </p:sp>
      <p:sp>
        <p:nvSpPr>
          <p:cNvPr id="5125" name="Text Box 7"/>
          <p:cNvSpPr txBox="1">
            <a:spLocks noChangeArrowheads="1"/>
          </p:cNvSpPr>
          <p:nvPr/>
        </p:nvSpPr>
        <p:spPr bwMode="auto">
          <a:xfrm>
            <a:off x="1800225" y="5337176"/>
            <a:ext cx="2185988" cy="1044575"/>
          </a:xfrm>
          <a:prstGeom prst="rect">
            <a:avLst/>
          </a:prstGeom>
          <a:solidFill>
            <a:schemeClr val="accent1"/>
          </a:solidFill>
          <a:ln w="38100" cmpd="dbl">
            <a:solidFill>
              <a:schemeClr val="tx1"/>
            </a:solidFill>
            <a:miter lim="800000"/>
            <a:headEnd/>
            <a:tailEnd/>
          </a:ln>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GB" altLang="en-US" sz="2000">
                <a:solidFill>
                  <a:srgbClr val="000000"/>
                </a:solidFill>
                <a:latin typeface="Times New Roman" panose="02020603050405020304" pitchFamily="18" charset="0"/>
                <a:cs typeface="Arial" panose="020B0604020202020204" pitchFamily="34" charset="0"/>
              </a:rPr>
              <a:t>Thermoelectric materials</a:t>
            </a:r>
          </a:p>
          <a:p>
            <a:pPr algn="ctr" fontAlgn="base">
              <a:spcBef>
                <a:spcPct val="0"/>
              </a:spcBef>
              <a:spcAft>
                <a:spcPct val="0"/>
              </a:spcAft>
            </a:pPr>
            <a:r>
              <a:rPr lang="en-GB" altLang="en-US" sz="2000">
                <a:solidFill>
                  <a:srgbClr val="000000"/>
                </a:solidFill>
                <a:latin typeface="Times New Roman" panose="02020603050405020304" pitchFamily="18" charset="0"/>
                <a:cs typeface="Arial" panose="020B0604020202020204" pitchFamily="34" charset="0"/>
              </a:rPr>
              <a:t>(Reading)</a:t>
            </a:r>
            <a:endParaRPr lang="en-GB" altLang="en-US">
              <a:solidFill>
                <a:srgbClr val="000000"/>
              </a:solidFill>
              <a:latin typeface="Times New Roman" panose="02020603050405020304" pitchFamily="18" charset="0"/>
              <a:cs typeface="Arial" panose="020B0604020202020204" pitchFamily="34" charset="0"/>
            </a:endParaRPr>
          </a:p>
        </p:txBody>
      </p:sp>
      <p:sp>
        <p:nvSpPr>
          <p:cNvPr id="5126" name="Text Box 8"/>
          <p:cNvSpPr txBox="1">
            <a:spLocks noChangeArrowheads="1"/>
          </p:cNvSpPr>
          <p:nvPr/>
        </p:nvSpPr>
        <p:spPr bwMode="auto">
          <a:xfrm>
            <a:off x="4943475" y="5337176"/>
            <a:ext cx="2185988" cy="1044575"/>
          </a:xfrm>
          <a:prstGeom prst="rect">
            <a:avLst/>
          </a:prstGeom>
          <a:solidFill>
            <a:srgbClr val="7EAF35"/>
          </a:solidFill>
          <a:ln w="38100" cmpd="dbl">
            <a:solidFill>
              <a:schemeClr val="tx1"/>
            </a:solidFill>
            <a:miter lim="800000"/>
            <a:headEnd/>
            <a:tailEnd/>
          </a:ln>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GB" altLang="en-US" sz="2000">
                <a:solidFill>
                  <a:srgbClr val="FFFFFF"/>
                </a:solidFill>
                <a:latin typeface="Times New Roman" panose="02020603050405020304" pitchFamily="18" charset="0"/>
                <a:cs typeface="Arial" panose="020B0604020202020204" pitchFamily="34" charset="0"/>
              </a:rPr>
              <a:t>Thermoelectric modules</a:t>
            </a:r>
          </a:p>
          <a:p>
            <a:pPr algn="ctr" fontAlgn="base">
              <a:spcBef>
                <a:spcPct val="0"/>
              </a:spcBef>
              <a:spcAft>
                <a:spcPct val="0"/>
              </a:spcAft>
            </a:pPr>
            <a:r>
              <a:rPr lang="en-GB" altLang="en-US" sz="2000">
                <a:solidFill>
                  <a:srgbClr val="FFFFFF"/>
                </a:solidFill>
                <a:latin typeface="Times New Roman" panose="02020603050405020304" pitchFamily="18" charset="0"/>
                <a:cs typeface="Arial" panose="020B0604020202020204" pitchFamily="34" charset="0"/>
              </a:rPr>
              <a:t>(Cardiff)</a:t>
            </a:r>
            <a:endParaRPr lang="en-GB" altLang="en-US">
              <a:solidFill>
                <a:srgbClr val="FFFFFF"/>
              </a:solidFill>
              <a:latin typeface="Times New Roman" panose="02020603050405020304" pitchFamily="18" charset="0"/>
              <a:cs typeface="Arial" panose="020B0604020202020204" pitchFamily="34" charset="0"/>
            </a:endParaRPr>
          </a:p>
        </p:txBody>
      </p:sp>
      <p:sp>
        <p:nvSpPr>
          <p:cNvPr id="5127" name="Text Box 10"/>
          <p:cNvSpPr txBox="1">
            <a:spLocks noChangeArrowheads="1"/>
          </p:cNvSpPr>
          <p:nvPr/>
        </p:nvSpPr>
        <p:spPr bwMode="auto">
          <a:xfrm>
            <a:off x="8086726" y="5351463"/>
            <a:ext cx="2151063" cy="1016000"/>
          </a:xfrm>
          <a:prstGeom prst="rect">
            <a:avLst/>
          </a:prstGeom>
          <a:solidFill>
            <a:srgbClr val="BF0071"/>
          </a:solidFill>
          <a:ln w="38100" cmpd="dbl">
            <a:solidFill>
              <a:schemeClr val="tx1"/>
            </a:solidFill>
            <a:miter lim="800000"/>
            <a:headEnd/>
            <a:tailEnd/>
          </a:ln>
        </p:spPr>
        <p:txBody>
          <a:bodyPr wrap="non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GB" altLang="en-US" sz="2000">
                <a:solidFill>
                  <a:srgbClr val="000000"/>
                </a:solidFill>
                <a:latin typeface="Times New Roman" panose="02020603050405020304" pitchFamily="18" charset="0"/>
                <a:cs typeface="Arial" panose="020B0604020202020204" pitchFamily="34" charset="0"/>
              </a:rPr>
              <a:t>Engine modelling/</a:t>
            </a:r>
          </a:p>
          <a:p>
            <a:pPr algn="ctr" fontAlgn="base">
              <a:spcBef>
                <a:spcPct val="0"/>
              </a:spcBef>
              <a:spcAft>
                <a:spcPct val="0"/>
              </a:spcAft>
            </a:pPr>
            <a:r>
              <a:rPr lang="en-GB" altLang="en-US" sz="2000">
                <a:solidFill>
                  <a:srgbClr val="000000"/>
                </a:solidFill>
                <a:latin typeface="Times New Roman" panose="02020603050405020304" pitchFamily="18" charset="0"/>
                <a:cs typeface="Arial" panose="020B0604020202020204" pitchFamily="34" charset="0"/>
              </a:rPr>
              <a:t>integration</a:t>
            </a:r>
          </a:p>
          <a:p>
            <a:pPr algn="ctr" fontAlgn="base">
              <a:spcBef>
                <a:spcPct val="0"/>
              </a:spcBef>
              <a:spcAft>
                <a:spcPct val="0"/>
              </a:spcAft>
            </a:pPr>
            <a:r>
              <a:rPr lang="en-GB" altLang="en-US" sz="2000">
                <a:solidFill>
                  <a:srgbClr val="000000"/>
                </a:solidFill>
                <a:latin typeface="Times New Roman" panose="02020603050405020304" pitchFamily="18" charset="0"/>
                <a:cs typeface="Arial" panose="020B0604020202020204" pitchFamily="34" charset="0"/>
              </a:rPr>
              <a:t>(Loughborough)</a:t>
            </a:r>
            <a:endParaRPr lang="en-GB" altLang="en-US">
              <a:solidFill>
                <a:srgbClr val="000000"/>
              </a:solidFill>
              <a:latin typeface="Times New Roman" panose="02020603050405020304" pitchFamily="18" charset="0"/>
              <a:cs typeface="Arial" panose="020B0604020202020204" pitchFamily="34" charset="0"/>
            </a:endParaRPr>
          </a:p>
        </p:txBody>
      </p:sp>
      <p:sp>
        <p:nvSpPr>
          <p:cNvPr id="24" name="AutoShape 11"/>
          <p:cNvSpPr>
            <a:spLocks noChangeArrowheads="1"/>
          </p:cNvSpPr>
          <p:nvPr/>
        </p:nvSpPr>
        <p:spPr bwMode="auto">
          <a:xfrm>
            <a:off x="4084638" y="5707063"/>
            <a:ext cx="762000" cy="304800"/>
          </a:xfrm>
          <a:prstGeom prst="leftRightArrow">
            <a:avLst>
              <a:gd name="adj1" fmla="val 50000"/>
              <a:gd name="adj2" fmla="val 50000"/>
            </a:avLst>
          </a:prstGeom>
          <a:solidFill>
            <a:schemeClr val="tx2">
              <a:lumMod val="60000"/>
              <a:lumOff val="40000"/>
            </a:schemeClr>
          </a:solidFill>
          <a:ln w="9525">
            <a:solidFill>
              <a:schemeClr val="tx1"/>
            </a:solidFill>
            <a:miter lim="800000"/>
            <a:headEnd/>
            <a:tailEnd/>
          </a:ln>
          <a:effectLst/>
        </p:spPr>
        <p:txBody>
          <a:bodyPr wrap="none" anchor="ctr"/>
          <a:lstStyle/>
          <a:p>
            <a:pPr>
              <a:defRPr/>
            </a:pPr>
            <a:endParaRPr lang="en-GB">
              <a:solidFill>
                <a:srgbClr val="FFFFFF"/>
              </a:solidFill>
              <a:cs typeface="Arial" panose="020B0604020202020204" pitchFamily="34" charset="0"/>
            </a:endParaRPr>
          </a:p>
        </p:txBody>
      </p:sp>
      <p:sp>
        <p:nvSpPr>
          <p:cNvPr id="25" name="AutoShape 12"/>
          <p:cNvSpPr>
            <a:spLocks noChangeArrowheads="1"/>
          </p:cNvSpPr>
          <p:nvPr/>
        </p:nvSpPr>
        <p:spPr bwMode="auto">
          <a:xfrm>
            <a:off x="7227888" y="5707063"/>
            <a:ext cx="762000" cy="304800"/>
          </a:xfrm>
          <a:prstGeom prst="leftRightArrow">
            <a:avLst>
              <a:gd name="adj1" fmla="val 50000"/>
              <a:gd name="adj2" fmla="val 50000"/>
            </a:avLst>
          </a:prstGeom>
          <a:solidFill>
            <a:schemeClr val="tx2">
              <a:lumMod val="60000"/>
              <a:lumOff val="40000"/>
            </a:schemeClr>
          </a:solidFill>
          <a:ln w="9525">
            <a:solidFill>
              <a:schemeClr val="tx1"/>
            </a:solidFill>
            <a:miter lim="800000"/>
            <a:headEnd/>
            <a:tailEnd/>
          </a:ln>
          <a:effectLst/>
        </p:spPr>
        <p:txBody>
          <a:bodyPr wrap="none" anchor="ctr"/>
          <a:lstStyle/>
          <a:p>
            <a:pPr>
              <a:defRPr/>
            </a:pPr>
            <a:endParaRPr lang="en-GB">
              <a:solidFill>
                <a:srgbClr val="FFFFFF"/>
              </a:solidFill>
              <a:cs typeface="Arial" panose="020B0604020202020204" pitchFamily="34" charset="0"/>
            </a:endParaRPr>
          </a:p>
        </p:txBody>
      </p:sp>
      <p:grpSp>
        <p:nvGrpSpPr>
          <p:cNvPr id="5130" name="Group 25"/>
          <p:cNvGrpSpPr>
            <a:grpSpLocks/>
          </p:cNvGrpSpPr>
          <p:nvPr/>
        </p:nvGrpSpPr>
        <p:grpSpPr bwMode="auto">
          <a:xfrm>
            <a:off x="5664200" y="2852739"/>
            <a:ext cx="4752670" cy="2292261"/>
            <a:chOff x="1799880" y="4077072"/>
            <a:chExt cx="4752528" cy="2291973"/>
          </a:xfrm>
        </p:grpSpPr>
        <p:pic>
          <p:nvPicPr>
            <p:cNvPr id="5132" name="Picture 26" descr="Module alone1.jpg"/>
            <p:cNvPicPr>
              <a:picLocks noChangeAspect="1"/>
            </p:cNvPicPr>
            <p:nvPr/>
          </p:nvPicPr>
          <p:blipFill>
            <a:blip r:embed="rId6">
              <a:extLst>
                <a:ext uri="{28A0092B-C50C-407E-A947-70E740481C1C}">
                  <a14:useLocalDpi xmlns:a14="http://schemas.microsoft.com/office/drawing/2010/main" val="0"/>
                </a:ext>
              </a:extLst>
            </a:blip>
            <a:srcRect l="10001" r="14992"/>
            <a:stretch>
              <a:fillRect/>
            </a:stretch>
          </p:blipFill>
          <p:spPr bwMode="auto">
            <a:xfrm>
              <a:off x="4392168" y="4077072"/>
              <a:ext cx="2160240" cy="141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3" name="TextBox 27"/>
            <p:cNvSpPr txBox="1">
              <a:spLocks noChangeArrowheads="1"/>
            </p:cNvSpPr>
            <p:nvPr/>
          </p:nvSpPr>
          <p:spPr bwMode="auto">
            <a:xfrm>
              <a:off x="1799880" y="4293096"/>
              <a:ext cx="2416167" cy="923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GB" altLang="en-US" u="sng">
                  <a:solidFill>
                    <a:srgbClr val="FFFFFF"/>
                  </a:solidFill>
                  <a:cs typeface="Arial" panose="020B0604020202020204" pitchFamily="34" charset="0"/>
                </a:rPr>
                <a:t>Reading-Cardiff Module</a:t>
              </a:r>
              <a:br>
                <a:rPr lang="en-GB" altLang="en-US" u="sng">
                  <a:solidFill>
                    <a:srgbClr val="FFFFFF"/>
                  </a:solidFill>
                  <a:cs typeface="Arial" panose="020B0604020202020204" pitchFamily="34" charset="0"/>
                </a:rPr>
              </a:br>
              <a:r>
                <a:rPr lang="en-GB" altLang="en-US">
                  <a:solidFill>
                    <a:srgbClr val="FFFFFF"/>
                  </a:solidFill>
                  <a:cs typeface="Arial" panose="020B0604020202020204" pitchFamily="34" charset="0"/>
                </a:rPr>
                <a:t>Yb</a:t>
              </a:r>
              <a:r>
                <a:rPr lang="en-GB" altLang="en-US" baseline="-25000">
                  <a:solidFill>
                    <a:srgbClr val="FFFFFF"/>
                  </a:solidFill>
                  <a:cs typeface="Arial" panose="020B0604020202020204" pitchFamily="34" charset="0"/>
                </a:rPr>
                <a:t>x</a:t>
              </a:r>
              <a:r>
                <a:rPr lang="en-GB" altLang="en-US">
                  <a:solidFill>
                    <a:srgbClr val="FFFFFF"/>
                  </a:solidFill>
                  <a:cs typeface="Arial" panose="020B0604020202020204" pitchFamily="34" charset="0"/>
                </a:rPr>
                <a:t>Co</a:t>
              </a:r>
              <a:r>
                <a:rPr lang="en-GB" altLang="en-US" baseline="-25000">
                  <a:solidFill>
                    <a:srgbClr val="FFFFFF"/>
                  </a:solidFill>
                  <a:cs typeface="Arial" panose="020B0604020202020204" pitchFamily="34" charset="0"/>
                </a:rPr>
                <a:t>4</a:t>
              </a:r>
              <a:r>
                <a:rPr lang="en-GB" altLang="en-US">
                  <a:solidFill>
                    <a:srgbClr val="FFFFFF"/>
                  </a:solidFill>
                  <a:cs typeface="Arial" panose="020B0604020202020204" pitchFamily="34" charset="0"/>
                </a:rPr>
                <a:t>Sb</a:t>
              </a:r>
              <a:r>
                <a:rPr lang="en-GB" altLang="en-US" baseline="-25000">
                  <a:solidFill>
                    <a:srgbClr val="FFFFFF"/>
                  </a:solidFill>
                  <a:cs typeface="Arial" panose="020B0604020202020204" pitchFamily="34" charset="0"/>
                </a:rPr>
                <a:t>12</a:t>
              </a:r>
              <a:r>
                <a:rPr lang="en-GB" altLang="en-US">
                  <a:solidFill>
                    <a:srgbClr val="FFFFFF"/>
                  </a:solidFill>
                  <a:cs typeface="Arial" panose="020B0604020202020204" pitchFamily="34" charset="0"/>
                </a:rPr>
                <a:t> (</a:t>
              </a:r>
              <a:r>
                <a:rPr lang="en-GB" altLang="en-US" i="1">
                  <a:solidFill>
                    <a:srgbClr val="FFFFFF"/>
                  </a:solidFill>
                  <a:cs typeface="Arial" panose="020B0604020202020204" pitchFamily="34" charset="0"/>
                </a:rPr>
                <a:t>n</a:t>
              </a:r>
              <a:r>
                <a:rPr lang="en-GB" altLang="en-US">
                  <a:solidFill>
                    <a:srgbClr val="FFFFFF"/>
                  </a:solidFill>
                  <a:cs typeface="Arial" panose="020B0604020202020204" pitchFamily="34" charset="0"/>
                </a:rPr>
                <a:t>-type)</a:t>
              </a:r>
              <a:br>
                <a:rPr lang="en-GB" altLang="en-US">
                  <a:solidFill>
                    <a:srgbClr val="FFFFFF"/>
                  </a:solidFill>
                  <a:cs typeface="Arial" panose="020B0604020202020204" pitchFamily="34" charset="0"/>
                </a:rPr>
              </a:br>
              <a:r>
                <a:rPr lang="en-GB" altLang="en-US">
                  <a:solidFill>
                    <a:srgbClr val="FFFFFF"/>
                  </a:solidFill>
                  <a:cs typeface="Arial" panose="020B0604020202020204" pitchFamily="34" charset="0"/>
                </a:rPr>
                <a:t>Ce</a:t>
              </a:r>
              <a:r>
                <a:rPr lang="en-GB" altLang="en-US" baseline="-25000">
                  <a:solidFill>
                    <a:srgbClr val="FFFFFF"/>
                  </a:solidFill>
                  <a:cs typeface="Arial" panose="020B0604020202020204" pitchFamily="34" charset="0"/>
                </a:rPr>
                <a:t>x</a:t>
              </a:r>
              <a:r>
                <a:rPr lang="en-GB" altLang="en-US">
                  <a:solidFill>
                    <a:srgbClr val="FFFFFF"/>
                  </a:solidFill>
                  <a:cs typeface="Arial" panose="020B0604020202020204" pitchFamily="34" charset="0"/>
                </a:rPr>
                <a:t>Fe</a:t>
              </a:r>
              <a:r>
                <a:rPr lang="en-GB" altLang="en-US" baseline="-25000">
                  <a:solidFill>
                    <a:srgbClr val="FFFFFF"/>
                  </a:solidFill>
                  <a:cs typeface="Arial" panose="020B0604020202020204" pitchFamily="34" charset="0"/>
                </a:rPr>
                <a:t>3</a:t>
              </a:r>
              <a:r>
                <a:rPr lang="en-GB" altLang="en-US">
                  <a:solidFill>
                    <a:srgbClr val="FFFFFF"/>
                  </a:solidFill>
                  <a:cs typeface="Arial" panose="020B0604020202020204" pitchFamily="34" charset="0"/>
                </a:rPr>
                <a:t>CoSb</a:t>
              </a:r>
              <a:r>
                <a:rPr lang="en-GB" altLang="en-US" baseline="-25000">
                  <a:solidFill>
                    <a:srgbClr val="FFFFFF"/>
                  </a:solidFill>
                  <a:cs typeface="Arial" panose="020B0604020202020204" pitchFamily="34" charset="0"/>
                </a:rPr>
                <a:t>12</a:t>
              </a:r>
              <a:r>
                <a:rPr lang="en-GB" altLang="en-US">
                  <a:solidFill>
                    <a:srgbClr val="FFFFFF"/>
                  </a:solidFill>
                  <a:cs typeface="Arial" panose="020B0604020202020204" pitchFamily="34" charset="0"/>
                </a:rPr>
                <a:t> (</a:t>
              </a:r>
              <a:r>
                <a:rPr lang="en-GB" altLang="en-US" i="1">
                  <a:solidFill>
                    <a:srgbClr val="FFFFFF"/>
                  </a:solidFill>
                  <a:cs typeface="Arial" panose="020B0604020202020204" pitchFamily="34" charset="0"/>
                </a:rPr>
                <a:t>p</a:t>
              </a:r>
              <a:r>
                <a:rPr lang="en-GB" altLang="en-US">
                  <a:solidFill>
                    <a:srgbClr val="FFFFFF"/>
                  </a:solidFill>
                  <a:cs typeface="Arial" panose="020B0604020202020204" pitchFamily="34" charset="0"/>
                </a:rPr>
                <a:t>-type)</a:t>
              </a:r>
            </a:p>
          </p:txBody>
        </p:sp>
        <p:sp>
          <p:nvSpPr>
            <p:cNvPr id="5134" name="TextBox 28"/>
            <p:cNvSpPr txBox="1">
              <a:spLocks noChangeArrowheads="1"/>
            </p:cNvSpPr>
            <p:nvPr/>
          </p:nvSpPr>
          <p:spPr bwMode="auto">
            <a:xfrm>
              <a:off x="2459469" y="5661248"/>
              <a:ext cx="3927497" cy="707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GB" altLang="en-US" sz="2000">
                  <a:solidFill>
                    <a:srgbClr val="FFFFFF"/>
                  </a:solidFill>
                  <a:cs typeface="Arial" panose="020B0604020202020204" pitchFamily="34" charset="0"/>
                </a:rPr>
                <a:t>1.5 W cm</a:t>
              </a:r>
              <a:r>
                <a:rPr lang="en-GB" altLang="en-US" sz="2000" baseline="30000">
                  <a:solidFill>
                    <a:srgbClr val="FFFFFF"/>
                  </a:solidFill>
                  <a:cs typeface="Arial" panose="020B0604020202020204" pitchFamily="34" charset="0"/>
                </a:rPr>
                <a:t>−3</a:t>
              </a:r>
              <a:r>
                <a:rPr lang="en-GB" altLang="en-US" sz="2000">
                  <a:solidFill>
                    <a:srgbClr val="FFFFFF"/>
                  </a:solidFill>
                  <a:cs typeface="Arial" panose="020B0604020202020204" pitchFamily="34" charset="0"/>
                </a:rPr>
                <a:t> power density </a:t>
              </a:r>
              <a:r>
                <a:rPr lang="en-GB" altLang="en-US" sz="2000">
                  <a:solidFill>
                    <a:srgbClr val="FFFFFF"/>
                  </a:solidFill>
                  <a:latin typeface="Symbol" panose="05050102010706020507" pitchFamily="18" charset="2"/>
                  <a:cs typeface="Arial" panose="020B0604020202020204" pitchFamily="34" charset="0"/>
                </a:rPr>
                <a:t>D</a:t>
              </a:r>
              <a:r>
                <a:rPr lang="en-GB" altLang="en-US" sz="2000">
                  <a:solidFill>
                    <a:srgbClr val="FFFFFF"/>
                  </a:solidFill>
                  <a:cs typeface="Arial" panose="020B0604020202020204" pitchFamily="34" charset="0"/>
                </a:rPr>
                <a:t>T=365 K</a:t>
              </a:r>
            </a:p>
            <a:p>
              <a:pPr fontAlgn="base">
                <a:spcBef>
                  <a:spcPct val="0"/>
                </a:spcBef>
                <a:spcAft>
                  <a:spcPct val="0"/>
                </a:spcAft>
              </a:pPr>
              <a:endParaRPr lang="en-GB" altLang="en-US" sz="2000">
                <a:solidFill>
                  <a:srgbClr val="FFFFFF"/>
                </a:solidFill>
                <a:cs typeface="Arial" panose="020B0604020202020204" pitchFamily="34" charset="0"/>
              </a:endParaRPr>
            </a:p>
          </p:txBody>
        </p:sp>
      </p:grpSp>
      <p:sp>
        <p:nvSpPr>
          <p:cNvPr id="5131" name="Rectangle 4"/>
          <p:cNvSpPr>
            <a:spLocks noChangeArrowheads="1"/>
          </p:cNvSpPr>
          <p:nvPr/>
        </p:nvSpPr>
        <p:spPr bwMode="auto">
          <a:xfrm>
            <a:off x="6600825" y="4814889"/>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i="1">
                <a:solidFill>
                  <a:srgbClr val="FFFFFF"/>
                </a:solidFill>
                <a:cs typeface="Arial" panose="020B0604020202020204" pitchFamily="34" charset="0"/>
              </a:rPr>
              <a:t>J. Electron. Mater.</a:t>
            </a:r>
            <a:r>
              <a:rPr lang="en-US" altLang="en-US">
                <a:solidFill>
                  <a:srgbClr val="FFFFFF"/>
                </a:solidFill>
                <a:cs typeface="Arial" panose="020B0604020202020204" pitchFamily="34" charset="0"/>
              </a:rPr>
              <a:t>, </a:t>
            </a:r>
            <a:r>
              <a:rPr lang="en-US" altLang="en-US" b="1">
                <a:solidFill>
                  <a:srgbClr val="FFFFFF"/>
                </a:solidFill>
                <a:cs typeface="Arial" panose="020B0604020202020204" pitchFamily="34" charset="0"/>
              </a:rPr>
              <a:t>42</a:t>
            </a:r>
            <a:r>
              <a:rPr lang="en-US" altLang="en-US">
                <a:solidFill>
                  <a:srgbClr val="FFFFFF"/>
                </a:solidFill>
                <a:cs typeface="Arial" panose="020B0604020202020204" pitchFamily="34" charset="0"/>
              </a:rPr>
              <a:t>, 1369 (2013).</a:t>
            </a:r>
            <a:endParaRPr lang="en-GB"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789074233"/>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672" y="3429000"/>
            <a:ext cx="8280000" cy="828000"/>
          </a:xfrm>
        </p:spPr>
        <p:txBody>
          <a:bodyPr/>
          <a:lstStyle/>
          <a:p>
            <a:r>
              <a:rPr lang="en-GB" dirty="0" smtClean="0"/>
              <a:t/>
            </a:r>
            <a:br>
              <a:rPr lang="en-GB" dirty="0" smtClean="0"/>
            </a:br>
            <a:r>
              <a:rPr lang="en-GB" dirty="0" smtClean="0"/>
              <a:t>	   Mark Tibbett </a:t>
            </a:r>
            <a:br>
              <a:rPr lang="en-GB" dirty="0" smtClean="0"/>
            </a:br>
            <a:r>
              <a:rPr lang="en-GB" dirty="0" smtClean="0"/>
              <a:t>University of reading </a:t>
            </a: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27</a:t>
            </a:fld>
            <a:endParaRPr lang="en-GB" altLang="en-US">
              <a:solidFill>
                <a:srgbClr val="50535A"/>
              </a:solidFill>
            </a:endParaRPr>
          </a:p>
        </p:txBody>
      </p:sp>
    </p:spTree>
    <p:extLst>
      <p:ext uri="{BB962C8B-B14F-4D97-AF65-F5344CB8AC3E}">
        <p14:creationId xmlns:p14="http://schemas.microsoft.com/office/powerpoint/2010/main" val="326646906"/>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smtClean="0"/>
              <a:t>Mark Tibbett – Professor of Soil Ecology</a:t>
            </a:r>
            <a:endParaRPr lang="en-GB" dirty="0"/>
          </a:p>
        </p:txBody>
      </p:sp>
      <p:sp>
        <p:nvSpPr>
          <p:cNvPr id="5" name="Content Placeholder 4"/>
          <p:cNvSpPr>
            <a:spLocks noGrp="1"/>
          </p:cNvSpPr>
          <p:nvPr>
            <p:ph sz="half" idx="1"/>
          </p:nvPr>
        </p:nvSpPr>
        <p:spPr/>
        <p:txBody>
          <a:bodyPr/>
          <a:lstStyle/>
          <a:p>
            <a:r>
              <a:rPr lang="en-GB" dirty="0" smtClean="0"/>
              <a:t>Plant-soil interactions</a:t>
            </a:r>
          </a:p>
          <a:p>
            <a:r>
              <a:rPr lang="en-GB" dirty="0" smtClean="0"/>
              <a:t>Soil (micro)biology</a:t>
            </a:r>
          </a:p>
          <a:p>
            <a:r>
              <a:rPr lang="en-GB" dirty="0" smtClean="0"/>
              <a:t>Rhizosphere</a:t>
            </a:r>
          </a:p>
          <a:p>
            <a:r>
              <a:rPr lang="en-GB" dirty="0" smtClean="0"/>
              <a:t>Mycorrhizal symbiosis</a:t>
            </a:r>
          </a:p>
          <a:p>
            <a:r>
              <a:rPr lang="en-GB" dirty="0" smtClean="0"/>
              <a:t>Zinc nutrition</a:t>
            </a:r>
          </a:p>
          <a:p>
            <a:r>
              <a:rPr lang="en-GB" dirty="0" smtClean="0"/>
              <a:t>Phosphorus nutrition</a:t>
            </a:r>
          </a:p>
          <a:p>
            <a:r>
              <a:rPr lang="en-GB" dirty="0" smtClean="0"/>
              <a:t>Carboxylate exudates</a:t>
            </a:r>
          </a:p>
          <a:p>
            <a:pPr marL="0" indent="0">
              <a:buNone/>
            </a:pPr>
            <a:endParaRPr lang="en-GB" dirty="0" smtClean="0"/>
          </a:p>
        </p:txBody>
      </p:sp>
      <p:sp>
        <p:nvSpPr>
          <p:cNvPr id="6" name="Content Placeholder 5"/>
          <p:cNvSpPr>
            <a:spLocks noGrp="1"/>
          </p:cNvSpPr>
          <p:nvPr>
            <p:ph sz="half" idx="2"/>
          </p:nvPr>
        </p:nvSpPr>
        <p:spPr/>
        <p:txBody>
          <a:bodyPr/>
          <a:lstStyle/>
          <a:p>
            <a:r>
              <a:rPr lang="en-GB" dirty="0" smtClean="0"/>
              <a:t>Roots</a:t>
            </a:r>
          </a:p>
          <a:p>
            <a:r>
              <a:rPr lang="en-GB" dirty="0" smtClean="0"/>
              <a:t>Soil organic matter dynamics</a:t>
            </a:r>
          </a:p>
          <a:p>
            <a:r>
              <a:rPr lang="en-GB" dirty="0" smtClean="0"/>
              <a:t>Soil phosphorus</a:t>
            </a:r>
          </a:p>
          <a:p>
            <a:r>
              <a:rPr lang="en-GB" dirty="0" smtClean="0"/>
              <a:t>Soil enzymes </a:t>
            </a:r>
          </a:p>
          <a:p>
            <a:r>
              <a:rPr lang="en-GB" dirty="0" smtClean="0"/>
              <a:t>Land restoration</a:t>
            </a:r>
          </a:p>
          <a:p>
            <a:r>
              <a:rPr lang="en-GB" dirty="0" smtClean="0"/>
              <a:t>Grasslands and pastures</a:t>
            </a:r>
          </a:p>
          <a:p>
            <a:r>
              <a:rPr lang="en-GB" dirty="0" smtClean="0"/>
              <a:t>(Agro) forestry  </a:t>
            </a:r>
          </a:p>
          <a:p>
            <a:pPr marL="0" indent="0">
              <a:buNone/>
            </a:pPr>
            <a:endParaRPr lang="en-GB" dirty="0"/>
          </a:p>
        </p:txBody>
      </p:sp>
    </p:spTree>
    <p:extLst>
      <p:ext uri="{BB962C8B-B14F-4D97-AF65-F5344CB8AC3E}">
        <p14:creationId xmlns:p14="http://schemas.microsoft.com/office/powerpoint/2010/main" val="31451276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0574" y="850106"/>
            <a:ext cx="6850856" cy="515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Rectangle 3"/>
          <p:cNvSpPr>
            <a:spLocks noGrp="1" noChangeArrowheads="1"/>
          </p:cNvSpPr>
          <p:nvPr>
            <p:ph type="body" idx="1"/>
          </p:nvPr>
        </p:nvSpPr>
        <p:spPr>
          <a:xfrm>
            <a:off x="6096000" y="2037162"/>
            <a:ext cx="3077766" cy="783431"/>
          </a:xfrm>
        </p:spPr>
        <p:txBody>
          <a:bodyPr>
            <a:normAutofit fontScale="62500" lnSpcReduction="20000"/>
          </a:bodyPr>
          <a:lstStyle/>
          <a:p>
            <a:pPr marL="270272" indent="-270272">
              <a:buNone/>
            </a:pPr>
            <a:r>
              <a:rPr lang="en-GB" altLang="en-US" smtClean="0"/>
              <a:t>5 tonnes per hectare – </a:t>
            </a:r>
            <a:br>
              <a:rPr lang="en-GB" altLang="en-US" smtClean="0"/>
            </a:br>
            <a:r>
              <a:rPr lang="en-GB" altLang="en-US" smtClean="0"/>
              <a:t>equivalent to 100 sheep</a:t>
            </a:r>
          </a:p>
        </p:txBody>
      </p:sp>
      <p:sp>
        <p:nvSpPr>
          <p:cNvPr id="606212" name="Text Box 4"/>
          <p:cNvSpPr txBox="1">
            <a:spLocks noChangeArrowheads="1"/>
          </p:cNvSpPr>
          <p:nvPr/>
        </p:nvSpPr>
        <p:spPr bwMode="auto">
          <a:xfrm>
            <a:off x="3233738" y="4023124"/>
            <a:ext cx="5810250" cy="646331"/>
          </a:xfrm>
          <a:prstGeom prst="rect">
            <a:avLst/>
          </a:prstGeom>
          <a:solidFill>
            <a:schemeClr val="bg1"/>
          </a:solidFill>
          <a:ln w="28575">
            <a:solidFill>
              <a:srgbClr val="5F5F5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600">
                <a:solidFill>
                  <a:srgbClr val="777777"/>
                </a:solidFill>
                <a:latin typeface="Arial" panose="020B0604020202020204" pitchFamily="34" charset="0"/>
              </a:defRPr>
            </a:lvl1pPr>
            <a:lvl2pPr marL="742950" indent="-285750" eaLnBrk="0" hangingPunct="0">
              <a:spcBef>
                <a:spcPct val="20000"/>
              </a:spcBef>
              <a:buChar char="•"/>
              <a:defRPr sz="2600">
                <a:solidFill>
                  <a:srgbClr val="777777"/>
                </a:solidFill>
                <a:latin typeface="Arial" panose="020B0604020202020204" pitchFamily="34" charset="0"/>
              </a:defRPr>
            </a:lvl2pPr>
            <a:lvl3pPr marL="1143000" indent="-228600" eaLnBrk="0" hangingPunct="0">
              <a:spcBef>
                <a:spcPct val="20000"/>
              </a:spcBef>
              <a:buChar char="•"/>
              <a:defRPr sz="2400">
                <a:solidFill>
                  <a:srgbClr val="777777"/>
                </a:solidFill>
                <a:latin typeface="Arial" panose="020B0604020202020204" pitchFamily="34" charset="0"/>
              </a:defRPr>
            </a:lvl3pPr>
            <a:lvl4pPr marL="1600200" indent="-228600" eaLnBrk="0" hangingPunct="0">
              <a:spcBef>
                <a:spcPct val="20000"/>
              </a:spcBef>
              <a:buChar char="–"/>
              <a:defRPr sz="2000">
                <a:solidFill>
                  <a:srgbClr val="777777"/>
                </a:solidFill>
                <a:latin typeface="Arial" panose="020B0604020202020204" pitchFamily="34" charset="0"/>
              </a:defRPr>
            </a:lvl4pPr>
            <a:lvl5pPr marL="2057400" indent="-228600" eaLnBrk="0" hangingPunct="0">
              <a:spcBef>
                <a:spcPct val="20000"/>
              </a:spcBef>
              <a:buChar char="»"/>
              <a:defRPr sz="2000">
                <a:solidFill>
                  <a:srgbClr val="777777"/>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777777"/>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777777"/>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777777"/>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777777"/>
                </a:solidFill>
                <a:latin typeface="Arial" panose="020B0604020202020204" pitchFamily="34" charset="0"/>
              </a:defRPr>
            </a:lvl9pPr>
          </a:lstStyle>
          <a:p>
            <a:pPr fontAlgn="base">
              <a:spcBef>
                <a:spcPct val="50000"/>
              </a:spcBef>
              <a:spcAft>
                <a:spcPct val="0"/>
              </a:spcAft>
              <a:buFontTx/>
              <a:buNone/>
            </a:pPr>
            <a:r>
              <a:rPr lang="en-GB" altLang="en-US" sz="1800">
                <a:solidFill>
                  <a:srgbClr val="5F5F5F"/>
                </a:solidFill>
              </a:rPr>
              <a:t>grassland – 20 times greater = 2000  sheep per hectare</a:t>
            </a:r>
          </a:p>
        </p:txBody>
      </p:sp>
    </p:spTree>
    <p:extLst>
      <p:ext uri="{BB962C8B-B14F-4D97-AF65-F5344CB8AC3E}">
        <p14:creationId xmlns:p14="http://schemas.microsoft.com/office/powerpoint/2010/main" val="1245766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6212"/>
                                        </p:tgtEl>
                                        <p:attrNameLst>
                                          <p:attrName>style.visibility</p:attrName>
                                        </p:attrNameLst>
                                      </p:cBhvr>
                                      <p:to>
                                        <p:strVal val="visible"/>
                                      </p:to>
                                    </p:set>
                                    <p:animEffect transition="in" filter="wipe(left)">
                                      <p:cBhvr>
                                        <p:cTn id="7" dur="500"/>
                                        <p:tgtEl>
                                          <p:spTgt spid="606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2"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 overview of what I do</a:t>
            </a:r>
            <a:endParaRPr lang="en-GB" dirty="0"/>
          </a:p>
        </p:txBody>
      </p:sp>
      <p:sp>
        <p:nvSpPr>
          <p:cNvPr id="3" name="Content Placeholder 2"/>
          <p:cNvSpPr>
            <a:spLocks noGrp="1"/>
          </p:cNvSpPr>
          <p:nvPr>
            <p:ph idx="1"/>
          </p:nvPr>
        </p:nvSpPr>
        <p:spPr>
          <a:xfrm>
            <a:off x="1862071" y="2004308"/>
            <a:ext cx="8558012" cy="3692178"/>
          </a:xfrm>
        </p:spPr>
        <p:txBody>
          <a:bodyPr/>
          <a:lstStyle/>
          <a:p>
            <a:r>
              <a:rPr lang="en-GB" dirty="0" smtClean="0"/>
              <a:t>Mainly research in India, but also open to research in Africa.</a:t>
            </a:r>
          </a:p>
          <a:p>
            <a:r>
              <a:rPr lang="en-GB" dirty="0" smtClean="0"/>
              <a:t>Have looked at a range of topics, a sample of which are </a:t>
            </a:r>
            <a:r>
              <a:rPr lang="en-GB" dirty="0" smtClean="0">
                <a:solidFill>
                  <a:srgbClr val="FF0000"/>
                </a:solidFill>
              </a:rPr>
              <a:t>multi-scalar  governance </a:t>
            </a:r>
            <a:r>
              <a:rPr lang="en-GB" dirty="0" smtClean="0"/>
              <a:t>of :</a:t>
            </a:r>
          </a:p>
          <a:p>
            <a:endParaRPr lang="en-GB" dirty="0"/>
          </a:p>
          <a:p>
            <a:endParaRPr lang="en-GB" dirty="0" smtClean="0"/>
          </a:p>
          <a:p>
            <a:endParaRPr lang="en-GB" dirty="0"/>
          </a:p>
          <a:p>
            <a:endParaRPr lang="en-GB" dirty="0" smtClean="0"/>
          </a:p>
          <a:p>
            <a:r>
              <a:rPr lang="en-GB" dirty="0" smtClean="0"/>
              <a:t>I have also published on topics such as:</a:t>
            </a:r>
          </a:p>
          <a:p>
            <a:pPr marL="0" indent="0">
              <a:buNone/>
            </a:pPr>
            <a:r>
              <a:rPr lang="en-GB" dirty="0" smtClean="0"/>
              <a:t>devolution, poverty, microfinance, gender, participation, social justice, public interest, conflict and T&amp;L in higher education.</a:t>
            </a:r>
          </a:p>
          <a:p>
            <a:endParaRPr lang="en-GB" dirty="0"/>
          </a:p>
          <a:p>
            <a:endParaRPr lang="en-GB" dirty="0" smtClean="0"/>
          </a:p>
          <a:p>
            <a:endParaRPr lang="en-GB" dirty="0"/>
          </a:p>
        </p:txBody>
      </p:sp>
      <p:pic>
        <p:nvPicPr>
          <p:cNvPr id="4" name="Picture 6" descr="File:A South Korean school lunc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3775" y="3112629"/>
            <a:ext cx="1692623" cy="12694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ulldozers working on a sanitary landfi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18224" y="3063207"/>
            <a:ext cx="1515984" cy="13043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natoassociation.ca/wp-content/uploads/2013/08/health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0184" y="3112629"/>
            <a:ext cx="1873080" cy="12549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4125091" y="3112628"/>
            <a:ext cx="2316856" cy="1254964"/>
          </a:xfrm>
          <a:prstGeom prst="rect">
            <a:avLst/>
          </a:prstGeom>
        </p:spPr>
      </p:pic>
    </p:spTree>
    <p:extLst>
      <p:ext uri="{BB962C8B-B14F-4D97-AF65-F5344CB8AC3E}">
        <p14:creationId xmlns:p14="http://schemas.microsoft.com/office/powerpoint/2010/main" val="85781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GB" altLang="en-US" sz="3000" dirty="0">
                <a:latin typeface="Comic Sans MS" panose="030F0702030302020204" pitchFamily="66" charset="0"/>
              </a:rPr>
              <a:t>Mycorrhizas</a:t>
            </a:r>
          </a:p>
        </p:txBody>
      </p:sp>
      <p:sp>
        <p:nvSpPr>
          <p:cNvPr id="11267" name="Rectangle 3"/>
          <p:cNvSpPr>
            <a:spLocks noGrp="1" noChangeArrowheads="1"/>
          </p:cNvSpPr>
          <p:nvPr>
            <p:ph type="body" idx="1"/>
          </p:nvPr>
        </p:nvSpPr>
        <p:spPr>
          <a:xfrm>
            <a:off x="3181350" y="2343150"/>
            <a:ext cx="5886450" cy="3543300"/>
          </a:xfrm>
        </p:spPr>
        <p:txBody>
          <a:bodyPr>
            <a:normAutofit fontScale="77500" lnSpcReduction="20000"/>
          </a:bodyPr>
          <a:lstStyle/>
          <a:p>
            <a:r>
              <a:rPr lang="en-GB" altLang="en-US" smtClean="0">
                <a:latin typeface="Comic Sans MS" panose="030F0702030302020204" pitchFamily="66" charset="0"/>
              </a:rPr>
              <a:t>Form with most plant species</a:t>
            </a:r>
          </a:p>
          <a:p>
            <a:r>
              <a:rPr lang="en-GB" altLang="en-US" smtClean="0">
                <a:latin typeface="Comic Sans MS" panose="030F0702030302020204" pitchFamily="66" charset="0"/>
              </a:rPr>
              <a:t>Colonisation occurs within the root</a:t>
            </a:r>
          </a:p>
          <a:p>
            <a:r>
              <a:rPr lang="en-GB" altLang="en-US" b="1" smtClean="0">
                <a:latin typeface="Comic Sans MS" panose="030F0702030302020204" pitchFamily="66" charset="0"/>
              </a:rPr>
              <a:t>Enhance nutrient uptake</a:t>
            </a:r>
          </a:p>
          <a:p>
            <a:r>
              <a:rPr lang="en-GB" altLang="en-US" smtClean="0">
                <a:latin typeface="Comic Sans MS" panose="030F0702030302020204" pitchFamily="66" charset="0"/>
              </a:rPr>
              <a:t>Protects against metal toxicity</a:t>
            </a:r>
          </a:p>
          <a:p>
            <a:r>
              <a:rPr lang="en-GB" altLang="en-US" smtClean="0">
                <a:latin typeface="Comic Sans MS" panose="030F0702030302020204" pitchFamily="66" charset="0"/>
              </a:rPr>
              <a:t>Role in soil aggregation</a:t>
            </a:r>
          </a:p>
          <a:p>
            <a:r>
              <a:rPr lang="en-GB" altLang="en-US" smtClean="0">
                <a:latin typeface="Comic Sans MS" panose="030F0702030302020204" pitchFamily="66" charset="0"/>
              </a:rPr>
              <a:t>Soil borne biocontrol agent: pathogen suppression</a:t>
            </a:r>
          </a:p>
          <a:p>
            <a:r>
              <a:rPr lang="en-GB" altLang="en-US" smtClean="0">
                <a:latin typeface="Comic Sans MS" panose="030F0702030302020204" pitchFamily="66" charset="0"/>
              </a:rPr>
              <a:t>Form common mycorrhizal networks</a:t>
            </a:r>
          </a:p>
        </p:txBody>
      </p:sp>
    </p:spTree>
    <p:extLst>
      <p:ext uri="{BB962C8B-B14F-4D97-AF65-F5344CB8AC3E}">
        <p14:creationId xmlns:p14="http://schemas.microsoft.com/office/powerpoint/2010/main" val="3242507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512" y="3933056"/>
            <a:ext cx="8280000" cy="828000"/>
          </a:xfrm>
        </p:spPr>
        <p:txBody>
          <a:bodyPr/>
          <a:lstStyle/>
          <a:p>
            <a:r>
              <a:rPr lang="en-GB" dirty="0" smtClean="0"/>
              <a:t/>
            </a:r>
            <a:br>
              <a:rPr lang="en-GB" dirty="0" smtClean="0"/>
            </a:br>
            <a:r>
              <a:rPr lang="en-GB" dirty="0" smtClean="0"/>
              <a:t>		    Richard lamb  </a:t>
            </a:r>
            <a:br>
              <a:rPr lang="en-GB" dirty="0" smtClean="0"/>
            </a:br>
            <a:r>
              <a:rPr lang="en-GB" dirty="0" smtClean="0"/>
              <a:t>  institute for environmental </a:t>
            </a:r>
            <a:br>
              <a:rPr lang="en-GB" dirty="0" smtClean="0"/>
            </a:br>
            <a:r>
              <a:rPr lang="en-GB" dirty="0" smtClean="0"/>
              <a:t>		     analytics </a:t>
            </a: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31</a:t>
            </a:fld>
            <a:endParaRPr lang="en-GB" altLang="en-US">
              <a:solidFill>
                <a:srgbClr val="50535A"/>
              </a:solidFill>
            </a:endParaRPr>
          </a:p>
        </p:txBody>
      </p:sp>
    </p:spTree>
    <p:extLst>
      <p:ext uri="{BB962C8B-B14F-4D97-AF65-F5344CB8AC3E}">
        <p14:creationId xmlns:p14="http://schemas.microsoft.com/office/powerpoint/2010/main" val="3910215033"/>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867" y="190968"/>
            <a:ext cx="6602193" cy="1080119"/>
          </a:xfrm>
        </p:spPr>
        <p:txBody>
          <a:bodyPr/>
          <a:lstStyle/>
          <a:p>
            <a:r>
              <a:rPr lang="en-GB" dirty="0" smtClean="0"/>
              <a:t>We are the IEA</a:t>
            </a:r>
            <a:endParaRPr lang="en-GB" dirty="0"/>
          </a:p>
        </p:txBody>
      </p:sp>
      <p:sp>
        <p:nvSpPr>
          <p:cNvPr id="3" name="Content Placeholder 2"/>
          <p:cNvSpPr>
            <a:spLocks noGrp="1"/>
          </p:cNvSpPr>
          <p:nvPr>
            <p:ph idx="1"/>
          </p:nvPr>
        </p:nvSpPr>
        <p:spPr>
          <a:xfrm>
            <a:off x="1645892" y="1484784"/>
            <a:ext cx="5400600" cy="2592288"/>
          </a:xfrm>
        </p:spPr>
        <p:txBody>
          <a:bodyPr/>
          <a:lstStyle/>
          <a:p>
            <a:r>
              <a:rPr lang="en-GB" dirty="0" smtClean="0"/>
              <a:t>We are a </a:t>
            </a:r>
            <a:r>
              <a:rPr lang="en-GB" dirty="0"/>
              <a:t>world-leading applied research and development </a:t>
            </a:r>
            <a:r>
              <a:rPr lang="en-GB" dirty="0" smtClean="0"/>
              <a:t>organisation</a:t>
            </a:r>
          </a:p>
          <a:p>
            <a:r>
              <a:rPr lang="en-GB" dirty="0" smtClean="0"/>
              <a:t>We  focus </a:t>
            </a:r>
            <a:r>
              <a:rPr lang="en-GB" dirty="0"/>
              <a:t>on </a:t>
            </a:r>
            <a:r>
              <a:rPr lang="en-GB" dirty="0" smtClean="0"/>
              <a:t>opportunities afforded </a:t>
            </a:r>
            <a:r>
              <a:rPr lang="en-GB" dirty="0"/>
              <a:t>by environmental data analytics to manage </a:t>
            </a:r>
            <a:r>
              <a:rPr lang="en-GB" dirty="0" smtClean="0"/>
              <a:t>risk</a:t>
            </a:r>
          </a:p>
          <a:p>
            <a:r>
              <a:rPr lang="en-GB" dirty="0" smtClean="0"/>
              <a:t>We work across the university to solve environmental challenges</a:t>
            </a:r>
          </a:p>
          <a:p>
            <a:r>
              <a:rPr lang="en-GB" dirty="0" smtClean="0"/>
              <a:t>We work in partnership</a:t>
            </a:r>
            <a:endParaRPr lang="en-GB" dirty="0"/>
          </a:p>
          <a:p>
            <a:endParaRPr lang="en-GB" dirty="0" smtClean="0"/>
          </a:p>
          <a:p>
            <a:pPr lvl="0">
              <a:buClr>
                <a:srgbClr val="00AEEF"/>
              </a:buClr>
            </a:pPr>
            <a:r>
              <a:rPr lang="en-GB" dirty="0" smtClean="0">
                <a:solidFill>
                  <a:srgbClr val="000000"/>
                </a:solidFill>
              </a:rPr>
              <a:t>We are a key part of 2020 Research Strategy enhancing impacts through:</a:t>
            </a:r>
          </a:p>
          <a:p>
            <a:pPr lvl="1">
              <a:buClr>
                <a:srgbClr val="00AEEF"/>
              </a:buClr>
            </a:pPr>
            <a:r>
              <a:rPr lang="en-GB" dirty="0">
                <a:solidFill>
                  <a:srgbClr val="000000"/>
                </a:solidFill>
              </a:rPr>
              <a:t>Knowledge Exchange</a:t>
            </a:r>
            <a:endParaRPr lang="en-GB" dirty="0" smtClean="0">
              <a:solidFill>
                <a:srgbClr val="000000"/>
              </a:solidFill>
            </a:endParaRPr>
          </a:p>
          <a:p>
            <a:pPr lvl="1">
              <a:buClr>
                <a:srgbClr val="00AEEF"/>
              </a:buClr>
            </a:pPr>
            <a:r>
              <a:rPr lang="en-GB" dirty="0" smtClean="0">
                <a:solidFill>
                  <a:srgbClr val="000000"/>
                </a:solidFill>
              </a:rPr>
              <a:t>Media </a:t>
            </a:r>
            <a:r>
              <a:rPr lang="en-GB" dirty="0">
                <a:solidFill>
                  <a:srgbClr val="000000"/>
                </a:solidFill>
              </a:rPr>
              <a:t>and Communications. </a:t>
            </a:r>
          </a:p>
          <a:p>
            <a:pPr lvl="1">
              <a:buClr>
                <a:srgbClr val="00AEEF"/>
              </a:buClr>
            </a:pPr>
            <a:r>
              <a:rPr lang="en-GB" dirty="0">
                <a:solidFill>
                  <a:srgbClr val="000000"/>
                </a:solidFill>
              </a:rPr>
              <a:t>Training </a:t>
            </a:r>
          </a:p>
          <a:p>
            <a:pPr lvl="1">
              <a:buClr>
                <a:srgbClr val="00AEEF"/>
              </a:buClr>
            </a:pPr>
            <a:r>
              <a:rPr lang="en-GB" dirty="0">
                <a:solidFill>
                  <a:srgbClr val="000000"/>
                </a:solidFill>
              </a:rPr>
              <a:t>C</a:t>
            </a:r>
            <a:r>
              <a:rPr lang="en-GB" dirty="0" smtClean="0">
                <a:solidFill>
                  <a:srgbClr val="000000"/>
                </a:solidFill>
              </a:rPr>
              <a:t>ommercially </a:t>
            </a:r>
            <a:r>
              <a:rPr lang="en-GB" dirty="0">
                <a:solidFill>
                  <a:srgbClr val="000000"/>
                </a:solidFill>
              </a:rPr>
              <a:t>orientated </a:t>
            </a:r>
            <a:r>
              <a:rPr lang="en-GB" dirty="0" smtClean="0">
                <a:solidFill>
                  <a:srgbClr val="000000"/>
                </a:solidFill>
              </a:rPr>
              <a:t>approach</a:t>
            </a:r>
            <a:endParaRPr lang="en-GB" dirty="0"/>
          </a:p>
          <a:p>
            <a:pPr lvl="0"/>
            <a:endParaRPr lang="en-GB" dirty="0" smtClean="0"/>
          </a:p>
          <a:p>
            <a:pPr lvl="0"/>
            <a:endParaRPr lang="en-GB" dirty="0"/>
          </a:p>
          <a:p>
            <a:pPr lvl="0"/>
            <a:endParaRPr lang="en-GB" dirty="0" smtClean="0"/>
          </a:p>
          <a:p>
            <a:pPr lvl="0"/>
            <a:endParaRPr lang="en-GB" dirty="0"/>
          </a:p>
        </p:txBody>
      </p:sp>
      <p:pic>
        <p:nvPicPr>
          <p:cNvPr id="6" name="Picture 5"/>
          <p:cNvPicPr>
            <a:picLocks noChangeAspect="1"/>
          </p:cNvPicPr>
          <p:nvPr/>
        </p:nvPicPr>
        <p:blipFill rotWithShape="1">
          <a:blip r:embed="rId3"/>
          <a:srcRect l="-11084" t="11007" r="11084" b="32510"/>
          <a:stretch/>
        </p:blipFill>
        <p:spPr>
          <a:xfrm>
            <a:off x="7104113" y="3327745"/>
            <a:ext cx="2172863" cy="766258"/>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0177" y="332656"/>
            <a:ext cx="936557" cy="627158"/>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t="29768" b="28726"/>
          <a:stretch/>
        </p:blipFill>
        <p:spPr>
          <a:xfrm>
            <a:off x="7320136" y="1196752"/>
            <a:ext cx="1541262" cy="479778"/>
          </a:xfrm>
          <a:prstGeom prst="rect">
            <a:avLst/>
          </a:prstGeom>
        </p:spPr>
      </p:pic>
      <p:pic>
        <p:nvPicPr>
          <p:cNvPr id="9" name="Picture 8"/>
          <p:cNvPicPr>
            <a:picLocks noChangeAspect="1"/>
          </p:cNvPicPr>
          <p:nvPr/>
        </p:nvPicPr>
        <p:blipFill>
          <a:blip r:embed="rId6"/>
          <a:stretch>
            <a:fillRect/>
          </a:stretch>
        </p:blipFill>
        <p:spPr>
          <a:xfrm>
            <a:off x="9120336" y="5084763"/>
            <a:ext cx="1224136" cy="554306"/>
          </a:xfrm>
          <a:prstGeom prst="rect">
            <a:avLst/>
          </a:prstGeom>
        </p:spPr>
      </p:pic>
      <p:pic>
        <p:nvPicPr>
          <p:cNvPr id="10" name="Picture 9"/>
          <p:cNvPicPr>
            <a:picLocks noChangeAspect="1"/>
          </p:cNvPicPr>
          <p:nvPr/>
        </p:nvPicPr>
        <p:blipFill>
          <a:blip r:embed="rId7"/>
          <a:stretch>
            <a:fillRect/>
          </a:stretch>
        </p:blipFill>
        <p:spPr>
          <a:xfrm>
            <a:off x="9696400" y="3501009"/>
            <a:ext cx="648072" cy="623149"/>
          </a:xfrm>
          <a:prstGeom prst="rect">
            <a:avLst/>
          </a:prstGeom>
        </p:spPr>
      </p:pic>
      <p:pic>
        <p:nvPicPr>
          <p:cNvPr id="12" name="Picture 11"/>
          <p:cNvPicPr>
            <a:picLocks noChangeAspect="1"/>
          </p:cNvPicPr>
          <p:nvPr/>
        </p:nvPicPr>
        <p:blipFill>
          <a:blip r:embed="rId8"/>
          <a:stretch>
            <a:fillRect/>
          </a:stretch>
        </p:blipFill>
        <p:spPr>
          <a:xfrm>
            <a:off x="7680176" y="2636913"/>
            <a:ext cx="1656184" cy="553711"/>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76320" y="4507581"/>
            <a:ext cx="1448582" cy="577183"/>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32304" y="1268761"/>
            <a:ext cx="1656184" cy="599213"/>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128" y="4753335"/>
            <a:ext cx="1484682" cy="662857"/>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20136" y="4293096"/>
            <a:ext cx="1243084" cy="369182"/>
          </a:xfrm>
          <a:prstGeom prst="rect">
            <a:avLst/>
          </a:prstGeom>
        </p:spPr>
      </p:pic>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64352" y="2708921"/>
            <a:ext cx="1152128" cy="577213"/>
          </a:xfrm>
          <a:prstGeom prst="rect">
            <a:avLst/>
          </a:prstGeom>
        </p:spPr>
      </p:pic>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48329" y="2060849"/>
            <a:ext cx="1298537" cy="426565"/>
          </a:xfrm>
          <a:prstGeom prst="rect">
            <a:avLst/>
          </a:prstGeom>
        </p:spPr>
      </p:pic>
      <p:pic>
        <p:nvPicPr>
          <p:cNvPr id="23" name="Picture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76320" y="5818685"/>
            <a:ext cx="1314812" cy="346619"/>
          </a:xfrm>
          <a:prstGeom prst="rect">
            <a:avLst/>
          </a:prstGeom>
        </p:spPr>
      </p:pic>
      <p:pic>
        <p:nvPicPr>
          <p:cNvPr id="24" name="Picture 2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92144" y="1916833"/>
            <a:ext cx="1512168" cy="555513"/>
          </a:xfrm>
          <a:prstGeom prst="rect">
            <a:avLst/>
          </a:prstGeom>
        </p:spPr>
      </p:pic>
      <p:pic>
        <p:nvPicPr>
          <p:cNvPr id="25" name="Picture 2" descr="http://www.russellsmithfarms.co.uk/wp-content/uploads/2015/08/Agri-Tech_East_logo.lpg_.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464152" y="5805264"/>
            <a:ext cx="1318636" cy="46036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85347239"/>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620688"/>
            <a:ext cx="8280000" cy="828000"/>
          </a:xfrm>
        </p:spPr>
        <p:txBody>
          <a:bodyPr/>
          <a:lstStyle/>
          <a:p>
            <a:r>
              <a:rPr lang="en-US" dirty="0" smtClean="0"/>
              <a:t>collaborations</a:t>
            </a:r>
            <a:br>
              <a:rPr lang="en-US" dirty="0" smtClean="0"/>
            </a:br>
            <a:r>
              <a:rPr lang="en-US" dirty="0" smtClean="0"/>
              <a:t>AROUND University</a:t>
            </a:r>
            <a:endParaRPr lang="en-US" dirty="0"/>
          </a:p>
        </p:txBody>
      </p:sp>
      <p:sp>
        <p:nvSpPr>
          <p:cNvPr id="3" name="Content Placeholder 2"/>
          <p:cNvSpPr>
            <a:spLocks noGrp="1"/>
          </p:cNvSpPr>
          <p:nvPr>
            <p:ph idx="1"/>
          </p:nvPr>
        </p:nvSpPr>
        <p:spPr>
          <a:xfrm>
            <a:off x="1919536" y="1450944"/>
            <a:ext cx="6663492" cy="3960000"/>
          </a:xfrm>
        </p:spPr>
        <p:txBody>
          <a:bodyPr/>
          <a:lstStyle/>
          <a:p>
            <a:r>
              <a:rPr lang="en-US" dirty="0" smtClean="0">
                <a:solidFill>
                  <a:srgbClr val="000000"/>
                </a:solidFill>
              </a:rPr>
              <a:t>Meteorology</a:t>
            </a:r>
          </a:p>
          <a:p>
            <a:pPr lvl="1"/>
            <a:r>
              <a:rPr lang="en-US" dirty="0" smtClean="0">
                <a:solidFill>
                  <a:srgbClr val="000000"/>
                </a:solidFill>
              </a:rPr>
              <a:t>R&amp;D projects </a:t>
            </a:r>
            <a:r>
              <a:rPr lang="en-US" sz="1800" dirty="0">
                <a:solidFill>
                  <a:srgbClr val="000000"/>
                </a:solidFill>
              </a:rPr>
              <a:t>(Energy Meteorology, NCAS, Data Assimilation, Earth Observation, Atmospheric Chemistry)</a:t>
            </a:r>
          </a:p>
          <a:p>
            <a:pPr lvl="1"/>
            <a:r>
              <a:rPr lang="en-US" dirty="0" smtClean="0">
                <a:solidFill>
                  <a:srgbClr val="000000"/>
                </a:solidFill>
              </a:rPr>
              <a:t>PhD supervision</a:t>
            </a:r>
          </a:p>
          <a:p>
            <a:pPr lvl="1"/>
            <a:r>
              <a:rPr lang="en-US" dirty="0" smtClean="0">
                <a:solidFill>
                  <a:srgbClr val="000000"/>
                </a:solidFill>
              </a:rPr>
              <a:t>Impact plans and impact case studies</a:t>
            </a:r>
          </a:p>
          <a:p>
            <a:pPr lvl="1"/>
            <a:r>
              <a:rPr lang="en-US" dirty="0" smtClean="0">
                <a:solidFill>
                  <a:srgbClr val="000000"/>
                </a:solidFill>
              </a:rPr>
              <a:t>Training for SCENARIO PhD students</a:t>
            </a:r>
          </a:p>
          <a:p>
            <a:pPr lvl="1"/>
            <a:endParaRPr lang="en-US" dirty="0" smtClean="0">
              <a:solidFill>
                <a:srgbClr val="000000"/>
              </a:solidFill>
            </a:endParaRPr>
          </a:p>
          <a:p>
            <a:r>
              <a:rPr lang="en-GB" dirty="0"/>
              <a:t>School of Archaeology, Geography and Environmental </a:t>
            </a:r>
            <a:r>
              <a:rPr lang="en-GB" dirty="0" smtClean="0"/>
              <a:t>Science (</a:t>
            </a:r>
            <a:r>
              <a:rPr lang="en-US" dirty="0" smtClean="0">
                <a:solidFill>
                  <a:srgbClr val="000000"/>
                </a:solidFill>
              </a:rPr>
              <a:t>SAGES)</a:t>
            </a:r>
          </a:p>
          <a:p>
            <a:r>
              <a:rPr lang="en-US" dirty="0" smtClean="0">
                <a:solidFill>
                  <a:srgbClr val="000000"/>
                </a:solidFill>
              </a:rPr>
              <a:t>Agriculture and Policy Development (and </a:t>
            </a:r>
            <a:r>
              <a:rPr lang="en-US" dirty="0" err="1" smtClean="0">
                <a:solidFill>
                  <a:srgbClr val="000000"/>
                </a:solidFill>
              </a:rPr>
              <a:t>Agrimetrics</a:t>
            </a:r>
            <a:r>
              <a:rPr lang="en-US" dirty="0" smtClean="0">
                <a:solidFill>
                  <a:srgbClr val="000000"/>
                </a:solidFill>
              </a:rPr>
              <a:t>)</a:t>
            </a:r>
          </a:p>
          <a:p>
            <a:r>
              <a:rPr lang="en-US" dirty="0" smtClean="0">
                <a:solidFill>
                  <a:srgbClr val="000000"/>
                </a:solidFill>
              </a:rPr>
              <a:t>Henley Business School</a:t>
            </a:r>
          </a:p>
          <a:p>
            <a:r>
              <a:rPr lang="en-US" dirty="0" smtClean="0">
                <a:solidFill>
                  <a:srgbClr val="000000"/>
                </a:solidFill>
              </a:rPr>
              <a:t>Construction Management and Engineering</a:t>
            </a:r>
          </a:p>
          <a:p>
            <a:endParaRPr lang="en-US" dirty="0">
              <a:solidFill>
                <a:srgbClr val="000000"/>
              </a:solidFill>
            </a:endParaRPr>
          </a:p>
          <a:p>
            <a:r>
              <a:rPr lang="en-US" dirty="0" smtClean="0">
                <a:solidFill>
                  <a:srgbClr val="000000"/>
                </a:solidFill>
              </a:rPr>
              <a:t>Research and Enterprise Services</a:t>
            </a:r>
          </a:p>
          <a:p>
            <a:r>
              <a:rPr lang="en-US" dirty="0" smtClean="0">
                <a:solidFill>
                  <a:srgbClr val="000000"/>
                </a:solidFill>
              </a:rPr>
              <a:t>Knowledge Transfer Partnerships</a:t>
            </a:r>
            <a:endParaRPr lang="en-US" dirty="0">
              <a:solidFill>
                <a:srgbClr val="000000"/>
              </a:solidFill>
            </a:endParaRPr>
          </a:p>
        </p:txBody>
      </p:sp>
      <p:pic>
        <p:nvPicPr>
          <p:cNvPr id="4" name="Picture 3"/>
          <p:cNvPicPr>
            <a:picLocks noChangeAspect="1"/>
          </p:cNvPicPr>
          <p:nvPr/>
        </p:nvPicPr>
        <p:blipFill rotWithShape="1">
          <a:blip r:embed="rId3"/>
          <a:srcRect l="9729" t="-448" r="9223" b="448"/>
          <a:stretch/>
        </p:blipFill>
        <p:spPr>
          <a:xfrm>
            <a:off x="8583029" y="1463875"/>
            <a:ext cx="1984259" cy="2448272"/>
          </a:xfrm>
          <a:prstGeom prst="rect">
            <a:avLst/>
          </a:prstGeom>
        </p:spPr>
      </p:pic>
    </p:spTree>
    <p:extLst>
      <p:ext uri="{BB962C8B-B14F-4D97-AF65-F5344CB8AC3E}">
        <p14:creationId xmlns:p14="http://schemas.microsoft.com/office/powerpoint/2010/main" val="1085089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Already working on </a:t>
            </a:r>
            <a:br>
              <a:rPr lang="en-GB" dirty="0" smtClean="0"/>
            </a:br>
            <a:r>
              <a:rPr lang="en-GB" dirty="0" smtClean="0"/>
              <a:t>similar projects</a:t>
            </a:r>
            <a:endParaRPr lang="en-GB" dirty="0"/>
          </a:p>
        </p:txBody>
      </p:sp>
      <p:sp>
        <p:nvSpPr>
          <p:cNvPr id="4" name="AutoShape 2" descr="Image result for seychelles govt logo"/>
          <p:cNvSpPr>
            <a:spLocks noChangeAspect="1" noChangeArrowheads="1"/>
          </p:cNvSpPr>
          <p:nvPr/>
        </p:nvSpPr>
        <p:spPr bwMode="auto">
          <a:xfrm>
            <a:off x="1679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GB" sz="2000">
              <a:solidFill>
                <a:srgbClr val="000000"/>
              </a:solidFill>
            </a:endParaRPr>
          </a:p>
        </p:txBody>
      </p:sp>
      <p:pic>
        <p:nvPicPr>
          <p:cNvPr id="5" name="Picture 4"/>
          <p:cNvPicPr>
            <a:picLocks noChangeAspect="1"/>
          </p:cNvPicPr>
          <p:nvPr/>
        </p:nvPicPr>
        <p:blipFill>
          <a:blip r:embed="rId4"/>
          <a:stretch>
            <a:fillRect/>
          </a:stretch>
        </p:blipFill>
        <p:spPr>
          <a:xfrm>
            <a:off x="5124054" y="1681172"/>
            <a:ext cx="2124075" cy="2152650"/>
          </a:xfrm>
          <a:prstGeom prst="rect">
            <a:avLst/>
          </a:prstGeom>
        </p:spPr>
      </p:pic>
      <p:pic>
        <p:nvPicPr>
          <p:cNvPr id="6" name="Picture 5"/>
          <p:cNvPicPr>
            <a:picLocks noChangeAspect="1"/>
          </p:cNvPicPr>
          <p:nvPr/>
        </p:nvPicPr>
        <p:blipFill>
          <a:blip r:embed="rId5"/>
          <a:stretch>
            <a:fillRect/>
          </a:stretch>
        </p:blipFill>
        <p:spPr>
          <a:xfrm>
            <a:off x="7370074" y="2009785"/>
            <a:ext cx="3048000" cy="1495425"/>
          </a:xfrm>
          <a:prstGeom prst="rect">
            <a:avLst/>
          </a:prstGeom>
        </p:spPr>
      </p:pic>
      <p:graphicFrame>
        <p:nvGraphicFramePr>
          <p:cNvPr id="7" name="Object 6"/>
          <p:cNvGraphicFramePr>
            <a:graphicFrameLocks noChangeAspect="1"/>
          </p:cNvGraphicFramePr>
          <p:nvPr>
            <p:extLst/>
          </p:nvPr>
        </p:nvGraphicFramePr>
        <p:xfrm>
          <a:off x="1703487" y="1616007"/>
          <a:ext cx="3348338" cy="4738390"/>
        </p:xfrm>
        <a:graphic>
          <a:graphicData uri="http://schemas.openxmlformats.org/presentationml/2006/ole">
            <mc:AlternateContent xmlns:mc="http://schemas.openxmlformats.org/markup-compatibility/2006">
              <mc:Choice xmlns:v="urn:schemas-microsoft-com:vml" Requires="v">
                <p:oleObj spid="_x0000_s4098" name="Acrobat Document" r:id="rId6" imgW="5667139" imgH="8019997" progId="AcroExch.Document.DC">
                  <p:embed/>
                </p:oleObj>
              </mc:Choice>
              <mc:Fallback>
                <p:oleObj name="Acrobat Document" r:id="rId6" imgW="5667139" imgH="8019997" progId="AcroExch.Document.DC">
                  <p:embed/>
                  <p:pic>
                    <p:nvPicPr>
                      <p:cNvPr id="0" name=""/>
                      <p:cNvPicPr/>
                      <p:nvPr/>
                    </p:nvPicPr>
                    <p:blipFill>
                      <a:blip r:embed="rId7"/>
                      <a:stretch>
                        <a:fillRect/>
                      </a:stretch>
                    </p:blipFill>
                    <p:spPr>
                      <a:xfrm>
                        <a:off x="1703487" y="1616007"/>
                        <a:ext cx="3348338" cy="4738390"/>
                      </a:xfrm>
                      <a:prstGeom prst="rect">
                        <a:avLst/>
                      </a:prstGeom>
                      <a:ln>
                        <a:solidFill>
                          <a:schemeClr val="tx1"/>
                        </a:solidFill>
                      </a:ln>
                    </p:spPr>
                  </p:pic>
                </p:oleObj>
              </mc:Fallback>
            </mc:AlternateContent>
          </a:graphicData>
        </a:graphic>
      </p:graphicFrame>
      <p:pic>
        <p:nvPicPr>
          <p:cNvPr id="10" name="Picture 9"/>
          <p:cNvPicPr>
            <a:picLocks noChangeAspect="1"/>
          </p:cNvPicPr>
          <p:nvPr/>
        </p:nvPicPr>
        <p:blipFill>
          <a:blip r:embed="rId8"/>
          <a:stretch>
            <a:fillRect/>
          </a:stretch>
        </p:blipFill>
        <p:spPr>
          <a:xfrm>
            <a:off x="5807968" y="3932352"/>
            <a:ext cx="4074814" cy="2370045"/>
          </a:xfrm>
          <a:prstGeom prst="rect">
            <a:avLst/>
          </a:prstGeom>
        </p:spPr>
      </p:pic>
      <p:sp>
        <p:nvSpPr>
          <p:cNvPr id="11" name="Rectangle 10"/>
          <p:cNvSpPr/>
          <p:nvPr/>
        </p:nvSpPr>
        <p:spPr>
          <a:xfrm>
            <a:off x="1640918" y="6400926"/>
            <a:ext cx="6399298" cy="400110"/>
          </a:xfrm>
          <a:prstGeom prst="rect">
            <a:avLst/>
          </a:prstGeom>
        </p:spPr>
        <p:txBody>
          <a:bodyPr wrap="square">
            <a:spAutoFit/>
          </a:bodyPr>
          <a:lstStyle/>
          <a:p>
            <a:pPr fontAlgn="base">
              <a:spcBef>
                <a:spcPct val="0"/>
              </a:spcBef>
              <a:spcAft>
                <a:spcPct val="0"/>
              </a:spcAft>
            </a:pPr>
            <a:r>
              <a:rPr lang="en-GB" sz="2000" dirty="0">
                <a:solidFill>
                  <a:srgbClr val="000000"/>
                </a:solidFill>
              </a:rPr>
              <a:t>http://the-iea.org/projects/re-sat-case-study/</a:t>
            </a:r>
          </a:p>
        </p:txBody>
      </p:sp>
    </p:spTree>
    <p:extLst>
      <p:ext uri="{BB962C8B-B14F-4D97-AF65-F5344CB8AC3E}">
        <p14:creationId xmlns:p14="http://schemas.microsoft.com/office/powerpoint/2010/main" val="444006850"/>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1785182" y="1268760"/>
            <a:ext cx="4670858" cy="5184577"/>
          </a:xfrm>
        </p:spPr>
        <p:txBody>
          <a:bodyPr>
            <a:normAutofit/>
          </a:bodyPr>
          <a:lstStyle/>
          <a:p>
            <a:r>
              <a:rPr lang="en-US" sz="2400" dirty="0"/>
              <a:t>We want to work with you</a:t>
            </a:r>
          </a:p>
          <a:p>
            <a:pPr lvl="1"/>
            <a:r>
              <a:rPr lang="en-US" sz="2400" dirty="0"/>
              <a:t>We can contribute to </a:t>
            </a:r>
          </a:p>
          <a:p>
            <a:pPr lvl="2"/>
            <a:r>
              <a:rPr lang="en-US" sz="2400" b="1" dirty="0"/>
              <a:t>Impact Plans</a:t>
            </a:r>
          </a:p>
          <a:p>
            <a:pPr lvl="2"/>
            <a:r>
              <a:rPr lang="en-US" sz="2400" b="1" dirty="0"/>
              <a:t>BIG Data</a:t>
            </a:r>
          </a:p>
          <a:p>
            <a:pPr lvl="2"/>
            <a:r>
              <a:rPr lang="en-US" sz="2400" b="1" dirty="0"/>
              <a:t>Research</a:t>
            </a:r>
          </a:p>
          <a:p>
            <a:pPr lvl="1"/>
            <a:r>
              <a:rPr lang="en-US" sz="2400" dirty="0"/>
              <a:t>We have external business links</a:t>
            </a:r>
          </a:p>
          <a:p>
            <a:pPr lvl="1"/>
            <a:r>
              <a:rPr lang="en-US" sz="2400" dirty="0"/>
              <a:t>We work across the university</a:t>
            </a:r>
          </a:p>
          <a:p>
            <a:pPr lvl="1"/>
            <a:r>
              <a:rPr lang="en-US" sz="2400" dirty="0"/>
              <a:t>We have experience to share</a:t>
            </a:r>
          </a:p>
          <a:p>
            <a:pPr lvl="1"/>
            <a:r>
              <a:rPr lang="en-US" sz="2400" dirty="0"/>
              <a:t>We love a good collaboration</a:t>
            </a:r>
          </a:p>
          <a:p>
            <a:pPr lvl="1"/>
            <a:endParaRPr lang="en-US" sz="2400" dirty="0"/>
          </a:p>
          <a:p>
            <a:pPr lvl="1"/>
            <a:r>
              <a:rPr lang="en-US" sz="2400" dirty="0"/>
              <a:t>So lets work together…….</a:t>
            </a:r>
          </a:p>
          <a:p>
            <a:pPr lvl="1"/>
            <a:endParaRPr lang="en-US" dirty="0"/>
          </a:p>
        </p:txBody>
      </p:sp>
      <p:pic>
        <p:nvPicPr>
          <p:cNvPr id="6" name="Picture 5"/>
          <p:cNvPicPr>
            <a:picLocks noChangeAspect="1"/>
          </p:cNvPicPr>
          <p:nvPr/>
        </p:nvPicPr>
        <p:blipFill rotWithShape="1">
          <a:blip r:embed="rId3"/>
          <a:srcRect l="1874" t="1541" r="50000" b="-1541"/>
          <a:stretch/>
        </p:blipFill>
        <p:spPr>
          <a:xfrm>
            <a:off x="6602812" y="188640"/>
            <a:ext cx="3957685" cy="6669360"/>
          </a:xfrm>
          <a:prstGeom prst="rect">
            <a:avLst/>
          </a:prstGeom>
        </p:spPr>
      </p:pic>
      <p:sp>
        <p:nvSpPr>
          <p:cNvPr id="7" name="Rectangle 6"/>
          <p:cNvSpPr/>
          <p:nvPr/>
        </p:nvSpPr>
        <p:spPr>
          <a:xfrm>
            <a:off x="6600056" y="260648"/>
            <a:ext cx="3888432" cy="4647426"/>
          </a:xfrm>
          <a:prstGeom prst="rect">
            <a:avLst/>
          </a:prstGeom>
        </p:spPr>
        <p:txBody>
          <a:bodyPr wrap="square">
            <a:spAutoFit/>
          </a:bodyPr>
          <a:lstStyle/>
          <a:p>
            <a:pPr fontAlgn="base">
              <a:spcBef>
                <a:spcPct val="30000"/>
              </a:spcBef>
              <a:spcAft>
                <a:spcPct val="0"/>
              </a:spcAft>
              <a:defRPr/>
            </a:pPr>
            <a:r>
              <a:rPr lang="en-US" sz="3600" b="1" dirty="0" err="1">
                <a:solidFill>
                  <a:srgbClr val="FFFFFF"/>
                </a:solidFill>
              </a:rPr>
              <a:t>www.the-iea.org</a:t>
            </a:r>
            <a:r>
              <a:rPr lang="en-US" sz="3600" dirty="0">
                <a:solidFill>
                  <a:srgbClr val="FFFFFF"/>
                </a:solidFill>
              </a:rPr>
              <a:t> </a:t>
            </a:r>
          </a:p>
          <a:p>
            <a:pPr fontAlgn="base">
              <a:spcBef>
                <a:spcPct val="0"/>
              </a:spcBef>
              <a:spcAft>
                <a:spcPct val="0"/>
              </a:spcAft>
            </a:pPr>
            <a:endParaRPr lang="en-GB" sz="2000" dirty="0">
              <a:solidFill>
                <a:srgbClr val="50535A"/>
              </a:solidFill>
            </a:endParaRPr>
          </a:p>
          <a:p>
            <a:pPr fontAlgn="base">
              <a:spcBef>
                <a:spcPct val="0"/>
              </a:spcBef>
              <a:spcAft>
                <a:spcPct val="0"/>
              </a:spcAft>
            </a:pPr>
            <a:r>
              <a:rPr lang="en-GB" sz="2000" dirty="0">
                <a:solidFill>
                  <a:srgbClr val="FFFFFF"/>
                </a:solidFill>
              </a:rPr>
              <a:t>Institute for Environmental Analytics</a:t>
            </a:r>
            <a:br>
              <a:rPr lang="en-GB" sz="2000" dirty="0">
                <a:solidFill>
                  <a:srgbClr val="FFFFFF"/>
                </a:solidFill>
              </a:rPr>
            </a:br>
            <a:r>
              <a:rPr lang="en-GB" sz="2000" dirty="0">
                <a:solidFill>
                  <a:srgbClr val="FFFFFF"/>
                </a:solidFill>
              </a:rPr>
              <a:t>Philip Lyle Building Room 406</a:t>
            </a:r>
            <a:br>
              <a:rPr lang="en-GB" sz="2000" dirty="0">
                <a:solidFill>
                  <a:srgbClr val="FFFFFF"/>
                </a:solidFill>
              </a:rPr>
            </a:br>
            <a:r>
              <a:rPr lang="en-GB" sz="2000" dirty="0" err="1">
                <a:solidFill>
                  <a:srgbClr val="FFFFFF"/>
                </a:solidFill>
              </a:rPr>
              <a:t>Whiteknights</a:t>
            </a:r>
            <a:r>
              <a:rPr lang="en-GB" sz="2000" dirty="0">
                <a:solidFill>
                  <a:srgbClr val="FFFFFF"/>
                </a:solidFill>
              </a:rPr>
              <a:t> Campus</a:t>
            </a:r>
            <a:br>
              <a:rPr lang="en-GB" sz="2000" dirty="0">
                <a:solidFill>
                  <a:srgbClr val="FFFFFF"/>
                </a:solidFill>
              </a:rPr>
            </a:br>
            <a:r>
              <a:rPr lang="en-GB" sz="2000" dirty="0">
                <a:solidFill>
                  <a:srgbClr val="FFFFFF"/>
                </a:solidFill>
              </a:rPr>
              <a:t> </a:t>
            </a:r>
          </a:p>
          <a:p>
            <a:pPr fontAlgn="base">
              <a:spcBef>
                <a:spcPct val="0"/>
              </a:spcBef>
              <a:spcAft>
                <a:spcPct val="0"/>
              </a:spcAft>
            </a:pPr>
            <a:r>
              <a:rPr lang="en-GB" sz="2000" dirty="0">
                <a:solidFill>
                  <a:srgbClr val="FFFFFF"/>
                </a:solidFill>
              </a:rPr>
              <a:t>0118 </a:t>
            </a:r>
            <a:r>
              <a:rPr lang="en-GB" sz="2000" dirty="0">
                <a:solidFill>
                  <a:srgbClr val="FFFFFF"/>
                </a:solidFill>
              </a:rPr>
              <a:t>378 6820</a:t>
            </a:r>
          </a:p>
          <a:p>
            <a:pPr fontAlgn="base">
              <a:spcBef>
                <a:spcPct val="0"/>
              </a:spcBef>
              <a:spcAft>
                <a:spcPct val="0"/>
              </a:spcAft>
            </a:pPr>
            <a:endParaRPr lang="en-GB" sz="2000" dirty="0">
              <a:solidFill>
                <a:srgbClr val="50535A"/>
              </a:solidFill>
            </a:endParaRPr>
          </a:p>
          <a:p>
            <a:pPr fontAlgn="base">
              <a:spcBef>
                <a:spcPct val="0"/>
              </a:spcBef>
              <a:spcAft>
                <a:spcPct val="0"/>
              </a:spcAft>
            </a:pPr>
            <a:r>
              <a:rPr lang="en-GB" sz="2000" dirty="0">
                <a:solidFill>
                  <a:srgbClr val="FFFFFF"/>
                </a:solidFill>
              </a:rPr>
              <a:t>Richard Lamb  </a:t>
            </a:r>
            <a:endParaRPr lang="en-GB" sz="2000" dirty="0">
              <a:solidFill>
                <a:srgbClr val="FFFFFF"/>
              </a:solidFill>
            </a:endParaRPr>
          </a:p>
          <a:p>
            <a:pPr fontAlgn="base">
              <a:spcBef>
                <a:spcPct val="0"/>
              </a:spcBef>
              <a:spcAft>
                <a:spcPct val="0"/>
              </a:spcAft>
            </a:pPr>
            <a:r>
              <a:rPr lang="en-GB" sz="2000" dirty="0">
                <a:solidFill>
                  <a:srgbClr val="FFFFFF"/>
                </a:solidFill>
              </a:rPr>
              <a:t>r.lamb</a:t>
            </a:r>
            <a:r>
              <a:rPr lang="en-GB" sz="2000" dirty="0">
                <a:solidFill>
                  <a:srgbClr val="FFFFFF"/>
                </a:solidFill>
              </a:rPr>
              <a:t>@the-</a:t>
            </a:r>
            <a:r>
              <a:rPr lang="en-GB" sz="2000" dirty="0">
                <a:solidFill>
                  <a:srgbClr val="FFFFFF"/>
                </a:solidFill>
              </a:rPr>
              <a:t>iea.org</a:t>
            </a:r>
          </a:p>
          <a:p>
            <a:pPr fontAlgn="base">
              <a:spcBef>
                <a:spcPct val="0"/>
              </a:spcBef>
              <a:spcAft>
                <a:spcPct val="0"/>
              </a:spcAft>
            </a:pPr>
            <a:endParaRPr lang="en-GB" sz="2000" dirty="0">
              <a:solidFill>
                <a:srgbClr val="FFFFFF"/>
              </a:solidFill>
            </a:endParaRPr>
          </a:p>
          <a:p>
            <a:pPr fontAlgn="base">
              <a:spcBef>
                <a:spcPct val="0"/>
              </a:spcBef>
              <a:spcAft>
                <a:spcPct val="0"/>
              </a:spcAft>
            </a:pPr>
            <a:r>
              <a:rPr lang="en-GB" sz="2000" dirty="0">
                <a:solidFill>
                  <a:srgbClr val="FFFFFF"/>
                </a:solidFill>
              </a:rPr>
              <a:t>Maria </a:t>
            </a:r>
            <a:r>
              <a:rPr lang="en-GB" sz="2000" dirty="0" err="1">
                <a:solidFill>
                  <a:srgbClr val="FFFFFF"/>
                </a:solidFill>
              </a:rPr>
              <a:t>Noguer</a:t>
            </a:r>
            <a:r>
              <a:rPr lang="en-GB" sz="2000" dirty="0">
                <a:solidFill>
                  <a:srgbClr val="FFFFFF"/>
                </a:solidFill>
              </a:rPr>
              <a:t>  </a:t>
            </a:r>
            <a:endParaRPr lang="en-GB" sz="2000" dirty="0">
              <a:solidFill>
                <a:srgbClr val="FFFFFF"/>
              </a:solidFill>
            </a:endParaRPr>
          </a:p>
          <a:p>
            <a:pPr fontAlgn="base">
              <a:spcBef>
                <a:spcPct val="0"/>
              </a:spcBef>
              <a:spcAft>
                <a:spcPct val="0"/>
              </a:spcAft>
            </a:pPr>
            <a:r>
              <a:rPr lang="en-GB" sz="2000" dirty="0" err="1">
                <a:solidFill>
                  <a:srgbClr val="FFFFFF"/>
                </a:solidFill>
              </a:rPr>
              <a:t>m.noguer</a:t>
            </a:r>
            <a:r>
              <a:rPr lang="en-GB" sz="2000" dirty="0" err="1">
                <a:solidFill>
                  <a:srgbClr val="FFFFFF"/>
                </a:solidFill>
              </a:rPr>
              <a:t>@the-iea.org</a:t>
            </a:r>
            <a:endParaRPr lang="en-GB" sz="2000" dirty="0">
              <a:solidFill>
                <a:srgbClr val="FFFFFF"/>
              </a:solidFill>
            </a:endParaRPr>
          </a:p>
        </p:txBody>
      </p:sp>
      <p:pic>
        <p:nvPicPr>
          <p:cNvPr id="8" name="Picture 4" descr="twitter">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3284" y="5655442"/>
            <a:ext cx="333375" cy="33337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5" descr="linkedin">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4073" y="6165305"/>
            <a:ext cx="333375" cy="333375"/>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ectangle 9"/>
          <p:cNvSpPr/>
          <p:nvPr/>
        </p:nvSpPr>
        <p:spPr>
          <a:xfrm>
            <a:off x="7032105" y="5577074"/>
            <a:ext cx="3634309" cy="1200329"/>
          </a:xfrm>
          <a:prstGeom prst="rect">
            <a:avLst/>
          </a:prstGeom>
        </p:spPr>
        <p:txBody>
          <a:bodyPr wrap="square">
            <a:spAutoFit/>
          </a:bodyPr>
          <a:lstStyle/>
          <a:p>
            <a:pPr eaLnBrk="0" fontAlgn="base" hangingPunct="0">
              <a:spcBef>
                <a:spcPct val="0"/>
              </a:spcBef>
              <a:spcAft>
                <a:spcPct val="0"/>
              </a:spcAft>
            </a:pPr>
            <a:r>
              <a:rPr lang="en-US" altLang="en-US" b="1" dirty="0">
                <a:solidFill>
                  <a:srgbClr val="FFFFFF"/>
                </a:solidFill>
              </a:rPr>
              <a:t>@</a:t>
            </a:r>
            <a:r>
              <a:rPr lang="en-US" altLang="en-US" b="1" dirty="0" err="1">
                <a:solidFill>
                  <a:srgbClr val="FFFFFF"/>
                </a:solidFill>
              </a:rPr>
              <a:t>env_analytics</a:t>
            </a:r>
            <a:endParaRPr lang="en-US" altLang="en-US" sz="1050" b="1" dirty="0">
              <a:solidFill>
                <a:srgbClr val="FFFFFF"/>
              </a:solidFill>
            </a:endParaRPr>
          </a:p>
          <a:p>
            <a:pPr eaLnBrk="0" fontAlgn="base" hangingPunct="0">
              <a:spcBef>
                <a:spcPct val="0"/>
              </a:spcBef>
              <a:spcAft>
                <a:spcPct val="0"/>
              </a:spcAft>
            </a:pPr>
            <a:endParaRPr lang="en-US" altLang="en-US" b="1" dirty="0">
              <a:solidFill>
                <a:srgbClr val="FFFFFF"/>
              </a:solidFill>
            </a:endParaRPr>
          </a:p>
          <a:p>
            <a:pPr eaLnBrk="0" fontAlgn="base" hangingPunct="0">
              <a:spcBef>
                <a:spcPct val="0"/>
              </a:spcBef>
              <a:spcAft>
                <a:spcPct val="0"/>
              </a:spcAft>
            </a:pPr>
            <a:r>
              <a:rPr lang="en-US" altLang="en-US" b="1" dirty="0">
                <a:solidFill>
                  <a:srgbClr val="FFFFFF"/>
                </a:solidFill>
              </a:rPr>
              <a:t>the</a:t>
            </a:r>
            <a:r>
              <a:rPr lang="en-US" altLang="en-US" b="1" dirty="0">
                <a:solidFill>
                  <a:srgbClr val="FFFFFF"/>
                </a:solidFill>
              </a:rPr>
              <a:t>-institute-for-environmental-analytics</a:t>
            </a:r>
          </a:p>
        </p:txBody>
      </p:sp>
    </p:spTree>
    <p:extLst>
      <p:ext uri="{BB962C8B-B14F-4D97-AF65-F5344CB8AC3E}">
        <p14:creationId xmlns:p14="http://schemas.microsoft.com/office/powerpoint/2010/main" val="3065863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9656" y="3501008"/>
            <a:ext cx="8280000" cy="828000"/>
          </a:xfrm>
        </p:spPr>
        <p:txBody>
          <a:bodyPr/>
          <a:lstStyle/>
          <a:p>
            <a:r>
              <a:rPr lang="en-GB" dirty="0" smtClean="0"/>
              <a:t>	     Alex Arnall</a:t>
            </a:r>
            <a:br>
              <a:rPr lang="en-GB" dirty="0" smtClean="0"/>
            </a:br>
            <a:r>
              <a:rPr lang="en-GB" dirty="0" smtClean="0"/>
              <a:t>University of reading </a:t>
            </a: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36</a:t>
            </a:fld>
            <a:endParaRPr lang="en-GB" altLang="en-US" dirty="0">
              <a:solidFill>
                <a:srgbClr val="50535A"/>
              </a:solidFill>
            </a:endParaRPr>
          </a:p>
        </p:txBody>
      </p:sp>
    </p:spTree>
    <p:extLst>
      <p:ext uri="{BB962C8B-B14F-4D97-AF65-F5344CB8AC3E}">
        <p14:creationId xmlns:p14="http://schemas.microsoft.com/office/powerpoint/2010/main" val="330522070"/>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 21"/>
          <p:cNvGraphicFramePr/>
          <p:nvPr>
            <p:extLst/>
          </p:nvPr>
        </p:nvGraphicFramePr>
        <p:xfrm>
          <a:off x="2377701" y="1957220"/>
          <a:ext cx="5870368" cy="38932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Title 22"/>
          <p:cNvSpPr>
            <a:spLocks noGrp="1"/>
          </p:cNvSpPr>
          <p:nvPr>
            <p:ph type="title"/>
          </p:nvPr>
        </p:nvSpPr>
        <p:spPr/>
        <p:txBody>
          <a:bodyPr/>
          <a:lstStyle/>
          <a:p>
            <a:r>
              <a:rPr lang="en-GB" b="1" dirty="0" smtClean="0"/>
              <a:t>Global environmental change and migration</a:t>
            </a:r>
            <a:endParaRPr lang="en-GB" b="1" dirty="0"/>
          </a:p>
        </p:txBody>
      </p:sp>
      <p:sp>
        <p:nvSpPr>
          <p:cNvPr id="2" name="TextBox 1"/>
          <p:cNvSpPr txBox="1"/>
          <p:nvPr/>
        </p:nvSpPr>
        <p:spPr>
          <a:xfrm>
            <a:off x="1765138" y="2120578"/>
            <a:ext cx="2058577" cy="830997"/>
          </a:xfrm>
          <a:prstGeom prst="rect">
            <a:avLst/>
          </a:prstGeom>
          <a:noFill/>
        </p:spPr>
        <p:txBody>
          <a:bodyPr wrap="none" rtlCol="0">
            <a:spAutoFit/>
          </a:bodyPr>
          <a:lstStyle/>
          <a:p>
            <a:r>
              <a:rPr lang="en-GB" sz="2400" dirty="0">
                <a:solidFill>
                  <a:prstClr val="black"/>
                </a:solidFill>
              </a:rPr>
              <a:t>Alex Arnall </a:t>
            </a:r>
          </a:p>
          <a:p>
            <a:r>
              <a:rPr lang="en-GB" sz="2400" dirty="0">
                <a:solidFill>
                  <a:prstClr val="black"/>
                </a:solidFill>
              </a:rPr>
              <a:t>APD and GDRD</a:t>
            </a:r>
          </a:p>
        </p:txBody>
      </p:sp>
      <p:sp>
        <p:nvSpPr>
          <p:cNvPr id="3" name="TextBox 2"/>
          <p:cNvSpPr txBox="1"/>
          <p:nvPr/>
        </p:nvSpPr>
        <p:spPr>
          <a:xfrm>
            <a:off x="7195970" y="2272778"/>
            <a:ext cx="3299045" cy="1754326"/>
          </a:xfrm>
          <a:prstGeom prst="rect">
            <a:avLst/>
          </a:prstGeom>
          <a:noFill/>
        </p:spPr>
        <p:txBody>
          <a:bodyPr wrap="none" rtlCol="0">
            <a:spAutoFit/>
          </a:bodyPr>
          <a:lstStyle/>
          <a:p>
            <a:r>
              <a:rPr lang="en-GB" b="1" dirty="0">
                <a:solidFill>
                  <a:srgbClr val="FF0000"/>
                </a:solidFill>
              </a:rPr>
              <a:t>Environment and development </a:t>
            </a:r>
          </a:p>
          <a:p>
            <a:pPr marL="257175" indent="-257175">
              <a:buFont typeface="Arial" panose="020B0604020202020204" pitchFamily="34" charset="0"/>
              <a:buChar char="•"/>
            </a:pPr>
            <a:r>
              <a:rPr lang="en-GB" dirty="0">
                <a:solidFill>
                  <a:srgbClr val="FF0000"/>
                </a:solidFill>
              </a:rPr>
              <a:t>Resilience and transformation </a:t>
            </a:r>
          </a:p>
          <a:p>
            <a:pPr marL="257175" indent="-257175">
              <a:buFont typeface="Arial" panose="020B0604020202020204" pitchFamily="34" charset="0"/>
              <a:buChar char="•"/>
            </a:pPr>
            <a:r>
              <a:rPr lang="en-GB" dirty="0">
                <a:solidFill>
                  <a:srgbClr val="FF0000"/>
                </a:solidFill>
              </a:rPr>
              <a:t>Tourism and environmental </a:t>
            </a:r>
            <a:br>
              <a:rPr lang="en-GB" dirty="0">
                <a:solidFill>
                  <a:srgbClr val="FF0000"/>
                </a:solidFill>
              </a:rPr>
            </a:br>
            <a:r>
              <a:rPr lang="en-GB" dirty="0">
                <a:solidFill>
                  <a:srgbClr val="FF0000"/>
                </a:solidFill>
              </a:rPr>
              <a:t>management</a:t>
            </a:r>
          </a:p>
          <a:p>
            <a:pPr marL="257175" indent="-257175">
              <a:buFont typeface="Arial" panose="020B0604020202020204" pitchFamily="34" charset="0"/>
              <a:buChar char="•"/>
            </a:pPr>
            <a:r>
              <a:rPr lang="en-GB" dirty="0">
                <a:solidFill>
                  <a:srgbClr val="FF0000"/>
                </a:solidFill>
              </a:rPr>
              <a:t>Community-based natural </a:t>
            </a:r>
            <a:br>
              <a:rPr lang="en-GB" dirty="0">
                <a:solidFill>
                  <a:srgbClr val="FF0000"/>
                </a:solidFill>
              </a:rPr>
            </a:br>
            <a:r>
              <a:rPr lang="en-GB" dirty="0">
                <a:solidFill>
                  <a:srgbClr val="FF0000"/>
                </a:solidFill>
              </a:rPr>
              <a:t>resource </a:t>
            </a:r>
            <a:r>
              <a:rPr lang="en-GB">
                <a:solidFill>
                  <a:srgbClr val="FF0000"/>
                </a:solidFill>
              </a:rPr>
              <a:t>management </a:t>
            </a:r>
            <a:endParaRPr lang="en-GB" dirty="0">
              <a:solidFill>
                <a:srgbClr val="FF0000"/>
              </a:solidFill>
            </a:endParaRPr>
          </a:p>
        </p:txBody>
      </p:sp>
    </p:spTree>
    <p:extLst>
      <p:ext uri="{BB962C8B-B14F-4D97-AF65-F5344CB8AC3E}">
        <p14:creationId xmlns:p14="http://schemas.microsoft.com/office/powerpoint/2010/main" val="120702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Funded research </a:t>
            </a:r>
            <a:endParaRPr lang="en-GB" b="1" dirty="0"/>
          </a:p>
        </p:txBody>
      </p:sp>
      <p:sp>
        <p:nvSpPr>
          <p:cNvPr id="3" name="Content Placeholder 2"/>
          <p:cNvSpPr>
            <a:spLocks noGrp="1"/>
          </p:cNvSpPr>
          <p:nvPr>
            <p:ph idx="1"/>
          </p:nvPr>
        </p:nvSpPr>
        <p:spPr>
          <a:xfrm>
            <a:off x="5780224" y="2109241"/>
            <a:ext cx="4746205" cy="3263504"/>
          </a:xfrm>
        </p:spPr>
        <p:txBody>
          <a:bodyPr>
            <a:normAutofit lnSpcReduction="10000"/>
          </a:bodyPr>
          <a:lstStyle/>
          <a:p>
            <a:pPr marL="0" indent="0">
              <a:buNone/>
            </a:pPr>
            <a:r>
              <a:rPr lang="en-GB" dirty="0" smtClean="0"/>
              <a:t>International land acquisitions and livelihoods, Mozambique</a:t>
            </a:r>
            <a:r>
              <a:rPr lang="en-GB" dirty="0"/>
              <a:t>, </a:t>
            </a:r>
            <a:r>
              <a:rPr lang="en-GB" dirty="0" smtClean="0"/>
              <a:t>2015-16 (PI)</a:t>
            </a:r>
          </a:p>
          <a:p>
            <a:pPr marL="0" indent="0">
              <a:buNone/>
            </a:pPr>
            <a:endParaRPr lang="en-GB" dirty="0" smtClean="0"/>
          </a:p>
          <a:p>
            <a:pPr marL="0" indent="0">
              <a:buNone/>
            </a:pPr>
            <a:r>
              <a:rPr lang="en-GB" dirty="0" smtClean="0"/>
              <a:t>Flood-induced displacement and resettlement, Mozambique, 2011-13 (PI)</a:t>
            </a:r>
          </a:p>
          <a:p>
            <a:pPr marL="0" indent="0">
              <a:buNone/>
            </a:pPr>
            <a:endParaRPr lang="en-GB" dirty="0" smtClean="0"/>
          </a:p>
          <a:p>
            <a:pPr marL="0" indent="0">
              <a:buNone/>
            </a:pPr>
            <a:endParaRPr lang="en-GB" dirty="0" smtClean="0"/>
          </a:p>
          <a:p>
            <a:pPr marL="0" indent="0">
              <a:buNone/>
            </a:pPr>
            <a:r>
              <a:rPr lang="en-GB" dirty="0"/>
              <a:t>Perceptions </a:t>
            </a:r>
            <a:r>
              <a:rPr lang="en-GB" dirty="0" smtClean="0"/>
              <a:t>of SLR and resettlement, Lakshadweep Islands and the Maldives, 2012-15 (Co-I)</a:t>
            </a:r>
            <a:endParaRPr lang="en-GB" dirty="0"/>
          </a:p>
        </p:txBody>
      </p:sp>
      <p:sp>
        <p:nvSpPr>
          <p:cNvPr id="4" name="AutoShape 2" descr="Image result for british academy"/>
          <p:cNvSpPr>
            <a:spLocks noChangeAspect="1" noChangeArrowheads="1"/>
          </p:cNvSpPr>
          <p:nvPr/>
        </p:nvSpPr>
        <p:spPr bwMode="auto">
          <a:xfrm>
            <a:off x="1500187" y="75485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solidFill>
                <a:prstClr val="black"/>
              </a:solidFill>
            </a:endParaRPr>
          </a:p>
        </p:txBody>
      </p:sp>
      <p:sp>
        <p:nvSpPr>
          <p:cNvPr id="5" name="AutoShape 4" descr="Image result for british academy"/>
          <p:cNvSpPr>
            <a:spLocks noChangeAspect="1" noChangeArrowheads="1"/>
          </p:cNvSpPr>
          <p:nvPr/>
        </p:nvSpPr>
        <p:spPr bwMode="auto">
          <a:xfrm>
            <a:off x="1614488" y="86915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solidFill>
                <a:prstClr val="black"/>
              </a:solidFill>
            </a:endParaRPr>
          </a:p>
        </p:txBody>
      </p:sp>
      <p:sp>
        <p:nvSpPr>
          <p:cNvPr id="6" name="AutoShape 6" descr="Image result for british academy"/>
          <p:cNvSpPr>
            <a:spLocks noChangeAspect="1" noChangeArrowheads="1"/>
          </p:cNvSpPr>
          <p:nvPr/>
        </p:nvSpPr>
        <p:spPr bwMode="auto">
          <a:xfrm>
            <a:off x="1728788" y="98345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solidFill>
                <a:prstClr val="black"/>
              </a:solidFill>
            </a:endParaRPr>
          </a:p>
        </p:txBody>
      </p:sp>
      <p:sp>
        <p:nvSpPr>
          <p:cNvPr id="7" name="AutoShape 8" descr="Image result for british academy"/>
          <p:cNvSpPr>
            <a:spLocks noChangeAspect="1" noChangeArrowheads="1"/>
          </p:cNvSpPr>
          <p:nvPr/>
        </p:nvSpPr>
        <p:spPr bwMode="auto">
          <a:xfrm>
            <a:off x="1843088" y="109775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solidFill>
                <a:prstClr val="black"/>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006" y="2533434"/>
            <a:ext cx="2686947" cy="102888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957" y="4493794"/>
            <a:ext cx="2913282" cy="533732"/>
          </a:xfrm>
          <a:prstGeom prst="rect">
            <a:avLst/>
          </a:prstGeom>
        </p:spPr>
      </p:pic>
      <p:cxnSp>
        <p:nvCxnSpPr>
          <p:cNvPr id="14" name="Straight Connector 13"/>
          <p:cNvCxnSpPr/>
          <p:nvPr/>
        </p:nvCxnSpPr>
        <p:spPr>
          <a:xfrm flipV="1">
            <a:off x="4871803" y="2414830"/>
            <a:ext cx="804521" cy="46372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926139" y="4646586"/>
            <a:ext cx="854084" cy="114075"/>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818527" y="3192594"/>
            <a:ext cx="857796" cy="261719"/>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7114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hub.iisd.org/wp-content/uploads/2012/02/TER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6038" y="3706842"/>
            <a:ext cx="1625912" cy="9922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1595" y="1476761"/>
            <a:ext cx="954636" cy="95463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3263" y="2798754"/>
            <a:ext cx="1947984" cy="969194"/>
          </a:xfrm>
          <a:prstGeom prst="rect">
            <a:avLst/>
          </a:prstGeom>
        </p:spPr>
      </p:pic>
      <p:pic>
        <p:nvPicPr>
          <p:cNvPr id="18" name="Picture 2" descr="Incomati ri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5822" y="935309"/>
            <a:ext cx="3337623" cy="250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3860" y="1136270"/>
            <a:ext cx="1161075" cy="680982"/>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22610" y="1954079"/>
            <a:ext cx="935608" cy="935608"/>
          </a:xfrm>
          <a:prstGeom prst="rect">
            <a:avLst/>
          </a:prstGeom>
        </p:spPr>
      </p:pic>
      <p:pic>
        <p:nvPicPr>
          <p:cNvPr id="9" name="Content Placeholder 4"/>
          <p:cNvPicPr>
            <a:picLocks noGrp="1" noChangeAspect="1"/>
          </p:cNvPicPr>
          <p:nvPr>
            <p:ph sz="half" idx="4294967295"/>
          </p:nvPr>
        </p:nvPicPr>
        <p:blipFill>
          <a:blip r:embed="rId9">
            <a:extLst>
              <a:ext uri="{28A0092B-C50C-407E-A947-70E740481C1C}">
                <a14:useLocalDpi xmlns:a14="http://schemas.microsoft.com/office/drawing/2010/main" val="0"/>
              </a:ext>
            </a:extLst>
          </a:blip>
          <a:stretch>
            <a:fillRect/>
          </a:stretch>
        </p:blipFill>
        <p:spPr>
          <a:xfrm>
            <a:off x="1853946" y="3598879"/>
            <a:ext cx="2756154" cy="2272821"/>
          </a:xfrm>
          <a:prstGeom prst="rect">
            <a:avLst/>
          </a:prstGeom>
        </p:spPr>
      </p:pic>
      <p:pic>
        <p:nvPicPr>
          <p:cNvPr id="1032" name="Picture 8" descr="http://www.studyingaway.com/Uploads/The%20Maldives%20National%20University%20_989.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88939" y="4807089"/>
            <a:ext cx="771101" cy="9976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592054" y="1476761"/>
            <a:ext cx="2193486" cy="1170064"/>
          </a:xfrm>
          <a:prstGeom prst="rect">
            <a:avLst/>
          </a:prstGeom>
          <a:noFill/>
        </p:spPr>
        <p:txBody>
          <a:bodyPr wrap="none" rtlCol="0">
            <a:spAutoFit/>
          </a:bodyPr>
          <a:lstStyle/>
          <a:p>
            <a:pPr>
              <a:lnSpc>
                <a:spcPct val="90000"/>
              </a:lnSpc>
              <a:spcBef>
                <a:spcPts val="750"/>
              </a:spcBef>
            </a:pPr>
            <a:r>
              <a:rPr lang="en-GB" sz="2100" b="1" dirty="0">
                <a:solidFill>
                  <a:prstClr val="black"/>
                </a:solidFill>
              </a:rPr>
              <a:t>Going forwards </a:t>
            </a:r>
          </a:p>
          <a:p>
            <a:pPr marL="342900" indent="-342900">
              <a:lnSpc>
                <a:spcPct val="90000"/>
              </a:lnSpc>
              <a:spcBef>
                <a:spcPts val="750"/>
              </a:spcBef>
              <a:buFontTx/>
              <a:buChar char="-"/>
            </a:pPr>
            <a:r>
              <a:rPr lang="en-GB" sz="2100" dirty="0">
                <a:solidFill>
                  <a:prstClr val="black"/>
                </a:solidFill>
              </a:rPr>
              <a:t>New countries </a:t>
            </a:r>
          </a:p>
          <a:p>
            <a:pPr marL="342900" indent="-342900">
              <a:lnSpc>
                <a:spcPct val="90000"/>
              </a:lnSpc>
              <a:spcBef>
                <a:spcPts val="750"/>
              </a:spcBef>
              <a:buFontTx/>
              <a:buChar char="-"/>
            </a:pPr>
            <a:r>
              <a:rPr lang="en-GB" sz="2100" dirty="0">
                <a:solidFill>
                  <a:prstClr val="black"/>
                </a:solidFill>
              </a:rPr>
              <a:t>Urban contexts</a:t>
            </a:r>
          </a:p>
        </p:txBody>
      </p:sp>
      <p:pic>
        <p:nvPicPr>
          <p:cNvPr id="1034" name="Picture 10" descr="http://intca.org/wp-content/uploads/2016/06/20165211463794955675_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31249" y="2992407"/>
            <a:ext cx="3645923" cy="2421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28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projects am I considering</a:t>
            </a:r>
            <a:endParaRPr lang="en-GB" dirty="0"/>
          </a:p>
        </p:txBody>
      </p:sp>
      <p:sp>
        <p:nvSpPr>
          <p:cNvPr id="3" name="Content Placeholder 2"/>
          <p:cNvSpPr>
            <a:spLocks noGrp="1"/>
          </p:cNvSpPr>
          <p:nvPr>
            <p:ph idx="1"/>
          </p:nvPr>
        </p:nvSpPr>
        <p:spPr>
          <a:xfrm>
            <a:off x="1927370" y="2125266"/>
            <a:ext cx="5887072" cy="3508936"/>
          </a:xfrm>
        </p:spPr>
        <p:txBody>
          <a:bodyPr/>
          <a:lstStyle/>
          <a:p>
            <a:r>
              <a:rPr lang="en-GB" dirty="0" smtClean="0"/>
              <a:t>Investigation of intra-national migration within India into the state of Kerala: AHRC, but also ESRC.</a:t>
            </a:r>
          </a:p>
          <a:p>
            <a:pPr marL="685800" lvl="1" indent="-342900">
              <a:buFont typeface="+mj-lt"/>
              <a:buAutoNum type="arabicPeriod"/>
            </a:pPr>
            <a:r>
              <a:rPr lang="en-GB" dirty="0" smtClean="0"/>
              <a:t>Networking application – drawing together already conducted research in universities in India.</a:t>
            </a:r>
          </a:p>
          <a:p>
            <a:pPr marL="685800" lvl="1" indent="-342900">
              <a:buFont typeface="+mj-lt"/>
              <a:buAutoNum type="arabicPeriod"/>
            </a:pPr>
            <a:r>
              <a:rPr lang="en-GB" dirty="0" smtClean="0"/>
              <a:t>Cultural identity and linguistic barriers</a:t>
            </a:r>
          </a:p>
          <a:p>
            <a:pPr marL="685800" lvl="1" indent="-342900">
              <a:buFont typeface="+mj-lt"/>
              <a:buAutoNum type="arabicPeriod"/>
            </a:pPr>
            <a:r>
              <a:rPr lang="en-GB" dirty="0" smtClean="0"/>
              <a:t>Pathways to access shelter and housing.</a:t>
            </a:r>
          </a:p>
          <a:p>
            <a:r>
              <a:rPr lang="en-GB" dirty="0" smtClean="0"/>
              <a:t>I  need collaborators for the project on cultural identity and linguistic barriers.</a:t>
            </a:r>
          </a:p>
          <a:p>
            <a:r>
              <a:rPr lang="en-GB" dirty="0" smtClean="0"/>
              <a:t>I will also be collaborating with colleagues (finalised) on the housing project. </a:t>
            </a:r>
          </a:p>
        </p:txBody>
      </p:sp>
      <p:pic>
        <p:nvPicPr>
          <p:cNvPr id="4" name="Picture 3"/>
          <p:cNvPicPr>
            <a:picLocks noChangeAspect="1"/>
          </p:cNvPicPr>
          <p:nvPr/>
        </p:nvPicPr>
        <p:blipFill>
          <a:blip r:embed="rId2"/>
          <a:stretch>
            <a:fillRect/>
          </a:stretch>
        </p:blipFill>
        <p:spPr>
          <a:xfrm>
            <a:off x="7969505" y="1628181"/>
            <a:ext cx="2401605" cy="1602321"/>
          </a:xfrm>
          <a:prstGeom prst="rect">
            <a:avLst/>
          </a:prstGeom>
        </p:spPr>
      </p:pic>
      <p:pic>
        <p:nvPicPr>
          <p:cNvPr id="5" name="Picture 4"/>
          <p:cNvPicPr>
            <a:picLocks noChangeAspect="1"/>
          </p:cNvPicPr>
          <p:nvPr/>
        </p:nvPicPr>
        <p:blipFill>
          <a:blip r:embed="rId3"/>
          <a:stretch>
            <a:fillRect/>
          </a:stretch>
        </p:blipFill>
        <p:spPr>
          <a:xfrm>
            <a:off x="7992851" y="3393205"/>
            <a:ext cx="2354912" cy="2439174"/>
          </a:xfrm>
          <a:prstGeom prst="rect">
            <a:avLst/>
          </a:prstGeom>
        </p:spPr>
      </p:pic>
    </p:spTree>
    <p:extLst>
      <p:ext uri="{BB962C8B-B14F-4D97-AF65-F5344CB8AC3E}">
        <p14:creationId xmlns:p14="http://schemas.microsoft.com/office/powerpoint/2010/main" val="356357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9736" y="3356992"/>
            <a:ext cx="8280000" cy="828000"/>
          </a:xfrm>
        </p:spPr>
        <p:txBody>
          <a:bodyPr/>
          <a:lstStyle/>
          <a:p>
            <a:r>
              <a:rPr lang="en-GB" dirty="0" smtClean="0"/>
              <a:t/>
            </a:r>
            <a:br>
              <a:rPr lang="en-GB" dirty="0" smtClean="0"/>
            </a:br>
            <a:r>
              <a:rPr lang="en-GB" dirty="0" smtClean="0"/>
              <a:t>	</a:t>
            </a:r>
            <a:br>
              <a:rPr lang="en-GB" dirty="0" smtClean="0"/>
            </a:br>
            <a:r>
              <a:rPr lang="en-GB" dirty="0" smtClean="0"/>
              <a:t>		</a:t>
            </a:r>
            <a:br>
              <a:rPr lang="en-GB" dirty="0" smtClean="0"/>
            </a:br>
            <a:r>
              <a:rPr lang="en-GB" dirty="0" smtClean="0"/>
              <a:t>Marie Nazombe</a:t>
            </a:r>
            <a:br>
              <a:rPr lang="en-GB" dirty="0" smtClean="0"/>
            </a:br>
            <a:r>
              <a:rPr lang="en-GB" dirty="0" smtClean="0"/>
              <a:t>self help Africa </a:t>
            </a: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40</a:t>
            </a:fld>
            <a:endParaRPr lang="en-GB" altLang="en-US">
              <a:solidFill>
                <a:srgbClr val="50535A"/>
              </a:solidFill>
            </a:endParaRPr>
          </a:p>
        </p:txBody>
      </p:sp>
    </p:spTree>
    <p:extLst>
      <p:ext uri="{BB962C8B-B14F-4D97-AF65-F5344CB8AC3E}">
        <p14:creationId xmlns:p14="http://schemas.microsoft.com/office/powerpoint/2010/main" val="2943696425"/>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981201" y="1921031"/>
            <a:ext cx="8229600" cy="3833805"/>
          </a:xfrm>
        </p:spPr>
        <p:txBody>
          <a:bodyPr/>
          <a:lstStyle/>
          <a:p>
            <a:r>
              <a:rPr lang="en-GB" sz="2101" b="1" dirty="0">
                <a:solidFill>
                  <a:srgbClr val="9BBB59"/>
                </a:solidFill>
              </a:rPr>
              <a:t>Our vision </a:t>
            </a:r>
            <a:r>
              <a:rPr lang="en-US" sz="2101" dirty="0"/>
              <a:t>is of an economically thriving and resilient rural Africa.</a:t>
            </a:r>
            <a:endParaRPr lang="en-GB" sz="2101" dirty="0"/>
          </a:p>
          <a:p>
            <a:r>
              <a:rPr lang="en-US" sz="2101" b="1" dirty="0">
                <a:solidFill>
                  <a:srgbClr val="9BBB59"/>
                </a:solidFill>
              </a:rPr>
              <a:t>Our mission </a:t>
            </a:r>
            <a:r>
              <a:rPr lang="en-US" sz="2101" dirty="0"/>
              <a:t>is to support sustainable livelihoods for Africa’s smallholder farmers. </a:t>
            </a:r>
            <a:r>
              <a:rPr lang="en-GB" sz="2101" dirty="0"/>
              <a:t> </a:t>
            </a:r>
          </a:p>
          <a:p>
            <a:endParaRPr lang="en-US" sz="750" dirty="0"/>
          </a:p>
          <a:p>
            <a:r>
              <a:rPr lang="en-US" sz="2101" b="1" dirty="0">
                <a:solidFill>
                  <a:srgbClr val="9BBB59"/>
                </a:solidFill>
              </a:rPr>
              <a:t>Our goals for 2016-2020 </a:t>
            </a:r>
            <a:r>
              <a:rPr lang="en-US" sz="2101" dirty="0"/>
              <a:t>are to work with rural communities to:</a:t>
            </a:r>
          </a:p>
          <a:p>
            <a:pPr marL="385865" indent="-385865">
              <a:buFont typeface="+mj-lt"/>
              <a:buAutoNum type="arabicPeriod"/>
            </a:pPr>
            <a:r>
              <a:rPr lang="en-US" sz="2101" dirty="0"/>
              <a:t>Improve food, nutrition and income security </a:t>
            </a:r>
          </a:p>
          <a:p>
            <a:pPr marL="385865" indent="-385865">
              <a:buFont typeface="+mj-lt"/>
              <a:buAutoNum type="arabicPeriod"/>
            </a:pPr>
            <a:r>
              <a:rPr lang="en-US" sz="2101" dirty="0"/>
              <a:t>Support agri-business</a:t>
            </a:r>
          </a:p>
          <a:p>
            <a:pPr marL="385865" indent="-385865">
              <a:buFont typeface="+mj-lt"/>
              <a:buAutoNum type="arabicPeriod"/>
            </a:pPr>
            <a:r>
              <a:rPr lang="en-US" sz="2101" dirty="0"/>
              <a:t>Improve the policy environment for smallholder farmers</a:t>
            </a:r>
            <a:br>
              <a:rPr lang="en-US" sz="2101" dirty="0"/>
            </a:br>
            <a:endParaRPr lang="en-US" sz="750" dirty="0"/>
          </a:p>
          <a:p>
            <a:r>
              <a:rPr lang="en-US" sz="2101" b="1" dirty="0">
                <a:solidFill>
                  <a:srgbClr val="9BBB59"/>
                </a:solidFill>
              </a:rPr>
              <a:t>Themes: </a:t>
            </a:r>
            <a:r>
              <a:rPr lang="en-US" sz="2101" dirty="0"/>
              <a:t>Climate Smart Agriculture; Gender; </a:t>
            </a:r>
          </a:p>
          <a:p>
            <a:r>
              <a:rPr lang="en-US" sz="2101" dirty="0"/>
              <a:t>Social Inclusion; Youth; Innovation; Technology</a:t>
            </a:r>
            <a:endParaRPr lang="en-GB" dirty="0"/>
          </a:p>
          <a:p>
            <a:endParaRPr lang="en-GB" dirty="0"/>
          </a:p>
          <a:p>
            <a:endParaRPr lang="en-US" dirty="0"/>
          </a:p>
        </p:txBody>
      </p:sp>
      <p:pic>
        <p:nvPicPr>
          <p:cNvPr id="4" name="Picture 3" descr="self_help_africa_logo_2cols"/>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30033" y="5064807"/>
            <a:ext cx="1980768" cy="690028"/>
          </a:xfrm>
          <a:prstGeom prst="rect">
            <a:avLst/>
          </a:prstGeom>
          <a:noFill/>
          <a:ln>
            <a:noFill/>
          </a:ln>
        </p:spPr>
      </p:pic>
      <p:sp>
        <p:nvSpPr>
          <p:cNvPr id="5" name="Title 2"/>
          <p:cNvSpPr>
            <a:spLocks noGrp="1"/>
          </p:cNvSpPr>
          <p:nvPr>
            <p:ph type="title"/>
          </p:nvPr>
        </p:nvSpPr>
        <p:spPr>
          <a:xfrm>
            <a:off x="1606792" y="1270316"/>
            <a:ext cx="5913502" cy="650713"/>
          </a:xfrm>
        </p:spPr>
        <p:txBody>
          <a:bodyPr/>
          <a:lstStyle/>
          <a:p>
            <a:pPr algn="r"/>
            <a:r>
              <a:rPr lang="en-US" dirty="0" smtClean="0"/>
              <a:t>Self Help Africa: </a:t>
            </a:r>
            <a:r>
              <a:rPr lang="en-US" smtClean="0"/>
              <a:t>our mission</a:t>
            </a:r>
            <a:endParaRPr lang="en-US" dirty="0"/>
          </a:p>
        </p:txBody>
      </p:sp>
      <p:pic>
        <p:nvPicPr>
          <p:cNvPr id="6" name="Picture 5" descr="forkandhoe.tif"/>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04043" y="3407572"/>
            <a:ext cx="1106759" cy="1492336"/>
          </a:xfrm>
          <a:prstGeom prst="rect">
            <a:avLst/>
          </a:prstGeom>
        </p:spPr>
      </p:pic>
      <p:pic>
        <p:nvPicPr>
          <p:cNvPr id="8" name="Picture 7" descr="Corn.tif"/>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03472" y="2312416"/>
            <a:ext cx="485608" cy="1000821"/>
          </a:xfrm>
          <a:prstGeom prst="rect">
            <a:avLst/>
          </a:prstGeom>
        </p:spPr>
      </p:pic>
    </p:spTree>
    <p:extLst>
      <p:ext uri="{BB962C8B-B14F-4D97-AF65-F5344CB8AC3E}">
        <p14:creationId xmlns:p14="http://schemas.microsoft.com/office/powerpoint/2010/main" val="41656114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107865" y="1112653"/>
            <a:ext cx="5802728" cy="4642183"/>
          </a:xfrm>
          <a:prstGeom prst="rect">
            <a:avLst/>
          </a:prstGeom>
        </p:spPr>
      </p:pic>
      <p:sp>
        <p:nvSpPr>
          <p:cNvPr id="3" name="Title 2"/>
          <p:cNvSpPr>
            <a:spLocks noGrp="1"/>
          </p:cNvSpPr>
          <p:nvPr>
            <p:ph type="title"/>
          </p:nvPr>
        </p:nvSpPr>
        <p:spPr>
          <a:xfrm>
            <a:off x="8095766" y="1246663"/>
            <a:ext cx="2381332" cy="1490445"/>
          </a:xfrm>
        </p:spPr>
        <p:txBody>
          <a:bodyPr/>
          <a:lstStyle/>
          <a:p>
            <a:pPr algn="r"/>
            <a:r>
              <a:rPr lang="en-US" dirty="0" smtClean="0"/>
              <a:t>Our impact</a:t>
            </a:r>
            <a:br>
              <a:rPr lang="en-US" dirty="0" smtClean="0"/>
            </a:br>
            <a:r>
              <a:rPr lang="en-US" dirty="0" smtClean="0"/>
              <a:t/>
            </a:r>
            <a:br>
              <a:rPr lang="en-US" dirty="0" smtClean="0"/>
            </a:br>
            <a:r>
              <a:rPr lang="en-US" dirty="0" smtClean="0"/>
              <a:t>2012-2016</a:t>
            </a:r>
            <a:endParaRPr lang="en-US" dirty="0"/>
          </a:p>
        </p:txBody>
      </p:sp>
      <p:pic>
        <p:nvPicPr>
          <p:cNvPr id="6" name="Picture 5" descr="self_help_africa_logo_2cols"/>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94553" y="5052447"/>
            <a:ext cx="2016249" cy="702388"/>
          </a:xfrm>
          <a:prstGeom prst="rect">
            <a:avLst/>
          </a:prstGeom>
          <a:noFill/>
          <a:ln>
            <a:noFill/>
          </a:ln>
        </p:spPr>
      </p:pic>
    </p:spTree>
    <p:extLst>
      <p:ext uri="{BB962C8B-B14F-4D97-AF65-F5344CB8AC3E}">
        <p14:creationId xmlns:p14="http://schemas.microsoft.com/office/powerpoint/2010/main" val="36428690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uroscale"/>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15618" y="4468887"/>
            <a:ext cx="715547" cy="1033492"/>
          </a:xfrm>
          <a:prstGeom prst="rect">
            <a:avLst/>
          </a:prstGeom>
        </p:spPr>
      </p:pic>
      <p:sp>
        <p:nvSpPr>
          <p:cNvPr id="4" name="Rectangle 3"/>
          <p:cNvSpPr/>
          <p:nvPr/>
        </p:nvSpPr>
        <p:spPr>
          <a:xfrm>
            <a:off x="2075650" y="1565644"/>
            <a:ext cx="8157719" cy="300082"/>
          </a:xfrm>
          <a:prstGeom prst="rect">
            <a:avLst/>
          </a:prstGeom>
        </p:spPr>
        <p:txBody>
          <a:bodyPr wrap="square">
            <a:spAutoFit/>
          </a:bodyPr>
          <a:lstStyle/>
          <a:p>
            <a:pPr defTabSz="342991"/>
            <a:r>
              <a:rPr lang="en-IE" sz="1350" dirty="0">
                <a:solidFill>
                  <a:prstClr val="black"/>
                </a:solidFill>
              </a:rPr>
              <a:t>. </a:t>
            </a:r>
            <a:r>
              <a:rPr lang="en-GB" sz="1350" dirty="0">
                <a:solidFill>
                  <a:prstClr val="black"/>
                </a:solidFill>
              </a:rPr>
              <a:t> </a:t>
            </a:r>
          </a:p>
        </p:txBody>
      </p:sp>
      <p:sp>
        <p:nvSpPr>
          <p:cNvPr id="6" name="Content Placeholder 5"/>
          <p:cNvSpPr>
            <a:spLocks noGrp="1"/>
          </p:cNvSpPr>
          <p:nvPr>
            <p:ph idx="1"/>
          </p:nvPr>
        </p:nvSpPr>
        <p:spPr>
          <a:xfrm>
            <a:off x="1985263" y="1565645"/>
            <a:ext cx="8541051" cy="3962687"/>
          </a:xfrm>
        </p:spPr>
        <p:txBody>
          <a:bodyPr/>
          <a:lstStyle/>
          <a:p>
            <a:pPr lvl="0"/>
            <a:endParaRPr lang="en-IE" sz="600" b="1" dirty="0">
              <a:solidFill>
                <a:srgbClr val="9BBB59"/>
              </a:solidFill>
            </a:endParaRPr>
          </a:p>
          <a:p>
            <a:pPr lvl="0"/>
            <a:r>
              <a:rPr lang="en-IE" sz="2251" b="1" dirty="0">
                <a:solidFill>
                  <a:srgbClr val="9BBB59"/>
                </a:solidFill>
              </a:rPr>
              <a:t>1. Seed</a:t>
            </a:r>
            <a:r>
              <a:rPr lang="en-IE" sz="2251" dirty="0">
                <a:solidFill>
                  <a:srgbClr val="9BBB59"/>
                </a:solidFill>
              </a:rPr>
              <a:t>: </a:t>
            </a:r>
            <a:r>
              <a:rPr lang="en-IE" sz="2251" dirty="0"/>
              <a:t>We provide farmers with good quality, </a:t>
            </a:r>
          </a:p>
          <a:p>
            <a:pPr lvl="0"/>
            <a:r>
              <a:rPr lang="en-IE" sz="2251" dirty="0"/>
              <a:t>drought tolerant and early maturing seed. </a:t>
            </a:r>
            <a:r>
              <a:rPr lang="en-GB" sz="2251" dirty="0"/>
              <a:t> </a:t>
            </a:r>
          </a:p>
          <a:p>
            <a:pPr lvl="0"/>
            <a:endParaRPr lang="en-IE" sz="750" b="1" dirty="0"/>
          </a:p>
          <a:p>
            <a:pPr lvl="0"/>
            <a:r>
              <a:rPr lang="en-IE" sz="2251" b="1" dirty="0">
                <a:solidFill>
                  <a:srgbClr val="9BBB59"/>
                </a:solidFill>
              </a:rPr>
              <a:t>2. Training</a:t>
            </a:r>
            <a:r>
              <a:rPr lang="en-IE" sz="2251" dirty="0">
                <a:solidFill>
                  <a:srgbClr val="9BBB59"/>
                </a:solidFill>
              </a:rPr>
              <a:t>: </a:t>
            </a:r>
            <a:r>
              <a:rPr lang="en-IE" sz="2251" dirty="0"/>
              <a:t>We train farmers in sustainable, </a:t>
            </a:r>
          </a:p>
          <a:p>
            <a:pPr lvl="0"/>
            <a:r>
              <a:rPr lang="en-IE" sz="2251" dirty="0"/>
              <a:t>climate smart agricultural practices. </a:t>
            </a:r>
            <a:r>
              <a:rPr lang="en-GB" sz="2251" dirty="0"/>
              <a:t> </a:t>
            </a:r>
          </a:p>
          <a:p>
            <a:pPr lvl="0"/>
            <a:endParaRPr lang="en-IE" sz="750" b="1" dirty="0"/>
          </a:p>
          <a:p>
            <a:pPr lvl="0"/>
            <a:r>
              <a:rPr lang="en-IE" sz="2251" b="1" dirty="0">
                <a:solidFill>
                  <a:srgbClr val="9BBB59"/>
                </a:solidFill>
              </a:rPr>
              <a:t>3. Grouping</a:t>
            </a:r>
            <a:r>
              <a:rPr lang="en-IE" sz="2251" dirty="0">
                <a:solidFill>
                  <a:srgbClr val="9BBB59"/>
                </a:solidFill>
              </a:rPr>
              <a:t>: </a:t>
            </a:r>
            <a:r>
              <a:rPr lang="en-IE" sz="2251" dirty="0"/>
              <a:t>We group farmers together to form </a:t>
            </a:r>
          </a:p>
          <a:p>
            <a:pPr lvl="0"/>
            <a:r>
              <a:rPr lang="en-IE" sz="2251" dirty="0"/>
              <a:t>strong farmer cooperatives.</a:t>
            </a:r>
            <a:endParaRPr lang="en-GB" sz="2251" dirty="0"/>
          </a:p>
          <a:p>
            <a:pPr lvl="0"/>
            <a:endParaRPr lang="en-IE" sz="750" b="1" dirty="0"/>
          </a:p>
          <a:p>
            <a:pPr lvl="0"/>
            <a:r>
              <a:rPr lang="en-IE" sz="2251" b="1" dirty="0">
                <a:solidFill>
                  <a:srgbClr val="9BBB59"/>
                </a:solidFill>
              </a:rPr>
              <a:t>4. Connecting</a:t>
            </a:r>
            <a:r>
              <a:rPr lang="en-IE" sz="2251" dirty="0">
                <a:solidFill>
                  <a:srgbClr val="9BBB59"/>
                </a:solidFill>
              </a:rPr>
              <a:t>: </a:t>
            </a:r>
            <a:r>
              <a:rPr lang="en-IE" sz="2251" dirty="0"/>
              <a:t>We link farmer </a:t>
            </a:r>
            <a:br>
              <a:rPr lang="en-IE" sz="2251" dirty="0"/>
            </a:br>
            <a:r>
              <a:rPr lang="en-IE" sz="2251" dirty="0"/>
              <a:t>cooperatives to profitable markets</a:t>
            </a:r>
            <a:r>
              <a:rPr lang="en-IE" sz="2101" dirty="0"/>
              <a:t>.</a:t>
            </a:r>
            <a:endParaRPr lang="en-US" sz="2101" dirty="0"/>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7023" y="3763532"/>
            <a:ext cx="180" cy="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 name="Picture 119" descr="Corn.tif"/>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687394" y="2596269"/>
            <a:ext cx="485608" cy="1000821"/>
          </a:xfrm>
          <a:prstGeom prst="rect">
            <a:avLst/>
          </a:prstGeom>
        </p:spPr>
      </p:pic>
      <p:pic>
        <p:nvPicPr>
          <p:cNvPr id="7" name="Picture 6" descr="beanbag.tif"/>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00850" y="1525398"/>
            <a:ext cx="1028805" cy="1273661"/>
          </a:xfrm>
          <a:prstGeom prst="rect">
            <a:avLst/>
          </a:prstGeom>
        </p:spPr>
      </p:pic>
      <p:pic>
        <p:nvPicPr>
          <p:cNvPr id="121" name="Picture 120" descr="Scale.tif"/>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299271" y="3458629"/>
            <a:ext cx="721800" cy="1116300"/>
          </a:xfrm>
          <a:prstGeom prst="rect">
            <a:avLst/>
          </a:prstGeom>
        </p:spPr>
      </p:pic>
      <p:pic>
        <p:nvPicPr>
          <p:cNvPr id="122" name="Picture 121" descr="Scale.tif"/>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995818" y="3472214"/>
            <a:ext cx="721800" cy="1116300"/>
          </a:xfrm>
          <a:prstGeom prst="rect">
            <a:avLst/>
          </a:prstGeom>
        </p:spPr>
      </p:pic>
      <p:pic>
        <p:nvPicPr>
          <p:cNvPr id="123" name="Picture 122" descr="Scale.tif"/>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665903" y="3449049"/>
            <a:ext cx="721800" cy="1116300"/>
          </a:xfrm>
          <a:prstGeom prst="rect">
            <a:avLst/>
          </a:prstGeom>
        </p:spPr>
      </p:pic>
      <p:pic>
        <p:nvPicPr>
          <p:cNvPr id="124" name="Picture 123" descr="Corn.tif"/>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89906" y="2586765"/>
            <a:ext cx="485608" cy="1000821"/>
          </a:xfrm>
          <a:prstGeom prst="rect">
            <a:avLst/>
          </a:prstGeom>
        </p:spPr>
      </p:pic>
      <p:sp>
        <p:nvSpPr>
          <p:cNvPr id="13" name="Title 2"/>
          <p:cNvSpPr>
            <a:spLocks noGrp="1"/>
          </p:cNvSpPr>
          <p:nvPr>
            <p:ph type="title"/>
          </p:nvPr>
        </p:nvSpPr>
        <p:spPr>
          <a:xfrm>
            <a:off x="1358420" y="1053467"/>
            <a:ext cx="7344702" cy="650713"/>
          </a:xfrm>
        </p:spPr>
        <p:txBody>
          <a:bodyPr>
            <a:normAutofit fontScale="90000"/>
          </a:bodyPr>
          <a:lstStyle/>
          <a:p>
            <a:pPr algn="r"/>
            <a:r>
              <a:rPr lang="en-US" dirty="0" smtClean="0"/>
              <a:t>Self Help Africa</a:t>
            </a:r>
            <a:r>
              <a:rPr lang="en-US" smtClean="0"/>
              <a:t>: practice and research</a:t>
            </a:r>
            <a:endParaRPr lang="en-US" dirty="0"/>
          </a:p>
        </p:txBody>
      </p:sp>
      <p:pic>
        <p:nvPicPr>
          <p:cNvPr id="8" name="Picture 7" descr="forkandhoe.tif"/>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753477" y="2391843"/>
            <a:ext cx="969414" cy="1307141"/>
          </a:xfrm>
          <a:prstGeom prst="rect">
            <a:avLst/>
          </a:prstGeom>
        </p:spPr>
      </p:pic>
      <p:pic>
        <p:nvPicPr>
          <p:cNvPr id="14" name="Picture 13" descr="self_help_africa_logo_2cols"/>
          <p:cNvPicPr/>
          <p:nvPr/>
        </p:nvPicPr>
        <p:blipFill>
          <a:blip r:embed="rId9" cstate="screen">
            <a:extLst>
              <a:ext uri="{28A0092B-C50C-407E-A947-70E740481C1C}">
                <a14:useLocalDpi xmlns:a14="http://schemas.microsoft.com/office/drawing/2010/main"/>
              </a:ext>
            </a:extLst>
          </a:blip>
          <a:srcRect/>
          <a:stretch>
            <a:fillRect/>
          </a:stretch>
        </p:blipFill>
        <p:spPr bwMode="auto">
          <a:xfrm>
            <a:off x="8230033" y="5064807"/>
            <a:ext cx="1980768" cy="690028"/>
          </a:xfrm>
          <a:prstGeom prst="rect">
            <a:avLst/>
          </a:prstGeom>
          <a:noFill/>
          <a:ln>
            <a:noFill/>
          </a:ln>
        </p:spPr>
      </p:pic>
    </p:spTree>
    <p:extLst>
      <p:ext uri="{BB962C8B-B14F-4D97-AF65-F5344CB8AC3E}">
        <p14:creationId xmlns:p14="http://schemas.microsoft.com/office/powerpoint/2010/main" val="35349654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1664" y="4221088"/>
            <a:ext cx="8280000" cy="828000"/>
          </a:xfrm>
        </p:spPr>
        <p:txBody>
          <a:bodyPr/>
          <a:lstStyle/>
          <a:p>
            <a:r>
              <a:rPr lang="en-GB" dirty="0" smtClean="0"/>
              <a:t/>
            </a:r>
            <a:br>
              <a:rPr lang="en-GB" dirty="0" smtClean="0"/>
            </a:br>
            <a:r>
              <a:rPr lang="en-GB" dirty="0" smtClean="0"/>
              <a:t>	</a:t>
            </a:r>
            <a:br>
              <a:rPr lang="en-GB" dirty="0" smtClean="0"/>
            </a:br>
            <a:r>
              <a:rPr lang="en-GB" dirty="0" smtClean="0"/>
              <a:t>		</a:t>
            </a:r>
            <a:br>
              <a:rPr lang="en-GB" dirty="0" smtClean="0"/>
            </a:br>
            <a:r>
              <a:rPr lang="en-GB" dirty="0" smtClean="0"/>
              <a:t>	Vincent </a:t>
            </a:r>
            <a:r>
              <a:rPr lang="en-GB" dirty="0" err="1" smtClean="0"/>
              <a:t>luo</a:t>
            </a:r>
            <a:r>
              <a:rPr lang="en-GB" dirty="0" smtClean="0"/>
              <a:t/>
            </a:r>
            <a:br>
              <a:rPr lang="en-GB" dirty="0" smtClean="0"/>
            </a:br>
            <a:r>
              <a:rPr lang="en-GB" dirty="0" smtClean="0"/>
              <a:t>university of reading  </a:t>
            </a:r>
            <a:br>
              <a:rPr lang="en-GB" dirty="0" smtClean="0"/>
            </a:b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44</a:t>
            </a:fld>
            <a:endParaRPr lang="en-GB" altLang="en-US">
              <a:solidFill>
                <a:srgbClr val="50535A"/>
              </a:solidFill>
            </a:endParaRPr>
          </a:p>
        </p:txBody>
      </p:sp>
    </p:spTree>
    <p:extLst>
      <p:ext uri="{BB962C8B-B14F-4D97-AF65-F5344CB8AC3E}">
        <p14:creationId xmlns:p14="http://schemas.microsoft.com/office/powerpoint/2010/main" val="4070914476"/>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332656"/>
            <a:ext cx="6192838" cy="1143000"/>
          </a:xfrm>
        </p:spPr>
        <p:txBody>
          <a:bodyPr/>
          <a:lstStyle/>
          <a:p>
            <a:r>
              <a:rPr lang="en-GB" dirty="0" smtClean="0"/>
              <a:t>Health and well-being in </a:t>
            </a:r>
            <a:r>
              <a:rPr lang="en-US" altLang="zh-CN" dirty="0" smtClean="0"/>
              <a:t>indoor</a:t>
            </a:r>
            <a:br>
              <a:rPr lang="en-US" altLang="zh-CN" dirty="0" smtClean="0"/>
            </a:br>
            <a:r>
              <a:rPr lang="en-GB" dirty="0" smtClean="0"/>
              <a:t> environment</a:t>
            </a:r>
            <a:endParaRPr lang="en-GB" b="1" dirty="0">
              <a:solidFill>
                <a:srgbClr val="642864"/>
              </a:solidFill>
            </a:endParaRPr>
          </a:p>
        </p:txBody>
      </p:sp>
      <p:sp>
        <p:nvSpPr>
          <p:cNvPr id="13" name="Content Placeholder 12"/>
          <p:cNvSpPr>
            <a:spLocks noGrp="1"/>
          </p:cNvSpPr>
          <p:nvPr>
            <p:ph idx="1"/>
          </p:nvPr>
        </p:nvSpPr>
        <p:spPr>
          <a:xfrm>
            <a:off x="1524000" y="1412776"/>
            <a:ext cx="6156176" cy="4343400"/>
          </a:xfrm>
        </p:spPr>
        <p:txBody>
          <a:bodyPr/>
          <a:lstStyle/>
          <a:p>
            <a:r>
              <a:rPr lang="en-GB" sz="2200" b="1" dirty="0"/>
              <a:t>Building ventilation for in acute hospital environment</a:t>
            </a:r>
          </a:p>
          <a:p>
            <a:pPr lvl="1"/>
            <a:r>
              <a:rPr lang="en-US" sz="2200" dirty="0"/>
              <a:t>First evidence to airborne influenza transmission </a:t>
            </a:r>
          </a:p>
          <a:p>
            <a:pPr lvl="1"/>
            <a:r>
              <a:rPr lang="en-GB" sz="2200" dirty="0"/>
              <a:t>WHO guideline on Natural ventilation for Health-care settings</a:t>
            </a:r>
          </a:p>
          <a:p>
            <a:pPr lvl="1"/>
            <a:r>
              <a:rPr lang="en-GB" sz="2200" dirty="0"/>
              <a:t>Human behaviour</a:t>
            </a:r>
          </a:p>
        </p:txBody>
      </p:sp>
      <p:sp>
        <p:nvSpPr>
          <p:cNvPr id="4" name="Slide Number Placeholder 3"/>
          <p:cNvSpPr>
            <a:spLocks noGrp="1"/>
          </p:cNvSpPr>
          <p:nvPr>
            <p:ph type="sldNum" sz="quarter" idx="4294967295"/>
          </p:nvPr>
        </p:nvSpPr>
        <p:spPr>
          <a:xfrm>
            <a:off x="9991726" y="6519863"/>
            <a:ext cx="676275" cy="476250"/>
          </a:xfrm>
          <a:prstGeom prst="rect">
            <a:avLst/>
          </a:prstGeom>
        </p:spPr>
        <p:txBody>
          <a:bodyPr/>
          <a:lstStyle/>
          <a:p>
            <a:pPr fontAlgn="base">
              <a:spcBef>
                <a:spcPct val="0"/>
              </a:spcBef>
              <a:spcAft>
                <a:spcPct val="0"/>
              </a:spcAft>
            </a:pPr>
            <a:fld id="{DCF6A46F-80AB-49F3-8C7E-9717ED945456}" type="slidenum">
              <a:rPr lang="en-GB" altLang="en-US" sz="2000">
                <a:solidFill>
                  <a:srgbClr val="000000"/>
                </a:solidFill>
              </a:rPr>
              <a:pPr fontAlgn="base">
                <a:spcBef>
                  <a:spcPct val="0"/>
                </a:spcBef>
                <a:spcAft>
                  <a:spcPct val="0"/>
                </a:spcAft>
              </a:pPr>
              <a:t>45</a:t>
            </a:fld>
            <a:endParaRPr lang="en-GB" altLang="en-US" sz="2000">
              <a:solidFill>
                <a:srgbClr val="000000"/>
              </a:solidFill>
            </a:endParaRPr>
          </a:p>
        </p:txBody>
      </p:sp>
      <p:pic>
        <p:nvPicPr>
          <p:cNvPr id="8" name="iso_speed_4dm_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51584" y="4100382"/>
            <a:ext cx="3168352" cy="2376264"/>
          </a:xfrm>
          <a:prstGeom prst="rect">
            <a:avLst/>
          </a:prstGeom>
        </p:spPr>
      </p:pic>
      <p:pic>
        <p:nvPicPr>
          <p:cNvPr id="9" name="Picture 11" descr="UF5L-D50"/>
          <p:cNvPicPr>
            <a:picLocks noChangeAspect="1" noChangeArrowheads="1"/>
          </p:cNvPicPr>
          <p:nvPr/>
        </p:nvPicPr>
        <p:blipFill>
          <a:blip r:embed="rId5" cstate="print">
            <a:extLst>
              <a:ext uri="{28A0092B-C50C-407E-A947-70E740481C1C}">
                <a14:useLocalDpi xmlns:a14="http://schemas.microsoft.com/office/drawing/2010/main" val="0"/>
              </a:ext>
            </a:extLst>
          </a:blip>
          <a:srcRect l="8379" t="18321" r="2095" b="10469"/>
          <a:stretch>
            <a:fillRect/>
          </a:stretch>
        </p:blipFill>
        <p:spPr bwMode="auto">
          <a:xfrm>
            <a:off x="7392144" y="1050309"/>
            <a:ext cx="2592288" cy="165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2" descr="UF5U-D50"/>
          <p:cNvPicPr>
            <a:picLocks noChangeAspect="1" noChangeArrowheads="1"/>
          </p:cNvPicPr>
          <p:nvPr/>
        </p:nvPicPr>
        <p:blipFill>
          <a:blip r:embed="rId6" cstate="print">
            <a:extLst>
              <a:ext uri="{28A0092B-C50C-407E-A947-70E740481C1C}">
                <a14:useLocalDpi xmlns:a14="http://schemas.microsoft.com/office/drawing/2010/main" val="0"/>
              </a:ext>
            </a:extLst>
          </a:blip>
          <a:srcRect l="8379" t="18321" r="2095" b="10469"/>
          <a:stretch>
            <a:fillRect/>
          </a:stretch>
        </p:blipFill>
        <p:spPr bwMode="auto">
          <a:xfrm>
            <a:off x="7770193" y="2731913"/>
            <a:ext cx="2590467"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C:\Users\vinvin\AppData\Roaming\Tencent\Users\22127809\QQ\WinTemp\RichOle\G4E9HA{RCT{$`P8YVCRVT_F.png"/>
          <p:cNvPicPr>
            <a:picLocks noChangeAspect="1" noChangeArrowheads="1"/>
          </p:cNvPicPr>
          <p:nvPr/>
        </p:nvPicPr>
        <p:blipFill rotWithShape="1">
          <a:blip r:embed="rId7">
            <a:extLst>
              <a:ext uri="{28A0092B-C50C-407E-A947-70E740481C1C}">
                <a14:useLocalDpi xmlns:a14="http://schemas.microsoft.com/office/drawing/2010/main" val="0"/>
              </a:ext>
            </a:extLst>
          </a:blip>
          <a:srcRect b="33038"/>
          <a:stretch/>
        </p:blipFill>
        <p:spPr bwMode="auto">
          <a:xfrm>
            <a:off x="6342738" y="4498843"/>
            <a:ext cx="3373520" cy="200192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7"/>
          <p:cNvSpPr>
            <a:spLocks noChangeArrowheads="1"/>
          </p:cNvSpPr>
          <p:nvPr/>
        </p:nvSpPr>
        <p:spPr bwMode="auto">
          <a:xfrm>
            <a:off x="7392144" y="531145"/>
            <a:ext cx="127470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eaLnBrk="1" fontAlgn="base" hangingPunct="1">
              <a:spcBef>
                <a:spcPct val="0"/>
              </a:spcBef>
              <a:spcAft>
                <a:spcPct val="0"/>
              </a:spcAft>
            </a:pPr>
            <a:r>
              <a:rPr lang="en-US" altLang="zh-CN" sz="1400" b="1" dirty="0">
                <a:solidFill>
                  <a:srgbClr val="FF3300"/>
                </a:solidFill>
              </a:rPr>
              <a:t>CDC</a:t>
            </a:r>
          </a:p>
          <a:p>
            <a:pPr eaLnBrk="1" fontAlgn="base" hangingPunct="1">
              <a:spcBef>
                <a:spcPct val="0"/>
              </a:spcBef>
              <a:spcAft>
                <a:spcPct val="0"/>
              </a:spcAft>
            </a:pPr>
            <a:r>
              <a:rPr lang="en-US" altLang="zh-CN" sz="1100" dirty="0">
                <a:solidFill>
                  <a:srgbClr val="FF3300"/>
                </a:solidFill>
              </a:rPr>
              <a:t>     Floor return</a:t>
            </a:r>
            <a:endParaRPr lang="zh-CN" altLang="en-US" sz="1100" dirty="0">
              <a:solidFill>
                <a:srgbClr val="FF3300"/>
              </a:solidFill>
            </a:endParaRPr>
          </a:p>
        </p:txBody>
      </p:sp>
      <p:sp>
        <p:nvSpPr>
          <p:cNvPr id="14" name="Rectangle 27"/>
          <p:cNvSpPr>
            <a:spLocks noChangeArrowheads="1"/>
          </p:cNvSpPr>
          <p:nvPr/>
        </p:nvSpPr>
        <p:spPr bwMode="auto">
          <a:xfrm>
            <a:off x="9442986" y="2669343"/>
            <a:ext cx="122501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Verdana" pitchFamily="34" charset="0"/>
                <a:cs typeface="Arial" pitchFamily="34" charset="0"/>
              </a:defRPr>
            </a:lvl1pPr>
            <a:lvl2pPr marL="742950" indent="-285750" eaLnBrk="0" hangingPunct="0">
              <a:defRPr>
                <a:solidFill>
                  <a:schemeClr val="tx1"/>
                </a:solidFill>
                <a:latin typeface="Verdana" pitchFamily="34" charset="0"/>
                <a:cs typeface="Arial" pitchFamily="34" charset="0"/>
              </a:defRPr>
            </a:lvl2pPr>
            <a:lvl3pPr marL="1143000" indent="-228600" eaLnBrk="0" hangingPunct="0">
              <a:defRPr>
                <a:solidFill>
                  <a:schemeClr val="tx1"/>
                </a:solidFill>
                <a:latin typeface="Verdana" pitchFamily="34" charset="0"/>
                <a:cs typeface="Arial" pitchFamily="34" charset="0"/>
              </a:defRPr>
            </a:lvl3pPr>
            <a:lvl4pPr marL="1600200" indent="-228600" eaLnBrk="0" hangingPunct="0">
              <a:defRPr>
                <a:solidFill>
                  <a:schemeClr val="tx1"/>
                </a:solidFill>
                <a:latin typeface="Verdana" pitchFamily="34" charset="0"/>
                <a:cs typeface="Arial" pitchFamily="34" charset="0"/>
              </a:defRPr>
            </a:lvl4pPr>
            <a:lvl5pPr marL="2057400" indent="-228600" eaLnBrk="0" hangingPunct="0">
              <a:defRPr>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itchFamily="34" charset="0"/>
                <a:cs typeface="Arial" pitchFamily="34" charset="0"/>
              </a:defRPr>
            </a:lvl9pPr>
          </a:lstStyle>
          <a:p>
            <a:pPr eaLnBrk="1" fontAlgn="base" hangingPunct="1">
              <a:spcBef>
                <a:spcPct val="0"/>
              </a:spcBef>
              <a:spcAft>
                <a:spcPct val="0"/>
              </a:spcAft>
            </a:pPr>
            <a:r>
              <a:rPr lang="en-US" altLang="zh-CN" sz="1400" b="1" dirty="0">
                <a:solidFill>
                  <a:srgbClr val="FF3300"/>
                </a:solidFill>
              </a:rPr>
              <a:t>New</a:t>
            </a:r>
          </a:p>
          <a:p>
            <a:pPr eaLnBrk="1" fontAlgn="base" hangingPunct="1">
              <a:spcBef>
                <a:spcPct val="0"/>
              </a:spcBef>
              <a:spcAft>
                <a:spcPct val="0"/>
              </a:spcAft>
            </a:pPr>
            <a:r>
              <a:rPr lang="en-US" altLang="zh-CN" sz="1100" dirty="0">
                <a:solidFill>
                  <a:srgbClr val="FF3300"/>
                </a:solidFill>
              </a:rPr>
              <a:t>  ceiling return</a:t>
            </a:r>
            <a:endParaRPr lang="zh-CN" altLang="en-US" sz="1100" dirty="0">
              <a:solidFill>
                <a:srgbClr val="FF3300"/>
              </a:solidFill>
            </a:endParaRPr>
          </a:p>
        </p:txBody>
      </p:sp>
    </p:spTree>
    <p:extLst>
      <p:ext uri="{BB962C8B-B14F-4D97-AF65-F5344CB8AC3E}">
        <p14:creationId xmlns:p14="http://schemas.microsoft.com/office/powerpoint/2010/main" val="1225021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6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extLst mod="1"/>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129" y="116632"/>
            <a:ext cx="6192838" cy="1143000"/>
          </a:xfrm>
        </p:spPr>
        <p:txBody>
          <a:bodyPr/>
          <a:lstStyle/>
          <a:p>
            <a:r>
              <a:rPr lang="en-GB" dirty="0" smtClean="0"/>
              <a:t>Urban microclimates and impact on indoor</a:t>
            </a:r>
            <a:endParaRPr lang="en-GB" b="1" dirty="0">
              <a:solidFill>
                <a:srgbClr val="642864"/>
              </a:solidFill>
            </a:endParaRPr>
          </a:p>
        </p:txBody>
      </p:sp>
      <p:sp>
        <p:nvSpPr>
          <p:cNvPr id="13" name="Content Placeholder 12"/>
          <p:cNvSpPr>
            <a:spLocks noGrp="1"/>
          </p:cNvSpPr>
          <p:nvPr>
            <p:ph idx="1"/>
          </p:nvPr>
        </p:nvSpPr>
        <p:spPr>
          <a:xfrm>
            <a:off x="1432909" y="1175247"/>
            <a:ext cx="5724128" cy="4343400"/>
          </a:xfrm>
        </p:spPr>
        <p:txBody>
          <a:bodyPr/>
          <a:lstStyle/>
          <a:p>
            <a:r>
              <a:rPr lang="en-GB" sz="2200" b="1" dirty="0"/>
              <a:t>Urban microclimates</a:t>
            </a:r>
          </a:p>
          <a:p>
            <a:pPr lvl="1"/>
            <a:r>
              <a:rPr lang="en-US" sz="2200" dirty="0"/>
              <a:t>Urban wind/ventilation</a:t>
            </a:r>
          </a:p>
          <a:p>
            <a:pPr lvl="1"/>
            <a:r>
              <a:rPr lang="en-US" sz="2200" dirty="0"/>
              <a:t>Urban heat island</a:t>
            </a:r>
          </a:p>
          <a:p>
            <a:pPr lvl="1"/>
            <a:r>
              <a:rPr lang="en-US" sz="2200" dirty="0"/>
              <a:t>Urban pollution and exposure</a:t>
            </a:r>
          </a:p>
          <a:p>
            <a:pPr lvl="1"/>
            <a:endParaRPr lang="en-GB" sz="2200" dirty="0"/>
          </a:p>
          <a:p>
            <a:pPr marL="342900" lvl="1" indent="-342900"/>
            <a:r>
              <a:rPr lang="en-GB" sz="2200" b="1" dirty="0"/>
              <a:t>Indoor </a:t>
            </a:r>
            <a:r>
              <a:rPr lang="en-GB" sz="2200" b="1" dirty="0"/>
              <a:t>and outdoor interaction</a:t>
            </a:r>
            <a:endParaRPr lang="en-GB" sz="2200" b="1" dirty="0"/>
          </a:p>
          <a:p>
            <a:pPr lvl="1"/>
            <a:r>
              <a:rPr lang="en-GB" sz="2200" dirty="0"/>
              <a:t>Prioritize interventions in Beijing (EPSRC-GCRF)</a:t>
            </a:r>
            <a:endParaRPr lang="en-GB" sz="2200" dirty="0"/>
          </a:p>
          <a:p>
            <a:pPr lvl="1"/>
            <a:r>
              <a:rPr lang="en-GB" sz="2200" dirty="0"/>
              <a:t>Urban design: compact</a:t>
            </a:r>
            <a:r>
              <a:rPr lang="en-GB" sz="2200" dirty="0"/>
              <a:t>? interventions</a:t>
            </a:r>
            <a:endParaRPr lang="en-GB" sz="2200" dirty="0"/>
          </a:p>
        </p:txBody>
      </p:sp>
      <p:sp>
        <p:nvSpPr>
          <p:cNvPr id="4" name="Slide Number Placeholder 3"/>
          <p:cNvSpPr>
            <a:spLocks noGrp="1"/>
          </p:cNvSpPr>
          <p:nvPr>
            <p:ph type="sldNum" sz="quarter" idx="4294967295"/>
          </p:nvPr>
        </p:nvSpPr>
        <p:spPr>
          <a:xfrm>
            <a:off x="9991726" y="6519863"/>
            <a:ext cx="676275" cy="476250"/>
          </a:xfrm>
          <a:prstGeom prst="rect">
            <a:avLst/>
          </a:prstGeom>
        </p:spPr>
        <p:txBody>
          <a:bodyPr/>
          <a:lstStyle/>
          <a:p>
            <a:pPr fontAlgn="base">
              <a:spcBef>
                <a:spcPct val="0"/>
              </a:spcBef>
              <a:spcAft>
                <a:spcPct val="0"/>
              </a:spcAft>
            </a:pPr>
            <a:fld id="{DCF6A46F-80AB-49F3-8C7E-9717ED945456}" type="slidenum">
              <a:rPr lang="en-GB" altLang="en-US" sz="2000">
                <a:solidFill>
                  <a:srgbClr val="000000"/>
                </a:solidFill>
              </a:rPr>
              <a:pPr fontAlgn="base">
                <a:spcBef>
                  <a:spcPct val="0"/>
                </a:spcBef>
                <a:spcAft>
                  <a:spcPct val="0"/>
                </a:spcAft>
              </a:pPr>
              <a:t>46</a:t>
            </a:fld>
            <a:endParaRPr lang="en-GB" altLang="en-US" sz="2000">
              <a:solidFill>
                <a:srgbClr val="000000"/>
              </a:solidFill>
            </a:endParaRPr>
          </a:p>
        </p:txBody>
      </p:sp>
      <p:pic>
        <p:nvPicPr>
          <p:cNvPr id="8" name="x3_y1.2_pm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bwMode="auto">
          <a:xfrm>
            <a:off x="2207568" y="4659173"/>
            <a:ext cx="2990586" cy="1677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5916"/>
          <a:stretch/>
        </p:blipFill>
        <p:spPr>
          <a:xfrm>
            <a:off x="7487579" y="2208667"/>
            <a:ext cx="3215267" cy="2038253"/>
          </a:xfrm>
          <a:prstGeom prst="rect">
            <a:avLst/>
          </a:prstGeom>
        </p:spPr>
      </p:pic>
      <p:grpSp>
        <p:nvGrpSpPr>
          <p:cNvPr id="9" name="Group 2"/>
          <p:cNvGrpSpPr>
            <a:grpSpLocks/>
          </p:cNvGrpSpPr>
          <p:nvPr/>
        </p:nvGrpSpPr>
        <p:grpSpPr bwMode="auto">
          <a:xfrm>
            <a:off x="5490474" y="1052737"/>
            <a:ext cx="3604739" cy="1029617"/>
            <a:chOff x="-1" y="336"/>
            <a:chExt cx="5761" cy="1488"/>
          </a:xfrm>
        </p:grpSpPr>
        <p:pic>
          <p:nvPicPr>
            <p:cNvPr id="10" name="Picture 3" descr="2"/>
            <p:cNvPicPr>
              <a:picLocks noChangeAspect="1" noChangeArrowheads="1"/>
            </p:cNvPicPr>
            <p:nvPr/>
          </p:nvPicPr>
          <p:blipFill>
            <a:blip r:embed="rId6" cstate="print"/>
            <a:srcRect l="5096" t="5090" r="7523" b="4759"/>
            <a:stretch>
              <a:fillRect/>
            </a:stretch>
          </p:blipFill>
          <p:spPr bwMode="auto">
            <a:xfrm>
              <a:off x="-1" y="336"/>
              <a:ext cx="5761" cy="1488"/>
            </a:xfrm>
            <a:prstGeom prst="rect">
              <a:avLst/>
            </a:prstGeom>
            <a:noFill/>
          </p:spPr>
        </p:pic>
        <p:pic>
          <p:nvPicPr>
            <p:cNvPr id="11" name="Picture 4" descr="2"/>
            <p:cNvPicPr>
              <a:picLocks noChangeAspect="1" noChangeArrowheads="1"/>
            </p:cNvPicPr>
            <p:nvPr/>
          </p:nvPicPr>
          <p:blipFill>
            <a:blip r:embed="rId6" cstate="print"/>
            <a:srcRect l="92462" t="-726" r="258" b="4230"/>
            <a:stretch>
              <a:fillRect/>
            </a:stretch>
          </p:blipFill>
          <p:spPr bwMode="auto">
            <a:xfrm>
              <a:off x="0" y="336"/>
              <a:ext cx="480" cy="1488"/>
            </a:xfrm>
            <a:prstGeom prst="rect">
              <a:avLst/>
            </a:prstGeom>
            <a:noFill/>
          </p:spPr>
        </p:pic>
      </p:gr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4073" y="4203356"/>
            <a:ext cx="2554351" cy="2576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5695341"/>
      </p:ext>
    </p:extLst>
  </p:cSld>
  <p:clrMapOvr>
    <a:masterClrMapping/>
  </p:clrMapOvr>
  <mc:AlternateContent xmlns:mc="http://schemas.openxmlformats.org/markup-compatibility/2006" xmlns:p14="http://schemas.microsoft.com/office/powerpoint/2010/main">
    <mc:Choice Requires="p14">
      <p:transition p14:dur="10" advTm="66074"/>
    </mc:Choice>
    <mc:Fallback xmlns="">
      <p:transition advTm="66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3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extLst mod="1">
    <p:ext uri="{E180D4A7-C9FB-4DFB-919C-405C955672EB}">
      <p14:showEvtLst xmlns:p14="http://schemas.microsoft.com/office/powerpoint/2010/main">
        <p14:playEvt time="53609" objId="8"/>
        <p14:stopEvt time="66074" objId="8"/>
      </p14:showEvt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1999"/>
          <a:stretch/>
        </p:blipFill>
        <p:spPr bwMode="auto">
          <a:xfrm>
            <a:off x="3647728" y="3717032"/>
            <a:ext cx="5040560" cy="2722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bwMode="auto">
          <a:xfrm>
            <a:off x="1547129" y="188640"/>
            <a:ext cx="619283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bodyPr>
          <a:lstStyle>
            <a:lvl1pPr algn="l" rtl="0" eaLnBrk="1" fontAlgn="base" hangingPunct="1">
              <a:spcBef>
                <a:spcPct val="0"/>
              </a:spcBef>
              <a:spcAft>
                <a:spcPct val="0"/>
              </a:spcAft>
              <a:defRPr sz="2800" b="1" kern="1200">
                <a:solidFill>
                  <a:schemeClr val="tx2"/>
                </a:solidFill>
                <a:latin typeface="Gill Sans MT" panose="020B0502020104020203" pitchFamily="34" charset="0"/>
                <a:ea typeface="+mj-ea"/>
                <a:cs typeface="+mj-cs"/>
              </a:defRPr>
            </a:lvl1pPr>
            <a:lvl2pPr algn="l" rtl="0" eaLnBrk="1" fontAlgn="base" hangingPunct="1">
              <a:spcBef>
                <a:spcPct val="0"/>
              </a:spcBef>
              <a:spcAft>
                <a:spcPct val="0"/>
              </a:spcAft>
              <a:defRPr sz="3600">
                <a:solidFill>
                  <a:schemeClr val="tx2"/>
                </a:solidFill>
                <a:latin typeface="Rdg Vesta" panose="02000503060000020004" pitchFamily="2" charset="0"/>
              </a:defRPr>
            </a:lvl2pPr>
            <a:lvl3pPr algn="l" rtl="0" eaLnBrk="1" fontAlgn="base" hangingPunct="1">
              <a:spcBef>
                <a:spcPct val="0"/>
              </a:spcBef>
              <a:spcAft>
                <a:spcPct val="0"/>
              </a:spcAft>
              <a:defRPr sz="3600">
                <a:solidFill>
                  <a:schemeClr val="tx2"/>
                </a:solidFill>
                <a:latin typeface="Rdg Vesta" panose="02000503060000020004" pitchFamily="2" charset="0"/>
              </a:defRPr>
            </a:lvl3pPr>
            <a:lvl4pPr algn="l" rtl="0" eaLnBrk="1" fontAlgn="base" hangingPunct="1">
              <a:spcBef>
                <a:spcPct val="0"/>
              </a:spcBef>
              <a:spcAft>
                <a:spcPct val="0"/>
              </a:spcAft>
              <a:defRPr sz="3600">
                <a:solidFill>
                  <a:schemeClr val="tx2"/>
                </a:solidFill>
                <a:latin typeface="Rdg Vesta" panose="02000503060000020004" pitchFamily="2" charset="0"/>
              </a:defRPr>
            </a:lvl4pPr>
            <a:lvl5pPr algn="l" rtl="0" eaLnBrk="1" fontAlgn="base" hangingPunct="1">
              <a:spcBef>
                <a:spcPct val="0"/>
              </a:spcBef>
              <a:spcAft>
                <a:spcPct val="0"/>
              </a:spcAft>
              <a:defRPr sz="3600">
                <a:solidFill>
                  <a:schemeClr val="tx2"/>
                </a:solidFill>
                <a:latin typeface="Rdg Vesta" panose="02000503060000020004" pitchFamily="2" charset="0"/>
              </a:defRPr>
            </a:lvl5pPr>
            <a:lvl6pPr marL="457200" algn="l" rtl="0" eaLnBrk="1" fontAlgn="base" hangingPunct="1">
              <a:spcBef>
                <a:spcPct val="0"/>
              </a:spcBef>
              <a:spcAft>
                <a:spcPct val="0"/>
              </a:spcAft>
              <a:defRPr sz="3600">
                <a:solidFill>
                  <a:schemeClr val="tx2"/>
                </a:solidFill>
                <a:latin typeface="Rdg Vesta" panose="02000503060000020004" pitchFamily="2" charset="0"/>
              </a:defRPr>
            </a:lvl6pPr>
            <a:lvl7pPr marL="914400" algn="l" rtl="0" eaLnBrk="1" fontAlgn="base" hangingPunct="1">
              <a:spcBef>
                <a:spcPct val="0"/>
              </a:spcBef>
              <a:spcAft>
                <a:spcPct val="0"/>
              </a:spcAft>
              <a:defRPr sz="3600">
                <a:solidFill>
                  <a:schemeClr val="tx2"/>
                </a:solidFill>
                <a:latin typeface="Rdg Vesta" panose="02000503060000020004" pitchFamily="2" charset="0"/>
              </a:defRPr>
            </a:lvl7pPr>
            <a:lvl8pPr marL="1371600" algn="l" rtl="0" eaLnBrk="1" fontAlgn="base" hangingPunct="1">
              <a:spcBef>
                <a:spcPct val="0"/>
              </a:spcBef>
              <a:spcAft>
                <a:spcPct val="0"/>
              </a:spcAft>
              <a:defRPr sz="3600">
                <a:solidFill>
                  <a:schemeClr val="tx2"/>
                </a:solidFill>
                <a:latin typeface="Rdg Vesta" panose="02000503060000020004" pitchFamily="2" charset="0"/>
              </a:defRPr>
            </a:lvl8pPr>
            <a:lvl9pPr marL="1828800" algn="l" rtl="0" eaLnBrk="1" fontAlgn="base" hangingPunct="1">
              <a:spcBef>
                <a:spcPct val="0"/>
              </a:spcBef>
              <a:spcAft>
                <a:spcPct val="0"/>
              </a:spcAft>
              <a:defRPr sz="3600">
                <a:solidFill>
                  <a:schemeClr val="tx2"/>
                </a:solidFill>
                <a:latin typeface="Rdg Vesta" panose="02000503060000020004" pitchFamily="2" charset="0"/>
              </a:defRPr>
            </a:lvl9pPr>
          </a:lstStyle>
          <a:p>
            <a:r>
              <a:rPr lang="en-US" dirty="0">
                <a:solidFill>
                  <a:srgbClr val="1F497D"/>
                </a:solidFill>
              </a:rPr>
              <a:t>What I can contribute?</a:t>
            </a:r>
            <a:endParaRPr lang="en-GB" dirty="0">
              <a:solidFill>
                <a:srgbClr val="642864"/>
              </a:solidFill>
            </a:endParaRPr>
          </a:p>
        </p:txBody>
      </p:sp>
      <p:sp>
        <p:nvSpPr>
          <p:cNvPr id="6" name="Content Placeholder 12"/>
          <p:cNvSpPr>
            <a:spLocks noGrp="1"/>
          </p:cNvSpPr>
          <p:nvPr>
            <p:ph idx="1"/>
          </p:nvPr>
        </p:nvSpPr>
        <p:spPr>
          <a:xfrm>
            <a:off x="1563720" y="1121894"/>
            <a:ext cx="8530625" cy="4343400"/>
          </a:xfrm>
        </p:spPr>
        <p:txBody>
          <a:bodyPr/>
          <a:lstStyle/>
          <a:p>
            <a:r>
              <a:rPr lang="en-US" sz="2200" b="1" dirty="0"/>
              <a:t>Indoor environmental design to promote health and wellbeing and prevent hazards;</a:t>
            </a:r>
          </a:p>
          <a:p>
            <a:endParaRPr lang="en-US" sz="2200" b="1" dirty="0"/>
          </a:p>
          <a:p>
            <a:r>
              <a:rPr lang="en-US" sz="2200" b="1" dirty="0"/>
              <a:t>Urban environmental design for better health and wellbeing</a:t>
            </a:r>
          </a:p>
          <a:p>
            <a:endParaRPr lang="en-US" sz="2200" b="1" dirty="0"/>
          </a:p>
          <a:p>
            <a:r>
              <a:rPr lang="en-US" sz="2200" b="1" dirty="0"/>
              <a:t>Good connections in China, Indonesia </a:t>
            </a:r>
            <a:r>
              <a:rPr lang="en-US" sz="2200" b="1" dirty="0" err="1"/>
              <a:t>etc</a:t>
            </a:r>
            <a:endParaRPr lang="en-US" sz="2200" b="1" dirty="0"/>
          </a:p>
        </p:txBody>
      </p:sp>
    </p:spTree>
    <p:extLst>
      <p:ext uri="{BB962C8B-B14F-4D97-AF65-F5344CB8AC3E}">
        <p14:creationId xmlns:p14="http://schemas.microsoft.com/office/powerpoint/2010/main" val="2717683250"/>
      </p:ext>
    </p:extLst>
  </p:cSld>
  <p:clrMapOvr>
    <a:masterClrMapping/>
  </p:clrMapOvr>
  <mc:AlternateContent xmlns:mc="http://schemas.openxmlformats.org/markup-compatibility/2006" xmlns:p14="http://schemas.microsoft.com/office/powerpoint/2010/main">
    <mc:Choice Requires="p14">
      <p:transition p14:dur="10" advTm="23366"/>
    </mc:Choice>
    <mc:Fallback xmlns="">
      <p:transition advTm="23366"/>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7688" y="3789040"/>
            <a:ext cx="8280000" cy="828000"/>
          </a:xfrm>
        </p:spPr>
        <p:txBody>
          <a:bodyPr/>
          <a:lstStyle/>
          <a:p>
            <a:r>
              <a:rPr lang="en-GB" dirty="0" smtClean="0"/>
              <a:t/>
            </a:r>
            <a:br>
              <a:rPr lang="en-GB" dirty="0" smtClean="0"/>
            </a:br>
            <a:r>
              <a:rPr lang="en-GB" dirty="0" smtClean="0"/>
              <a:t>	</a:t>
            </a:r>
            <a:br>
              <a:rPr lang="en-GB" dirty="0" smtClean="0"/>
            </a:br>
            <a:r>
              <a:rPr lang="en-GB" dirty="0" smtClean="0"/>
              <a:t>		</a:t>
            </a:r>
            <a:br>
              <a:rPr lang="en-GB" dirty="0" smtClean="0"/>
            </a:br>
            <a:r>
              <a:rPr lang="en-GB" dirty="0"/>
              <a:t>	Kleio Akrivou </a:t>
            </a:r>
            <a:r>
              <a:rPr lang="en-GB" dirty="0" smtClean="0"/>
              <a:t/>
            </a:r>
            <a:br>
              <a:rPr lang="en-GB" dirty="0" smtClean="0"/>
            </a:br>
            <a:r>
              <a:rPr lang="en-GB" dirty="0" smtClean="0"/>
              <a:t>university of reading  </a:t>
            </a:r>
            <a:br>
              <a:rPr lang="en-GB" dirty="0" smtClean="0"/>
            </a:b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48</a:t>
            </a:fld>
            <a:endParaRPr lang="en-GB" altLang="en-US">
              <a:solidFill>
                <a:srgbClr val="50535A"/>
              </a:solidFill>
            </a:endParaRPr>
          </a:p>
        </p:txBody>
      </p:sp>
    </p:spTree>
    <p:extLst>
      <p:ext uri="{BB962C8B-B14F-4D97-AF65-F5344CB8AC3E}">
        <p14:creationId xmlns:p14="http://schemas.microsoft.com/office/powerpoint/2010/main" val="230304460"/>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171400"/>
            <a:ext cx="8229600" cy="1143000"/>
          </a:xfrm>
        </p:spPr>
        <p:txBody>
          <a:bodyPr>
            <a:normAutofit/>
          </a:bodyPr>
          <a:lstStyle/>
          <a:p>
            <a:r>
              <a:rPr lang="en-GB" dirty="0" smtClean="0"/>
              <a:t>Overview of my work – what I do</a:t>
            </a:r>
            <a:endParaRPr lang="en-GB" dirty="0"/>
          </a:p>
        </p:txBody>
      </p:sp>
      <p:sp>
        <p:nvSpPr>
          <p:cNvPr id="3" name="Content Placeholder 2"/>
          <p:cNvSpPr>
            <a:spLocks noGrp="1"/>
          </p:cNvSpPr>
          <p:nvPr>
            <p:ph idx="1"/>
          </p:nvPr>
        </p:nvSpPr>
        <p:spPr>
          <a:xfrm>
            <a:off x="1775520" y="836712"/>
            <a:ext cx="8435280" cy="5760640"/>
          </a:xfrm>
        </p:spPr>
        <p:txBody>
          <a:bodyPr>
            <a:normAutofit fontScale="92500" lnSpcReduction="20000"/>
          </a:bodyPr>
          <a:lstStyle/>
          <a:p>
            <a:r>
              <a:rPr lang="en-GB" dirty="0" smtClean="0"/>
              <a:t>A number of disciplines study human collaboration that intersects the humanities and applied social sciences and psychology. </a:t>
            </a:r>
          </a:p>
          <a:p>
            <a:r>
              <a:rPr lang="en-GB" dirty="0" smtClean="0"/>
              <a:t>My work understands it as caused by personal and collective </a:t>
            </a:r>
            <a:r>
              <a:rPr lang="en-GB" b="1" dirty="0" smtClean="0"/>
              <a:t>meaning making dynamics caused by varieties of moral (human) personality</a:t>
            </a:r>
            <a:r>
              <a:rPr lang="en-GB" dirty="0" smtClean="0"/>
              <a:t>.</a:t>
            </a:r>
          </a:p>
          <a:p>
            <a:r>
              <a:rPr lang="en-GB" dirty="0" smtClean="0"/>
              <a:t>I discovered that opposite to the prevailing thought in the relevant disciplines there are three distinct varieties of human moral personality</a:t>
            </a:r>
          </a:p>
          <a:p>
            <a:pPr lvl="1"/>
            <a:r>
              <a:rPr lang="en-GB" sz="3300" b="1" dirty="0">
                <a:solidFill>
                  <a:srgbClr val="FF0000"/>
                </a:solidFill>
              </a:rPr>
              <a:t>AUTONOMOUS: “SUBJECT”</a:t>
            </a:r>
          </a:p>
          <a:p>
            <a:pPr lvl="2"/>
            <a:r>
              <a:rPr lang="en-GB" sz="3500" dirty="0">
                <a:solidFill>
                  <a:srgbClr val="FF0000"/>
                </a:solidFill>
              </a:rPr>
              <a:t>Autonomous</a:t>
            </a:r>
          </a:p>
          <a:p>
            <a:pPr lvl="2"/>
            <a:r>
              <a:rPr lang="en-GB" sz="3500" dirty="0">
                <a:solidFill>
                  <a:srgbClr val="FF0000"/>
                </a:solidFill>
              </a:rPr>
              <a:t>(Autonomous)Processual</a:t>
            </a:r>
          </a:p>
          <a:p>
            <a:pPr lvl="1"/>
            <a:r>
              <a:rPr lang="en-GB" sz="3300" b="1" dirty="0">
                <a:solidFill>
                  <a:srgbClr val="FF0000"/>
                </a:solidFill>
              </a:rPr>
              <a:t>INTER-PROCESSUAL: PERSON+SUBJECT+NATURE </a:t>
            </a:r>
            <a:r>
              <a:rPr lang="en-GB" sz="3300" dirty="0"/>
              <a:t>UNDERSTOOD IN BALANCE FROM WITHIN “PERSON” FUNDAMENTAL</a:t>
            </a:r>
            <a:r>
              <a:rPr lang="en-GB" dirty="0" smtClean="0"/>
              <a:t>.</a:t>
            </a:r>
          </a:p>
          <a:p>
            <a:endParaRPr lang="en-GB" dirty="0"/>
          </a:p>
        </p:txBody>
      </p:sp>
    </p:spTree>
    <p:extLst>
      <p:ext uri="{BB962C8B-B14F-4D97-AF65-F5344CB8AC3E}">
        <p14:creationId xmlns:p14="http://schemas.microsoft.com/office/powerpoint/2010/main" val="14495688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What I could contribute.</a:t>
            </a:r>
            <a:endParaRPr lang="en-GB" dirty="0"/>
          </a:p>
        </p:txBody>
      </p:sp>
      <p:sp>
        <p:nvSpPr>
          <p:cNvPr id="5" name="Content Placeholder 4"/>
          <p:cNvSpPr>
            <a:spLocks noGrp="1"/>
          </p:cNvSpPr>
          <p:nvPr>
            <p:ph sz="half" idx="1"/>
          </p:nvPr>
        </p:nvSpPr>
        <p:spPr>
          <a:xfrm>
            <a:off x="2124077" y="2025458"/>
            <a:ext cx="3886200" cy="3263504"/>
          </a:xfrm>
        </p:spPr>
        <p:txBody>
          <a:bodyPr>
            <a:normAutofit/>
          </a:bodyPr>
          <a:lstStyle/>
          <a:p>
            <a:r>
              <a:rPr lang="en-GB" dirty="0" smtClean="0"/>
              <a:t>I am an architect –urban designer – planner.</a:t>
            </a:r>
          </a:p>
          <a:p>
            <a:endParaRPr lang="en-GB" dirty="0" smtClean="0"/>
          </a:p>
          <a:p>
            <a:endParaRPr lang="en-GB" dirty="0" smtClean="0"/>
          </a:p>
          <a:p>
            <a:pPr marL="0" indent="0">
              <a:buNone/>
            </a:pPr>
            <a:endParaRPr lang="en-GB" dirty="0" smtClean="0"/>
          </a:p>
          <a:p>
            <a:r>
              <a:rPr lang="en-GB" dirty="0" smtClean="0"/>
              <a:t>But also interested in </a:t>
            </a:r>
          </a:p>
        </p:txBody>
      </p:sp>
      <p:sp>
        <p:nvSpPr>
          <p:cNvPr id="9" name="Content Placeholder 8"/>
          <p:cNvSpPr>
            <a:spLocks noGrp="1"/>
          </p:cNvSpPr>
          <p:nvPr>
            <p:ph sz="half" idx="2"/>
          </p:nvPr>
        </p:nvSpPr>
        <p:spPr/>
        <p:txBody>
          <a:bodyPr>
            <a:normAutofit/>
          </a:bodyPr>
          <a:lstStyle/>
          <a:p>
            <a:r>
              <a:rPr lang="en-GB" dirty="0" smtClean="0"/>
              <a:t>Practitioner turned theorist!</a:t>
            </a:r>
          </a:p>
          <a:p>
            <a:endParaRPr lang="en-GB" dirty="0" smtClean="0"/>
          </a:p>
          <a:p>
            <a:endParaRPr lang="en-GB" dirty="0"/>
          </a:p>
          <a:p>
            <a:endParaRPr lang="en-GB" dirty="0" smtClean="0"/>
          </a:p>
          <a:p>
            <a:endParaRPr lang="en-GB" dirty="0"/>
          </a:p>
          <a:p>
            <a:pPr marL="0" indent="0">
              <a:buNone/>
            </a:pPr>
            <a:endParaRPr lang="en-GB" dirty="0" smtClean="0"/>
          </a:p>
          <a:p>
            <a:endParaRPr lang="en-GB" dirty="0"/>
          </a:p>
        </p:txBody>
      </p:sp>
      <p:pic>
        <p:nvPicPr>
          <p:cNvPr id="6" name="Picture 5"/>
          <p:cNvPicPr>
            <a:picLocks noChangeAspect="1"/>
          </p:cNvPicPr>
          <p:nvPr/>
        </p:nvPicPr>
        <p:blipFill>
          <a:blip r:embed="rId2"/>
          <a:stretch>
            <a:fillRect/>
          </a:stretch>
        </p:blipFill>
        <p:spPr>
          <a:xfrm>
            <a:off x="7786186" y="295479"/>
            <a:ext cx="1707215" cy="1280411"/>
          </a:xfrm>
          <a:prstGeom prst="rect">
            <a:avLst/>
          </a:prstGeom>
        </p:spPr>
      </p:pic>
      <p:pic>
        <p:nvPicPr>
          <p:cNvPr id="10" name="Picture 9"/>
          <p:cNvPicPr>
            <a:picLocks noChangeAspect="1"/>
          </p:cNvPicPr>
          <p:nvPr/>
        </p:nvPicPr>
        <p:blipFill>
          <a:blip r:embed="rId3"/>
          <a:stretch>
            <a:fillRect/>
          </a:stretch>
        </p:blipFill>
        <p:spPr>
          <a:xfrm>
            <a:off x="6229340" y="2676301"/>
            <a:ext cx="2144454" cy="1202540"/>
          </a:xfrm>
          <a:prstGeom prst="rect">
            <a:avLst/>
          </a:prstGeom>
        </p:spPr>
      </p:pic>
      <p:pic>
        <p:nvPicPr>
          <p:cNvPr id="11" name="Picture 10"/>
          <p:cNvPicPr>
            <a:picLocks noChangeAspect="1"/>
          </p:cNvPicPr>
          <p:nvPr/>
        </p:nvPicPr>
        <p:blipFill>
          <a:blip r:embed="rId4"/>
          <a:stretch>
            <a:fillRect/>
          </a:stretch>
        </p:blipFill>
        <p:spPr>
          <a:xfrm>
            <a:off x="2229385" y="2774336"/>
            <a:ext cx="3690390" cy="1006470"/>
          </a:xfrm>
          <a:prstGeom prst="rect">
            <a:avLst/>
          </a:prstGeom>
        </p:spPr>
      </p:pic>
      <p:pic>
        <p:nvPicPr>
          <p:cNvPr id="15" name="Picture 14"/>
          <p:cNvPicPr>
            <a:picLocks noChangeAspect="1"/>
          </p:cNvPicPr>
          <p:nvPr/>
        </p:nvPicPr>
        <p:blipFill>
          <a:blip r:embed="rId5"/>
          <a:stretch>
            <a:fillRect/>
          </a:stretch>
        </p:blipFill>
        <p:spPr>
          <a:xfrm>
            <a:off x="7786185" y="4028060"/>
            <a:ext cx="2613008" cy="1742006"/>
          </a:xfrm>
          <a:prstGeom prst="rect">
            <a:avLst/>
          </a:prstGeom>
        </p:spPr>
      </p:pic>
      <p:pic>
        <p:nvPicPr>
          <p:cNvPr id="13" name="Picture 12"/>
          <p:cNvPicPr>
            <a:picLocks noChangeAspect="1"/>
          </p:cNvPicPr>
          <p:nvPr/>
        </p:nvPicPr>
        <p:blipFill>
          <a:blip r:embed="rId6"/>
          <a:stretch>
            <a:fillRect/>
          </a:stretch>
        </p:blipFill>
        <p:spPr>
          <a:xfrm>
            <a:off x="8505893" y="2606564"/>
            <a:ext cx="1949209" cy="1421496"/>
          </a:xfrm>
          <a:prstGeom prst="rect">
            <a:avLst/>
          </a:prstGeom>
        </p:spPr>
      </p:pic>
      <p:pic>
        <p:nvPicPr>
          <p:cNvPr id="18" name="Picture 8" descr="Image result for subject knowled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4236" y="4140346"/>
            <a:ext cx="1592507" cy="186040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038850" y="4248784"/>
            <a:ext cx="1970346" cy="1384995"/>
          </a:xfrm>
          <a:prstGeom prst="rect">
            <a:avLst/>
          </a:prstGeom>
          <a:noFill/>
        </p:spPr>
        <p:txBody>
          <a:bodyPr wrap="square" rtlCol="0">
            <a:spAutoFit/>
          </a:bodyPr>
          <a:lstStyle/>
          <a:p>
            <a:pPr>
              <a:defRPr/>
            </a:pPr>
            <a:r>
              <a:rPr lang="en-GB" sz="2100" dirty="0">
                <a:solidFill>
                  <a:prstClr val="black"/>
                </a:solidFill>
              </a:rPr>
              <a:t>Indian working in UK, but also interested in Africa.</a:t>
            </a:r>
          </a:p>
        </p:txBody>
      </p:sp>
      <p:pic>
        <p:nvPicPr>
          <p:cNvPr id="19" name="Picture 18"/>
          <p:cNvPicPr>
            <a:picLocks noChangeAspect="1"/>
          </p:cNvPicPr>
          <p:nvPr/>
        </p:nvPicPr>
        <p:blipFill>
          <a:blip r:embed="rId8"/>
          <a:stretch>
            <a:fillRect/>
          </a:stretch>
        </p:blipFill>
        <p:spPr>
          <a:xfrm>
            <a:off x="3599364" y="4171049"/>
            <a:ext cx="1649240" cy="1649240"/>
          </a:xfrm>
          <a:prstGeom prst="rect">
            <a:avLst/>
          </a:prstGeom>
        </p:spPr>
      </p:pic>
    </p:spTree>
    <p:extLst>
      <p:ext uri="{BB962C8B-B14F-4D97-AF65-F5344CB8AC3E}">
        <p14:creationId xmlns:p14="http://schemas.microsoft.com/office/powerpoint/2010/main" val="272327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build="p"/>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07568" y="264603"/>
            <a:ext cx="3528392" cy="305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Image result for human collaboration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056" y="293102"/>
            <a:ext cx="3848992" cy="289431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933057"/>
            <a:ext cx="9144000" cy="27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654221" y="312767"/>
            <a:ext cx="452368" cy="400110"/>
          </a:xfrm>
          <a:prstGeom prst="rect">
            <a:avLst/>
          </a:prstGeom>
          <a:noFill/>
        </p:spPr>
        <p:txBody>
          <a:bodyPr wrap="none" rtlCol="0">
            <a:spAutoFit/>
          </a:bodyPr>
          <a:lstStyle/>
          <a:p>
            <a:pPr fontAlgn="base">
              <a:spcBef>
                <a:spcPct val="0"/>
              </a:spcBef>
              <a:spcAft>
                <a:spcPct val="0"/>
              </a:spcAft>
            </a:pPr>
            <a:r>
              <a:rPr lang="en-GB" sz="2000" dirty="0">
                <a:solidFill>
                  <a:srgbClr val="1F497D"/>
                </a:solidFill>
              </a:rPr>
              <a:t>AS</a:t>
            </a:r>
            <a:endParaRPr lang="en-GB" sz="2000" dirty="0">
              <a:solidFill>
                <a:srgbClr val="1F497D"/>
              </a:solidFill>
            </a:endParaRPr>
          </a:p>
        </p:txBody>
      </p:sp>
      <p:sp>
        <p:nvSpPr>
          <p:cNvPr id="10" name="TextBox 9"/>
          <p:cNvSpPr txBox="1"/>
          <p:nvPr/>
        </p:nvSpPr>
        <p:spPr>
          <a:xfrm>
            <a:off x="5884244" y="309561"/>
            <a:ext cx="800219" cy="400110"/>
          </a:xfrm>
          <a:prstGeom prst="rect">
            <a:avLst/>
          </a:prstGeom>
          <a:noFill/>
        </p:spPr>
        <p:txBody>
          <a:bodyPr wrap="none" rtlCol="0">
            <a:spAutoFit/>
          </a:bodyPr>
          <a:lstStyle/>
          <a:p>
            <a:pPr fontAlgn="base">
              <a:spcBef>
                <a:spcPct val="0"/>
              </a:spcBef>
              <a:spcAft>
                <a:spcPct val="0"/>
              </a:spcAft>
            </a:pPr>
            <a:r>
              <a:rPr lang="en-GB" sz="2000" dirty="0">
                <a:solidFill>
                  <a:srgbClr val="1F497D"/>
                </a:solidFill>
              </a:rPr>
              <a:t>(A) PS</a:t>
            </a:r>
            <a:endParaRPr lang="en-GB" sz="2000" dirty="0">
              <a:solidFill>
                <a:srgbClr val="1F497D"/>
              </a:solidFill>
            </a:endParaRPr>
          </a:p>
        </p:txBody>
      </p:sp>
      <p:sp>
        <p:nvSpPr>
          <p:cNvPr id="11" name="TextBox 10"/>
          <p:cNvSpPr txBox="1"/>
          <p:nvPr/>
        </p:nvSpPr>
        <p:spPr>
          <a:xfrm>
            <a:off x="5656655" y="3547052"/>
            <a:ext cx="595637" cy="400110"/>
          </a:xfrm>
          <a:prstGeom prst="rect">
            <a:avLst/>
          </a:prstGeom>
          <a:noFill/>
        </p:spPr>
        <p:txBody>
          <a:bodyPr wrap="square" rtlCol="0">
            <a:spAutoFit/>
          </a:bodyPr>
          <a:lstStyle/>
          <a:p>
            <a:pPr fontAlgn="base">
              <a:spcBef>
                <a:spcPct val="0"/>
              </a:spcBef>
              <a:spcAft>
                <a:spcPct val="0"/>
              </a:spcAft>
            </a:pPr>
            <a:r>
              <a:rPr lang="en-GB" sz="2000" dirty="0">
                <a:solidFill>
                  <a:srgbClr val="1F497D"/>
                </a:solidFill>
              </a:rPr>
              <a:t>IPS</a:t>
            </a:r>
            <a:endParaRPr lang="en-GB" sz="2000" dirty="0">
              <a:solidFill>
                <a:srgbClr val="1F497D"/>
              </a:solidFill>
            </a:endParaRPr>
          </a:p>
        </p:txBody>
      </p:sp>
    </p:spTree>
    <p:extLst>
      <p:ext uri="{BB962C8B-B14F-4D97-AF65-F5344CB8AC3E}">
        <p14:creationId xmlns:p14="http://schemas.microsoft.com/office/powerpoint/2010/main" val="9426177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171400"/>
            <a:ext cx="8229600" cy="1143000"/>
          </a:xfrm>
        </p:spPr>
        <p:txBody>
          <a:bodyPr>
            <a:normAutofit/>
          </a:bodyPr>
          <a:lstStyle/>
          <a:p>
            <a:r>
              <a:rPr lang="en-GB" dirty="0" smtClean="0"/>
              <a:t>Projects of interest</a:t>
            </a:r>
            <a:endParaRPr lang="en-GB" dirty="0"/>
          </a:p>
        </p:txBody>
      </p:sp>
      <p:sp>
        <p:nvSpPr>
          <p:cNvPr id="3" name="Content Placeholder 2"/>
          <p:cNvSpPr>
            <a:spLocks noGrp="1"/>
          </p:cNvSpPr>
          <p:nvPr>
            <p:ph idx="1"/>
          </p:nvPr>
        </p:nvSpPr>
        <p:spPr>
          <a:xfrm>
            <a:off x="1775520" y="764704"/>
            <a:ext cx="6264696" cy="6093296"/>
          </a:xfrm>
        </p:spPr>
        <p:txBody>
          <a:bodyPr>
            <a:normAutofit fontScale="85000" lnSpcReduction="20000"/>
          </a:bodyPr>
          <a:lstStyle/>
          <a:p>
            <a:r>
              <a:rPr lang="en-GB" sz="3500" dirty="0"/>
              <a:t>My work now aims to test and apply this novel theory with the purpose to address governance and societal challenges aiming for ethically binding frames of human collaboration at levels of action that are currently in “dead end” due to GOVERNANCE VACUUMS </a:t>
            </a:r>
          </a:p>
          <a:p>
            <a:r>
              <a:rPr lang="en-GB" sz="3500" dirty="0"/>
              <a:t>Global or cross-national (cross-institutional) governance challenges: environmental degradation, peace and stability, the creation of global ethical norms, a blueprint for cementing global collaboration </a:t>
            </a:r>
          </a:p>
          <a:p>
            <a:endParaRPr lang="en-GB" dirty="0"/>
          </a:p>
          <a:p>
            <a:endParaRPr lang="en-GB" dirty="0" smtClean="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4049" y="3501009"/>
            <a:ext cx="2376264" cy="2964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21239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Valued collaborators</a:t>
            </a:r>
            <a:endParaRPr lang="en-GB" dirty="0"/>
          </a:p>
        </p:txBody>
      </p:sp>
      <p:sp>
        <p:nvSpPr>
          <p:cNvPr id="3" name="Content Placeholder 2"/>
          <p:cNvSpPr>
            <a:spLocks noGrp="1"/>
          </p:cNvSpPr>
          <p:nvPr>
            <p:ph idx="1"/>
          </p:nvPr>
        </p:nvSpPr>
        <p:spPr>
          <a:xfrm>
            <a:off x="1981200" y="1600200"/>
            <a:ext cx="8229600" cy="4853136"/>
          </a:xfrm>
        </p:spPr>
        <p:txBody>
          <a:bodyPr>
            <a:normAutofit lnSpcReduction="10000"/>
          </a:bodyPr>
          <a:lstStyle/>
          <a:p>
            <a:r>
              <a:rPr lang="en-GB" dirty="0" smtClean="0"/>
              <a:t>Methods experts: </a:t>
            </a:r>
          </a:p>
          <a:p>
            <a:r>
              <a:rPr lang="en-GB" dirty="0" smtClean="0"/>
              <a:t>Experimental Study design and Measurement experts e.g. personality and social psychology and human decision processes</a:t>
            </a:r>
          </a:p>
          <a:p>
            <a:r>
              <a:rPr lang="en-GB" dirty="0" smtClean="0"/>
              <a:t>Experienced </a:t>
            </a:r>
            <a:r>
              <a:rPr lang="en-GB" b="1" dirty="0" smtClean="0"/>
              <a:t>qualitative researchers e.g. in narrative analysis and in ethnography methods</a:t>
            </a:r>
          </a:p>
          <a:p>
            <a:r>
              <a:rPr lang="en-GB" dirty="0" smtClean="0"/>
              <a:t>Experts in applied </a:t>
            </a:r>
            <a:r>
              <a:rPr lang="en-GB" u="sng" dirty="0" smtClean="0"/>
              <a:t>Social and Environmental sustainability</a:t>
            </a:r>
            <a:r>
              <a:rPr lang="en-GB" dirty="0" smtClean="0"/>
              <a:t> global policy and challenges e.g.. relevant to the UN / Global Compact goals. </a:t>
            </a:r>
            <a:r>
              <a:rPr lang="en-GB" b="1" dirty="0" smtClean="0">
                <a:solidFill>
                  <a:srgbClr val="FF0000"/>
                </a:solidFill>
              </a:rPr>
              <a:t>OR,</a:t>
            </a:r>
          </a:p>
          <a:p>
            <a:endParaRPr lang="en-GB" dirty="0" smtClean="0"/>
          </a:p>
          <a:p>
            <a:r>
              <a:rPr lang="en-GB" dirty="0" smtClean="0"/>
              <a:t>Experts in </a:t>
            </a:r>
            <a:r>
              <a:rPr lang="en-GB" u="sng" dirty="0" smtClean="0"/>
              <a:t>Global Politics and Governance </a:t>
            </a:r>
            <a:r>
              <a:rPr lang="en-GB" dirty="0" smtClean="0"/>
              <a:t>with research expertise in various sub-areas e.g.. immigration, peace and security, global governance</a:t>
            </a:r>
            <a:endParaRPr lang="en-GB" dirty="0"/>
          </a:p>
        </p:txBody>
      </p:sp>
    </p:spTree>
    <p:extLst>
      <p:ext uri="{BB962C8B-B14F-4D97-AF65-F5344CB8AC3E}">
        <p14:creationId xmlns:p14="http://schemas.microsoft.com/office/powerpoint/2010/main" val="17570448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7688" y="3789040"/>
            <a:ext cx="8280000" cy="828000"/>
          </a:xfrm>
        </p:spPr>
        <p:txBody>
          <a:bodyPr/>
          <a:lstStyle/>
          <a:p>
            <a:r>
              <a:rPr lang="en-GB" dirty="0" smtClean="0"/>
              <a:t/>
            </a:r>
            <a:br>
              <a:rPr lang="en-GB" dirty="0" smtClean="0"/>
            </a:br>
            <a:r>
              <a:rPr lang="en-GB" dirty="0" smtClean="0"/>
              <a:t>	</a:t>
            </a:r>
            <a:br>
              <a:rPr lang="en-GB" dirty="0" smtClean="0"/>
            </a:br>
            <a:r>
              <a:rPr lang="en-GB" dirty="0" smtClean="0"/>
              <a:t>		</a:t>
            </a:r>
            <a:br>
              <a:rPr lang="en-GB" dirty="0" smtClean="0"/>
            </a:br>
            <a:r>
              <a:rPr lang="en-GB" dirty="0"/>
              <a:t>	</a:t>
            </a:r>
            <a:r>
              <a:rPr lang="en-GB" dirty="0" smtClean="0"/>
              <a:t>Andrew Ainslie</a:t>
            </a:r>
            <a:br>
              <a:rPr lang="en-GB" dirty="0" smtClean="0"/>
            </a:br>
            <a:r>
              <a:rPr lang="en-GB" dirty="0" smtClean="0"/>
              <a:t>university of reading  </a:t>
            </a:r>
            <a:br>
              <a:rPr lang="en-GB" dirty="0" smtClean="0"/>
            </a:b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53</a:t>
            </a:fld>
            <a:endParaRPr lang="en-GB" altLang="en-US">
              <a:solidFill>
                <a:srgbClr val="50535A"/>
              </a:solidFill>
            </a:endParaRPr>
          </a:p>
        </p:txBody>
      </p:sp>
    </p:spTree>
    <p:extLst>
      <p:ext uri="{BB962C8B-B14F-4D97-AF65-F5344CB8AC3E}">
        <p14:creationId xmlns:p14="http://schemas.microsoft.com/office/powerpoint/2010/main" val="1467591279"/>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8800" y="1234800"/>
            <a:ext cx="8280000" cy="1762152"/>
          </a:xfrm>
        </p:spPr>
        <p:txBody>
          <a:bodyPr/>
          <a:lstStyle/>
          <a:p>
            <a:pPr algn="ctr"/>
            <a:r>
              <a:rPr lang="en-GB" sz="2800" dirty="0"/>
              <a:t>Optimising the use of ‘smart’ </a:t>
            </a:r>
            <a:r>
              <a:rPr lang="en-GB" sz="2800" dirty="0"/>
              <a:t>technologies </a:t>
            </a:r>
            <a:br>
              <a:rPr lang="en-GB" sz="2800" dirty="0"/>
            </a:br>
            <a:r>
              <a:rPr lang="en-GB" sz="2800" dirty="0"/>
              <a:t>for household </a:t>
            </a:r>
            <a:r>
              <a:rPr lang="en-GB" sz="2800" dirty="0"/>
              <a:t>nutrition and </a:t>
            </a:r>
            <a:r>
              <a:rPr lang="en-GB" sz="2800" dirty="0"/>
              <a:t>food </a:t>
            </a:r>
            <a:r>
              <a:rPr lang="en-GB" sz="2800" dirty="0"/>
              <a:t>security </a:t>
            </a:r>
            <a:r>
              <a:rPr lang="en-GB" sz="2800" dirty="0"/>
              <a:t/>
            </a:r>
            <a:br>
              <a:rPr lang="en-GB" sz="2800" dirty="0"/>
            </a:br>
            <a:r>
              <a:rPr lang="en-GB" sz="2800" dirty="0"/>
              <a:t>in </a:t>
            </a:r>
            <a:r>
              <a:rPr lang="en-GB" sz="2800" dirty="0"/>
              <a:t>the Lake Victoria </a:t>
            </a:r>
            <a:r>
              <a:rPr lang="en-GB" sz="2800" dirty="0"/>
              <a:t>Basin</a:t>
            </a:r>
            <a:endParaRPr lang="en-GB" sz="2800" dirty="0"/>
          </a:p>
        </p:txBody>
      </p:sp>
      <p:sp>
        <p:nvSpPr>
          <p:cNvPr id="3" name="Content Placeholder 2"/>
          <p:cNvSpPr>
            <a:spLocks noGrp="1"/>
          </p:cNvSpPr>
          <p:nvPr>
            <p:ph idx="1"/>
          </p:nvPr>
        </p:nvSpPr>
        <p:spPr>
          <a:xfrm>
            <a:off x="1948800" y="4221088"/>
            <a:ext cx="8280000" cy="1952912"/>
          </a:xfrm>
        </p:spPr>
        <p:txBody>
          <a:bodyPr/>
          <a:lstStyle/>
          <a:p>
            <a:pPr marL="0" indent="0" algn="ctr">
              <a:buNone/>
            </a:pPr>
            <a:r>
              <a:rPr lang="en-GB" sz="2400" b="1" dirty="0"/>
              <a:t>Dr Andrew </a:t>
            </a:r>
            <a:r>
              <a:rPr lang="en-GB" sz="2400" b="1" dirty="0"/>
              <a:t>Ainslie</a:t>
            </a:r>
            <a:endParaRPr lang="en-GB" sz="2400" b="1" dirty="0"/>
          </a:p>
          <a:p>
            <a:pPr marL="0" indent="0" algn="ctr">
              <a:buNone/>
            </a:pPr>
            <a:r>
              <a:rPr lang="en-GB" sz="2400" b="1" dirty="0"/>
              <a:t>Agriculture, Policy and Development, </a:t>
            </a:r>
            <a:endParaRPr lang="en-GB" sz="2400" b="1" dirty="0"/>
          </a:p>
          <a:p>
            <a:pPr marL="0" indent="0" algn="ctr">
              <a:buNone/>
            </a:pPr>
            <a:r>
              <a:rPr lang="en-GB" sz="2400" b="1" dirty="0"/>
              <a:t>and </a:t>
            </a:r>
            <a:r>
              <a:rPr lang="en-GB" sz="2400" b="1" dirty="0"/>
              <a:t>Walker Institute </a:t>
            </a:r>
            <a:endParaRPr lang="en-GB" sz="2400" b="1" dirty="0"/>
          </a:p>
          <a:p>
            <a:pPr marL="0" indent="0" algn="ctr">
              <a:buNone/>
            </a:pPr>
            <a:r>
              <a:rPr lang="en-GB" sz="2400" b="1" dirty="0">
                <a:hlinkClick r:id="rId2"/>
              </a:rPr>
              <a:t>a.m.ainslie@reading.ac.uk</a:t>
            </a:r>
            <a:r>
              <a:rPr lang="en-GB" sz="2400" b="1" dirty="0"/>
              <a:t> </a:t>
            </a:r>
            <a:endParaRPr lang="en-GB" sz="2400" b="1" dirty="0"/>
          </a:p>
          <a:p>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54</a:t>
            </a:fld>
            <a:endParaRPr lang="en-GB" altLang="en-US">
              <a:solidFill>
                <a:srgbClr val="50535A"/>
              </a:solidFill>
            </a:endParaRPr>
          </a:p>
        </p:txBody>
      </p:sp>
    </p:spTree>
    <p:extLst>
      <p:ext uri="{BB962C8B-B14F-4D97-AF65-F5344CB8AC3E}">
        <p14:creationId xmlns:p14="http://schemas.microsoft.com/office/powerpoint/2010/main" val="2005700791"/>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48800" y="836712"/>
            <a:ext cx="8280000" cy="5337288"/>
          </a:xfrm>
        </p:spPr>
        <p:txBody>
          <a:bodyPr/>
          <a:lstStyle/>
          <a:p>
            <a:r>
              <a:rPr lang="en-US" sz="1800" dirty="0">
                <a:solidFill>
                  <a:srgbClr val="000000"/>
                </a:solidFill>
              </a:rPr>
              <a:t>Our research - done through the Walker Institute for the Future Climate for Africa (FCFA) </a:t>
            </a:r>
            <a:r>
              <a:rPr lang="en-US" sz="1800" dirty="0" err="1">
                <a:solidFill>
                  <a:srgbClr val="000000"/>
                </a:solidFill>
              </a:rPr>
              <a:t>programme</a:t>
            </a:r>
            <a:r>
              <a:rPr lang="en-US" sz="1800" dirty="0">
                <a:solidFill>
                  <a:srgbClr val="000000"/>
                </a:solidFill>
              </a:rPr>
              <a:t> - confirms that the </a:t>
            </a:r>
            <a:r>
              <a:rPr lang="en-US" sz="1800" dirty="0">
                <a:solidFill>
                  <a:srgbClr val="000000"/>
                </a:solidFill>
              </a:rPr>
              <a:t>majority of rural Ugandans engage in rain-fed, self-provisioning </a:t>
            </a:r>
            <a:r>
              <a:rPr lang="en-US" sz="1800" dirty="0">
                <a:solidFill>
                  <a:srgbClr val="000000"/>
                </a:solidFill>
              </a:rPr>
              <a:t>agriculture, (with protein from fish catches for lakeside communities also important)</a:t>
            </a:r>
          </a:p>
          <a:p>
            <a:r>
              <a:rPr lang="en-US" sz="1800" dirty="0">
                <a:solidFill>
                  <a:srgbClr val="000000"/>
                </a:solidFill>
              </a:rPr>
              <a:t>As a result, people are </a:t>
            </a:r>
            <a:r>
              <a:rPr lang="en-US" sz="1800" dirty="0">
                <a:solidFill>
                  <a:srgbClr val="000000"/>
                </a:solidFill>
              </a:rPr>
              <a:t>at the </a:t>
            </a:r>
            <a:r>
              <a:rPr lang="en-US" sz="1800" dirty="0">
                <a:solidFill>
                  <a:srgbClr val="000000"/>
                </a:solidFill>
              </a:rPr>
              <a:t>mercy </a:t>
            </a:r>
            <a:r>
              <a:rPr lang="en-US" sz="1800" dirty="0">
                <a:solidFill>
                  <a:srgbClr val="000000"/>
                </a:solidFill>
              </a:rPr>
              <a:t>of </a:t>
            </a:r>
            <a:r>
              <a:rPr lang="en-US" sz="1800" dirty="0">
                <a:solidFill>
                  <a:srgbClr val="000000"/>
                </a:solidFill>
              </a:rPr>
              <a:t>a range of drivers of change </a:t>
            </a:r>
            <a:r>
              <a:rPr lang="en-US" sz="1800" dirty="0">
                <a:solidFill>
                  <a:srgbClr val="000000"/>
                </a:solidFill>
              </a:rPr>
              <a:t>(including climate risk, </a:t>
            </a:r>
            <a:r>
              <a:rPr lang="en-US" sz="1800" dirty="0">
                <a:solidFill>
                  <a:srgbClr val="000000"/>
                </a:solidFill>
              </a:rPr>
              <a:t>economic shocks, demographic pressures and weaknesses in governance structures across multiple levels) </a:t>
            </a:r>
          </a:p>
          <a:p>
            <a:r>
              <a:rPr lang="en-US" sz="1800" dirty="0">
                <a:solidFill>
                  <a:srgbClr val="000000"/>
                </a:solidFill>
              </a:rPr>
              <a:t>The strong inflows of people into </a:t>
            </a:r>
            <a:r>
              <a:rPr lang="en-US" sz="1800" dirty="0">
                <a:solidFill>
                  <a:srgbClr val="000000"/>
                </a:solidFill>
              </a:rPr>
              <a:t>the Lake Victoria </a:t>
            </a:r>
            <a:r>
              <a:rPr lang="en-US" sz="1800" dirty="0">
                <a:solidFill>
                  <a:srgbClr val="000000"/>
                </a:solidFill>
              </a:rPr>
              <a:t>Basin over the next 20-30yrs are </a:t>
            </a:r>
            <a:r>
              <a:rPr lang="en-US" sz="1800" dirty="0">
                <a:solidFill>
                  <a:srgbClr val="000000"/>
                </a:solidFill>
              </a:rPr>
              <a:t>expected to ramp up </a:t>
            </a:r>
            <a:r>
              <a:rPr lang="en-US" sz="1800" dirty="0">
                <a:solidFill>
                  <a:srgbClr val="000000"/>
                </a:solidFill>
              </a:rPr>
              <a:t>population pressure on land, agro-ecological and fishing resources</a:t>
            </a:r>
          </a:p>
          <a:p>
            <a:r>
              <a:rPr lang="en-US" sz="1800" dirty="0">
                <a:solidFill>
                  <a:srgbClr val="000000"/>
                </a:solidFill>
              </a:rPr>
              <a:t>This </a:t>
            </a:r>
            <a:r>
              <a:rPr lang="en-US" sz="1800" dirty="0">
                <a:solidFill>
                  <a:srgbClr val="000000"/>
                </a:solidFill>
              </a:rPr>
              <a:t>will likely place household food and nutritional security – </a:t>
            </a:r>
            <a:r>
              <a:rPr lang="en-US" sz="1800" dirty="0">
                <a:solidFill>
                  <a:srgbClr val="000000"/>
                </a:solidFill>
              </a:rPr>
              <a:t>and institutional </a:t>
            </a:r>
            <a:r>
              <a:rPr lang="en-US" sz="1800" dirty="0">
                <a:solidFill>
                  <a:srgbClr val="000000"/>
                </a:solidFill>
              </a:rPr>
              <a:t>capacity and quite likely </a:t>
            </a:r>
            <a:r>
              <a:rPr lang="en-US" sz="1800" dirty="0">
                <a:solidFill>
                  <a:srgbClr val="000000"/>
                </a:solidFill>
              </a:rPr>
              <a:t>also the </a:t>
            </a:r>
            <a:r>
              <a:rPr lang="en-US" sz="1800" dirty="0">
                <a:solidFill>
                  <a:srgbClr val="000000"/>
                </a:solidFill>
              </a:rPr>
              <a:t>rule of law - in the districts of </a:t>
            </a:r>
            <a:r>
              <a:rPr lang="en-US" sz="1800" dirty="0">
                <a:solidFill>
                  <a:srgbClr val="000000"/>
                </a:solidFill>
              </a:rPr>
              <a:t>southern </a:t>
            </a:r>
            <a:r>
              <a:rPr lang="en-US" sz="1800" dirty="0">
                <a:solidFill>
                  <a:srgbClr val="000000"/>
                </a:solidFill>
              </a:rPr>
              <a:t>Uganda under serious </a:t>
            </a:r>
            <a:r>
              <a:rPr lang="en-US" sz="1800" dirty="0">
                <a:solidFill>
                  <a:srgbClr val="000000"/>
                </a:solidFill>
              </a:rPr>
              <a:t>strain</a:t>
            </a:r>
          </a:p>
          <a:p>
            <a:r>
              <a:rPr lang="en-US" sz="1800" dirty="0">
                <a:solidFill>
                  <a:srgbClr val="000000"/>
                </a:solidFill>
              </a:rPr>
              <a:t>But people are more connected than ever via mobile telephony and many </a:t>
            </a:r>
            <a:r>
              <a:rPr lang="en-US" sz="1800" dirty="0">
                <a:solidFill>
                  <a:srgbClr val="000000"/>
                </a:solidFill>
              </a:rPr>
              <a:t>‘smart’ technologies already exist that could ease </a:t>
            </a:r>
            <a:r>
              <a:rPr lang="en-US" sz="1800" dirty="0">
                <a:solidFill>
                  <a:srgbClr val="000000"/>
                </a:solidFill>
              </a:rPr>
              <a:t>the </a:t>
            </a:r>
            <a:r>
              <a:rPr lang="en-US" sz="1800" dirty="0">
                <a:solidFill>
                  <a:srgbClr val="000000"/>
                </a:solidFill>
              </a:rPr>
              <a:t>potentially problematic </a:t>
            </a:r>
            <a:r>
              <a:rPr lang="en-US" sz="1800" dirty="0">
                <a:solidFill>
                  <a:srgbClr val="000000"/>
                </a:solidFill>
              </a:rPr>
              <a:t>shifts </a:t>
            </a:r>
            <a:r>
              <a:rPr lang="en-US" sz="1800" dirty="0">
                <a:solidFill>
                  <a:srgbClr val="000000"/>
                </a:solidFill>
              </a:rPr>
              <a:t>– these </a:t>
            </a:r>
            <a:r>
              <a:rPr lang="en-US" sz="1800" dirty="0">
                <a:solidFill>
                  <a:srgbClr val="000000"/>
                </a:solidFill>
              </a:rPr>
              <a:t>include a whole range of technical</a:t>
            </a:r>
            <a:r>
              <a:rPr lang="en-US" sz="1800" dirty="0">
                <a:solidFill>
                  <a:srgbClr val="000000"/>
                </a:solidFill>
              </a:rPr>
              <a:t>, informational, geospatial and institutional </a:t>
            </a:r>
            <a:r>
              <a:rPr lang="en-US" sz="1800" dirty="0">
                <a:solidFill>
                  <a:srgbClr val="000000"/>
                </a:solidFill>
              </a:rPr>
              <a:t>innovations to lever strategic efficiencies across the food system</a:t>
            </a: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55</a:t>
            </a:fld>
            <a:endParaRPr lang="en-GB" altLang="en-US">
              <a:solidFill>
                <a:srgbClr val="50535A"/>
              </a:solidFill>
            </a:endParaRPr>
          </a:p>
        </p:txBody>
      </p:sp>
    </p:spTree>
    <p:extLst>
      <p:ext uri="{BB962C8B-B14F-4D97-AF65-F5344CB8AC3E}">
        <p14:creationId xmlns:p14="http://schemas.microsoft.com/office/powerpoint/2010/main" val="2321539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48800" y="836712"/>
            <a:ext cx="8280000" cy="5616624"/>
          </a:xfrm>
        </p:spPr>
        <p:txBody>
          <a:bodyPr/>
          <a:lstStyle/>
          <a:p>
            <a:r>
              <a:rPr lang="en-US" sz="1800" dirty="0">
                <a:solidFill>
                  <a:srgbClr val="000000"/>
                </a:solidFill>
              </a:rPr>
              <a:t>The </a:t>
            </a:r>
            <a:r>
              <a:rPr lang="en-US" sz="1800" b="1" dirty="0">
                <a:solidFill>
                  <a:srgbClr val="BF0071"/>
                </a:solidFill>
              </a:rPr>
              <a:t>purpose</a:t>
            </a:r>
            <a:r>
              <a:rPr lang="en-US" sz="1800" dirty="0">
                <a:solidFill>
                  <a:srgbClr val="000000"/>
                </a:solidFill>
              </a:rPr>
              <a:t> of this research is thus </a:t>
            </a:r>
            <a:r>
              <a:rPr lang="en-US" sz="1800" dirty="0">
                <a:solidFill>
                  <a:srgbClr val="BF0071"/>
                </a:solidFill>
              </a:rPr>
              <a:t>to explore what </a:t>
            </a:r>
            <a:r>
              <a:rPr lang="en-US" sz="1800" dirty="0">
                <a:solidFill>
                  <a:srgbClr val="BF0071"/>
                </a:solidFill>
              </a:rPr>
              <a:t>technologies are in use, what works </a:t>
            </a:r>
            <a:r>
              <a:rPr lang="en-US" sz="1800" dirty="0">
                <a:solidFill>
                  <a:srgbClr val="BF0071"/>
                </a:solidFill>
              </a:rPr>
              <a:t>and why in relation to the uptake of  innovations  in the food system</a:t>
            </a:r>
            <a:r>
              <a:rPr lang="en-US" sz="1800" dirty="0">
                <a:solidFill>
                  <a:srgbClr val="000000"/>
                </a:solidFill>
              </a:rPr>
              <a:t>. </a:t>
            </a:r>
            <a:endParaRPr lang="en-US" sz="1800" dirty="0">
              <a:solidFill>
                <a:srgbClr val="000000"/>
              </a:solidFill>
            </a:endParaRPr>
          </a:p>
          <a:p>
            <a:r>
              <a:rPr lang="en-US" sz="1800" dirty="0">
                <a:solidFill>
                  <a:srgbClr val="000000"/>
                </a:solidFill>
              </a:rPr>
              <a:t>The focus will be on </a:t>
            </a:r>
            <a:r>
              <a:rPr lang="en-US" sz="1800" dirty="0">
                <a:solidFill>
                  <a:srgbClr val="BF0071"/>
                </a:solidFill>
              </a:rPr>
              <a:t>delivering </a:t>
            </a:r>
            <a:r>
              <a:rPr lang="en-US" sz="1800" dirty="0">
                <a:solidFill>
                  <a:srgbClr val="BF0071"/>
                </a:solidFill>
              </a:rPr>
              <a:t>significant food and nutritional security gains for all social categories of marginal people, but </a:t>
            </a:r>
            <a:r>
              <a:rPr lang="en-US" sz="1800" dirty="0">
                <a:solidFill>
                  <a:srgbClr val="BF0071"/>
                </a:solidFill>
              </a:rPr>
              <a:t>with particular emphasis on </a:t>
            </a:r>
            <a:r>
              <a:rPr lang="en-US" sz="1800" dirty="0">
                <a:solidFill>
                  <a:srgbClr val="BF0071"/>
                </a:solidFill>
              </a:rPr>
              <a:t>female, maternal and infant health and well-being</a:t>
            </a:r>
          </a:p>
          <a:p>
            <a:r>
              <a:rPr lang="en-US" sz="1800" dirty="0">
                <a:solidFill>
                  <a:srgbClr val="000000"/>
                </a:solidFill>
              </a:rPr>
              <a:t>And to </a:t>
            </a:r>
            <a:r>
              <a:rPr lang="en-US" sz="1800" dirty="0">
                <a:solidFill>
                  <a:srgbClr val="000000"/>
                </a:solidFill>
              </a:rPr>
              <a:t>investigate how </a:t>
            </a:r>
            <a:r>
              <a:rPr lang="en-US" sz="1800" dirty="0">
                <a:solidFill>
                  <a:srgbClr val="000000"/>
                </a:solidFill>
              </a:rPr>
              <a:t>‘smart’ </a:t>
            </a:r>
            <a:r>
              <a:rPr lang="en-US" sz="1800" dirty="0">
                <a:solidFill>
                  <a:srgbClr val="000000"/>
                </a:solidFill>
              </a:rPr>
              <a:t>technologies can </a:t>
            </a:r>
            <a:r>
              <a:rPr lang="en-US" sz="1800" dirty="0">
                <a:solidFill>
                  <a:srgbClr val="000000"/>
                </a:solidFill>
              </a:rPr>
              <a:t>further enhance </a:t>
            </a:r>
            <a:r>
              <a:rPr lang="en-US" sz="1800" dirty="0">
                <a:solidFill>
                  <a:srgbClr val="000000"/>
                </a:solidFill>
              </a:rPr>
              <a:t>household food and nutritional security across southern Uganda and </a:t>
            </a:r>
            <a:r>
              <a:rPr lang="en-US" sz="1800" dirty="0">
                <a:solidFill>
                  <a:srgbClr val="000000"/>
                </a:solidFill>
              </a:rPr>
              <a:t>conduct field trials to test </a:t>
            </a:r>
            <a:r>
              <a:rPr lang="en-US" sz="1800" dirty="0">
                <a:solidFill>
                  <a:srgbClr val="000000"/>
                </a:solidFill>
              </a:rPr>
              <a:t>how these technologies can be used </a:t>
            </a:r>
            <a:r>
              <a:rPr lang="en-US" sz="1800" dirty="0">
                <a:solidFill>
                  <a:srgbClr val="000000"/>
                </a:solidFill>
              </a:rPr>
              <a:t>at </a:t>
            </a:r>
            <a:r>
              <a:rPr lang="en-US" sz="1800" dirty="0">
                <a:solidFill>
                  <a:srgbClr val="000000"/>
                </a:solidFill>
              </a:rPr>
              <a:t>scale and at much higher </a:t>
            </a:r>
            <a:r>
              <a:rPr lang="en-US" sz="1800" dirty="0">
                <a:solidFill>
                  <a:srgbClr val="000000"/>
                </a:solidFill>
              </a:rPr>
              <a:t>population concentrations in future</a:t>
            </a:r>
            <a:endParaRPr lang="en-GB" sz="1800" dirty="0"/>
          </a:p>
          <a:p>
            <a:r>
              <a:rPr lang="en-US" sz="1800" dirty="0"/>
              <a:t>Working with </a:t>
            </a:r>
            <a:r>
              <a:rPr lang="en-US" sz="1800" dirty="0"/>
              <a:t>local </a:t>
            </a:r>
            <a:r>
              <a:rPr lang="en-US" sz="1800" dirty="0"/>
              <a:t>partners in Uganda and UK-based technology developers/ providers, the project </a:t>
            </a:r>
            <a:r>
              <a:rPr lang="en-US" sz="1800" dirty="0"/>
              <a:t>will focus both </a:t>
            </a:r>
            <a:r>
              <a:rPr lang="en-US" sz="1800" dirty="0"/>
              <a:t>(</a:t>
            </a:r>
            <a:r>
              <a:rPr lang="en-US" sz="1800" dirty="0" err="1"/>
              <a:t>i</a:t>
            </a:r>
            <a:r>
              <a:rPr lang="en-US" sz="1800" dirty="0"/>
              <a:t>) on ‘smart</a:t>
            </a:r>
            <a:r>
              <a:rPr lang="en-US" sz="1800" dirty="0"/>
              <a:t>’ technologies (such as mobile telephony, satellite-derived data, the use of UAV (drones), health smartcards, GPS-based tenure management systems, water-use efficient, ‘precision’ agricultural technologies, etc.) </a:t>
            </a:r>
            <a:endParaRPr lang="en-US" sz="1800" dirty="0"/>
          </a:p>
          <a:p>
            <a:r>
              <a:rPr lang="en-US" sz="1800" dirty="0"/>
              <a:t>and (ii) on </a:t>
            </a:r>
            <a:r>
              <a:rPr lang="en-US" sz="1800" dirty="0"/>
              <a:t>institutional </a:t>
            </a:r>
            <a:r>
              <a:rPr lang="en-US" sz="1800" dirty="0"/>
              <a:t>innovations (land registers, data repositories, </a:t>
            </a:r>
            <a:r>
              <a:rPr lang="en-US" sz="1800" dirty="0" err="1"/>
              <a:t>etc</a:t>
            </a:r>
            <a:r>
              <a:rPr lang="en-US" sz="1800" dirty="0"/>
              <a:t>) </a:t>
            </a:r>
            <a:r>
              <a:rPr lang="en-US" sz="1800" dirty="0"/>
              <a:t>that have the </a:t>
            </a:r>
            <a:r>
              <a:rPr lang="en-US" sz="1800" dirty="0"/>
              <a:t>real potential to </a:t>
            </a:r>
            <a:r>
              <a:rPr lang="en-US" sz="1800" dirty="0" err="1"/>
              <a:t>optimise</a:t>
            </a:r>
            <a:r>
              <a:rPr lang="en-US" sz="1800" dirty="0"/>
              <a:t> food and nutritional security in the Lake Victoria Basin.</a:t>
            </a:r>
          </a:p>
          <a:p>
            <a:r>
              <a:rPr lang="en-US" sz="1800" dirty="0"/>
              <a:t>Anyone interested in funding or getting involved in the project, should please contact me: </a:t>
            </a:r>
            <a:r>
              <a:rPr lang="en-US" sz="1800" b="1" dirty="0">
                <a:solidFill>
                  <a:srgbClr val="BF0071"/>
                </a:solidFill>
              </a:rPr>
              <a:t>a.m.ainslie@reading.ac.uk</a:t>
            </a:r>
            <a:endParaRPr lang="en-GB" sz="1800" b="1" dirty="0">
              <a:solidFill>
                <a:srgbClr val="BF0071"/>
              </a:solidFill>
            </a:endParaRPr>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56</a:t>
            </a:fld>
            <a:endParaRPr lang="en-GB" altLang="en-US">
              <a:solidFill>
                <a:srgbClr val="50535A"/>
              </a:solidFill>
            </a:endParaRPr>
          </a:p>
        </p:txBody>
      </p:sp>
    </p:spTree>
    <p:extLst>
      <p:ext uri="{BB962C8B-B14F-4D97-AF65-F5344CB8AC3E}">
        <p14:creationId xmlns:p14="http://schemas.microsoft.com/office/powerpoint/2010/main" val="1736495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8800" y="620688"/>
            <a:ext cx="8280000" cy="828000"/>
          </a:xfrm>
        </p:spPr>
        <p:txBody>
          <a:bodyPr/>
          <a:lstStyle/>
          <a:p>
            <a:r>
              <a:rPr lang="en-GB" dirty="0" smtClean="0"/>
              <a:t>Networking session </a:t>
            </a:r>
            <a:endParaRPr lang="en-GB" dirty="0"/>
          </a:p>
        </p:txBody>
      </p:sp>
      <p:sp>
        <p:nvSpPr>
          <p:cNvPr id="3" name="Content Placeholder 2"/>
          <p:cNvSpPr>
            <a:spLocks noGrp="1"/>
          </p:cNvSpPr>
          <p:nvPr>
            <p:ph idx="1"/>
          </p:nvPr>
        </p:nvSpPr>
        <p:spPr>
          <a:xfrm>
            <a:off x="1919536" y="1556792"/>
            <a:ext cx="8280000" cy="3960000"/>
          </a:xfrm>
        </p:spPr>
        <p:txBody>
          <a:bodyPr/>
          <a:lstStyle/>
          <a:p>
            <a:r>
              <a:rPr lang="en-GB" sz="1200" dirty="0"/>
              <a:t>S</a:t>
            </a:r>
            <a:r>
              <a:rPr lang="en-GB" sz="1200" dirty="0"/>
              <a:t>ecure </a:t>
            </a:r>
            <a:r>
              <a:rPr lang="en-GB" sz="1200" dirty="0"/>
              <a:t>and resilient food systems supported by sustainable marine resources and agriculture</a:t>
            </a:r>
          </a:p>
          <a:p>
            <a:r>
              <a:rPr lang="en-GB" sz="1200" dirty="0"/>
              <a:t>S</a:t>
            </a:r>
            <a:r>
              <a:rPr lang="en-GB" sz="1200" dirty="0"/>
              <a:t>ustainable </a:t>
            </a:r>
            <a:r>
              <a:rPr lang="en-GB" sz="1200" dirty="0"/>
              <a:t>health and well being</a:t>
            </a:r>
          </a:p>
          <a:p>
            <a:r>
              <a:rPr lang="en-GB" sz="1200" dirty="0"/>
              <a:t>I</a:t>
            </a:r>
            <a:r>
              <a:rPr lang="en-GB" sz="1200" dirty="0"/>
              <a:t>nclusive </a:t>
            </a:r>
            <a:r>
              <a:rPr lang="en-GB" sz="1200" dirty="0"/>
              <a:t>and equitable quality education</a:t>
            </a:r>
          </a:p>
          <a:p>
            <a:r>
              <a:rPr lang="en-GB" sz="1200" dirty="0"/>
              <a:t>C</a:t>
            </a:r>
            <a:r>
              <a:rPr lang="en-GB" sz="1200" dirty="0"/>
              <a:t>lean </a:t>
            </a:r>
            <a:r>
              <a:rPr lang="en-GB" sz="1200" dirty="0"/>
              <a:t>air, water and sanitation</a:t>
            </a:r>
          </a:p>
          <a:p>
            <a:r>
              <a:rPr lang="en-GB" sz="1200" dirty="0"/>
              <a:t>A</a:t>
            </a:r>
            <a:r>
              <a:rPr lang="en-GB" sz="1200" dirty="0"/>
              <a:t>ffordable</a:t>
            </a:r>
            <a:r>
              <a:rPr lang="en-GB" sz="1200" dirty="0"/>
              <a:t>, reliable, sustainable </a:t>
            </a:r>
            <a:r>
              <a:rPr lang="en-GB" sz="1200" dirty="0"/>
              <a:t>energy</a:t>
            </a:r>
          </a:p>
          <a:p>
            <a:r>
              <a:rPr lang="en-GB" sz="1200" dirty="0"/>
              <a:t>Sustainable livelihoods supported by strong foundations for inclusive economic growth and innovation</a:t>
            </a:r>
          </a:p>
          <a:p>
            <a:r>
              <a:rPr lang="en-GB" sz="1200" dirty="0"/>
              <a:t>Resilience and action on short-term environmental shocks and long-term environmental change</a:t>
            </a:r>
          </a:p>
          <a:p>
            <a:r>
              <a:rPr lang="en-GB" sz="1200" dirty="0"/>
              <a:t>Sustainable cities and communities</a:t>
            </a:r>
          </a:p>
          <a:p>
            <a:r>
              <a:rPr lang="en-GB" sz="1200" dirty="0"/>
              <a:t>Sustainable production and consumption of materials and other </a:t>
            </a:r>
            <a:r>
              <a:rPr lang="en-GB" sz="1200" dirty="0"/>
              <a:t>resources</a:t>
            </a:r>
          </a:p>
          <a:p>
            <a:r>
              <a:rPr lang="en-GB" sz="1200" dirty="0"/>
              <a:t>Understand and respond effectively to forced displacement and multiple refugee crises</a:t>
            </a:r>
          </a:p>
          <a:p>
            <a:r>
              <a:rPr lang="en-GB" sz="1200" dirty="0"/>
              <a:t>Reduce conflict and promote peace, justice and humanitarian action</a:t>
            </a:r>
          </a:p>
          <a:p>
            <a:r>
              <a:rPr lang="en-GB" sz="1200" dirty="0"/>
              <a:t>Reduce poverty and inequality, including gender inequalities</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57</a:t>
            </a:fld>
            <a:endParaRPr lang="en-GB" altLang="en-US">
              <a:solidFill>
                <a:srgbClr val="50535A"/>
              </a:solidFill>
            </a:endParaRPr>
          </a:p>
        </p:txBody>
      </p:sp>
    </p:spTree>
    <p:extLst>
      <p:ext uri="{BB962C8B-B14F-4D97-AF65-F5344CB8AC3E}">
        <p14:creationId xmlns:p14="http://schemas.microsoft.com/office/powerpoint/2010/main" val="1054015945"/>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hidden">
          <a:xfrm>
            <a:off x="1524000" y="2286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endParaRPr lang="en-GB" sz="2000" dirty="0">
              <a:solidFill>
                <a:srgbClr val="FFFFFF"/>
              </a:solidFill>
              <a:latin typeface="Calibri Regular" charset="0"/>
            </a:endParaRPr>
          </a:p>
        </p:txBody>
      </p:sp>
      <p:sp>
        <p:nvSpPr>
          <p:cNvPr id="3" name="Subtitle 2"/>
          <p:cNvSpPr>
            <a:spLocks noGrp="1"/>
          </p:cNvSpPr>
          <p:nvPr>
            <p:ph type="subTitle" idx="1"/>
          </p:nvPr>
        </p:nvSpPr>
        <p:spPr>
          <a:xfrm>
            <a:off x="1862161" y="3829179"/>
            <a:ext cx="8613779" cy="1152128"/>
          </a:xfrm>
        </p:spPr>
        <p:txBody>
          <a:bodyPr/>
          <a:lstStyle/>
          <a:p>
            <a:pPr algn="r"/>
            <a:endParaRPr lang="en-GB" dirty="0">
              <a:latin typeface="Calibri" panose="020F0502020204030204" pitchFamily="34" charset="0"/>
            </a:endParaRPr>
          </a:p>
          <a:p>
            <a:pPr algn="r"/>
            <a:endParaRPr lang="en-GB" dirty="0" smtClean="0">
              <a:latin typeface="Calibri" panose="020F0502020204030204" pitchFamily="34" charset="0"/>
            </a:endParaRPr>
          </a:p>
          <a:p>
            <a:pPr algn="r"/>
            <a:r>
              <a:rPr lang="en-GB" dirty="0" smtClean="0">
                <a:latin typeface="Calibri" panose="020F0502020204030204" pitchFamily="34" charset="0"/>
              </a:rPr>
              <a:t>Giacomo </a:t>
            </a:r>
            <a:r>
              <a:rPr lang="en-GB" dirty="0" err="1" smtClean="0">
                <a:latin typeface="Calibri" panose="020F0502020204030204" pitchFamily="34" charset="0"/>
              </a:rPr>
              <a:t>Zanello</a:t>
            </a:r>
            <a:r>
              <a:rPr lang="en-GB" dirty="0" smtClean="0">
                <a:latin typeface="Calibri" panose="020F0502020204030204" pitchFamily="34" charset="0"/>
              </a:rPr>
              <a:t> </a:t>
            </a:r>
            <a:r>
              <a:rPr lang="en-GB" baseline="30000" dirty="0" smtClean="0">
                <a:latin typeface="Calibri" panose="020F0502020204030204" pitchFamily="34" charset="0"/>
              </a:rPr>
              <a:t>1,2</a:t>
            </a:r>
          </a:p>
          <a:p>
            <a:pPr algn="r"/>
            <a:endParaRPr lang="en-GB" sz="1600" baseline="30000" dirty="0">
              <a:latin typeface="Calibri" panose="020F0502020204030204" pitchFamily="34" charset="0"/>
            </a:endParaRPr>
          </a:p>
          <a:p>
            <a:pPr algn="r"/>
            <a:endParaRPr lang="en-GB" sz="1600" baseline="30000" dirty="0">
              <a:latin typeface="Calibri" panose="020F0502020204030204" pitchFamily="34" charset="0"/>
            </a:endParaRPr>
          </a:p>
          <a:p>
            <a:pPr algn="r"/>
            <a:r>
              <a:rPr lang="en-GB" sz="1600" baseline="30000" dirty="0">
                <a:latin typeface="Calibri" panose="020F0502020204030204" pitchFamily="34" charset="0"/>
              </a:rPr>
              <a:t>1 </a:t>
            </a:r>
            <a:r>
              <a:rPr lang="en-GB" sz="1600" dirty="0">
                <a:latin typeface="Calibri" panose="020F0502020204030204" pitchFamily="34" charset="0"/>
              </a:rPr>
              <a:t>University of Reading (UK)</a:t>
            </a:r>
          </a:p>
          <a:p>
            <a:pPr algn="r"/>
            <a:r>
              <a:rPr lang="en-GB" sz="1600" baseline="30000" dirty="0">
                <a:latin typeface="Calibri" panose="020F0502020204030204" pitchFamily="34" charset="0"/>
              </a:rPr>
              <a:t>2 </a:t>
            </a:r>
            <a:r>
              <a:rPr lang="en-GB" sz="1600" dirty="0">
                <a:latin typeface="Calibri" panose="020F0502020204030204" pitchFamily="34" charset="0"/>
              </a:rPr>
              <a:t>LCIRAH Fellow</a:t>
            </a:r>
          </a:p>
        </p:txBody>
      </p:sp>
      <p:sp>
        <p:nvSpPr>
          <p:cNvPr id="5" name="Text Placeholder 4"/>
          <p:cNvSpPr>
            <a:spLocks noGrp="1"/>
          </p:cNvSpPr>
          <p:nvPr>
            <p:ph type="body" sz="quarter" idx="13"/>
          </p:nvPr>
        </p:nvSpPr>
        <p:spPr>
          <a:xfrm>
            <a:off x="1941513" y="0"/>
            <a:ext cx="2887003" cy="867106"/>
          </a:xfrm>
        </p:spPr>
        <p:txBody>
          <a:bodyPr/>
          <a:lstStyle/>
          <a:p>
            <a:r>
              <a:rPr lang="en-GB" b="1">
                <a:latin typeface="Calibri" panose="020F0502020204030204" pitchFamily="34" charset="0"/>
              </a:rPr>
              <a:t>School of Agriculture, Policy </a:t>
            </a:r>
            <a:r>
              <a:rPr lang="en-GB" b="1" smtClean="0">
                <a:latin typeface="Calibri" panose="020F0502020204030204" pitchFamily="34" charset="0"/>
              </a:rPr>
              <a:t/>
            </a:r>
            <a:br>
              <a:rPr lang="en-GB" b="1" smtClean="0">
                <a:latin typeface="Calibri" panose="020F0502020204030204" pitchFamily="34" charset="0"/>
              </a:rPr>
            </a:br>
            <a:r>
              <a:rPr lang="en-GB" b="1" smtClean="0">
                <a:latin typeface="Calibri" panose="020F0502020204030204" pitchFamily="34" charset="0"/>
              </a:rPr>
              <a:t>and </a:t>
            </a:r>
            <a:r>
              <a:rPr lang="en-GB" b="1">
                <a:latin typeface="Calibri" panose="020F0502020204030204" pitchFamily="34" charset="0"/>
              </a:rPr>
              <a:t>Development</a:t>
            </a:r>
          </a:p>
        </p:txBody>
      </p:sp>
      <p:sp>
        <p:nvSpPr>
          <p:cNvPr id="2" name="Title 1"/>
          <p:cNvSpPr>
            <a:spLocks noGrp="1"/>
          </p:cNvSpPr>
          <p:nvPr>
            <p:ph type="ctrTitle"/>
          </p:nvPr>
        </p:nvSpPr>
        <p:spPr>
          <a:xfrm>
            <a:off x="1862160" y="2365216"/>
            <a:ext cx="8742466" cy="1347802"/>
          </a:xfrm>
        </p:spPr>
        <p:txBody>
          <a:bodyPr/>
          <a:lstStyle/>
          <a:p>
            <a:pPr>
              <a:lnSpc>
                <a:spcPct val="100000"/>
              </a:lnSpc>
            </a:pPr>
            <a:endParaRPr lang="en-GB" sz="2000" cap="none" dirty="0">
              <a:latin typeface="Calibri" panose="020F0502020204030204" pitchFamily="34" charset="0"/>
            </a:endParaRPr>
          </a:p>
        </p:txBody>
      </p:sp>
      <p:graphicFrame>
        <p:nvGraphicFramePr>
          <p:cNvPr id="6" name="Diagram 5"/>
          <p:cNvGraphicFramePr/>
          <p:nvPr>
            <p:extLst/>
          </p:nvPr>
        </p:nvGraphicFramePr>
        <p:xfrm>
          <a:off x="1803816"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06020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8CAE96E1-FE19-476C-9CF0-3BB4903735D9}" type="slidenum">
              <a:rPr lang="en-GB" altLang="en-US" smtClean="0">
                <a:solidFill>
                  <a:srgbClr val="50535A"/>
                </a:solidFill>
              </a:rPr>
              <a:pPr>
                <a:defRPr/>
              </a:pPr>
              <a:t>59</a:t>
            </a:fld>
            <a:endParaRPr lang="en-GB" altLang="en-US">
              <a:solidFill>
                <a:srgbClr val="50535A"/>
              </a:solidFill>
            </a:endParaRPr>
          </a:p>
        </p:txBody>
      </p:sp>
      <p:pic>
        <p:nvPicPr>
          <p:cNvPr id="1028" name="Picture 4" descr="Image resul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9390" y="308243"/>
            <a:ext cx="4094493" cy="26338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fitb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8584" y="308242"/>
            <a:ext cx="4070517" cy="26338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ghana farm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9390" y="3738326"/>
            <a:ext cx="4094493" cy="27509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7306" b="39365"/>
          <a:stretch/>
        </p:blipFill>
        <p:spPr>
          <a:xfrm>
            <a:off x="6730144" y="3585172"/>
            <a:ext cx="3267395" cy="2904140"/>
          </a:xfrm>
          <a:prstGeom prst="rect">
            <a:avLst/>
          </a:prstGeom>
        </p:spPr>
      </p:pic>
    </p:spTree>
    <p:extLst>
      <p:ext uri="{BB962C8B-B14F-4D97-AF65-F5344CB8AC3E}">
        <p14:creationId xmlns:p14="http://schemas.microsoft.com/office/powerpoint/2010/main" val="2584652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0094" y="3284984"/>
            <a:ext cx="8280000" cy="828000"/>
          </a:xfrm>
        </p:spPr>
        <p:txBody>
          <a:bodyPr/>
          <a:lstStyle/>
          <a:p>
            <a:r>
              <a:rPr lang="en-GB" dirty="0" smtClean="0"/>
              <a:t/>
            </a:r>
            <a:br>
              <a:rPr lang="en-GB" dirty="0" smtClean="0"/>
            </a:br>
            <a:r>
              <a:rPr lang="en-GB" dirty="0" smtClean="0"/>
              <a:t>	</a:t>
            </a:r>
            <a:br>
              <a:rPr lang="en-GB" dirty="0" smtClean="0"/>
            </a:br>
            <a:r>
              <a:rPr lang="en-GB" dirty="0" smtClean="0"/>
              <a:t>			   YVAN BIOT </a:t>
            </a:r>
            <a:br>
              <a:rPr lang="en-GB" dirty="0" smtClean="0"/>
            </a:br>
            <a:r>
              <a:rPr lang="en-GB" dirty="0" smtClean="0"/>
              <a:t>			FARM AFRICA </a:t>
            </a:r>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solidFill>
                  <a:srgbClr val="50535A"/>
                </a:solidFill>
              </a:rPr>
              <a:pPr/>
              <a:t>6</a:t>
            </a:fld>
            <a:endParaRPr lang="en-GB" altLang="en-US">
              <a:solidFill>
                <a:srgbClr val="50535A"/>
              </a:solidFill>
            </a:endParaRPr>
          </a:p>
        </p:txBody>
      </p:sp>
    </p:spTree>
    <p:extLst>
      <p:ext uri="{BB962C8B-B14F-4D97-AF65-F5344CB8AC3E}">
        <p14:creationId xmlns:p14="http://schemas.microsoft.com/office/powerpoint/2010/main" val="4255254175"/>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hidden">
          <a:xfrm>
            <a:off x="1524000" y="2286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endParaRPr lang="en-GB" sz="2000" dirty="0">
              <a:solidFill>
                <a:srgbClr val="FFFFFF"/>
              </a:solidFill>
              <a:latin typeface="Calibri Regular" charset="0"/>
            </a:endParaRPr>
          </a:p>
        </p:txBody>
      </p:sp>
      <p:sp>
        <p:nvSpPr>
          <p:cNvPr id="3" name="Subtitle 2"/>
          <p:cNvSpPr>
            <a:spLocks noGrp="1"/>
          </p:cNvSpPr>
          <p:nvPr>
            <p:ph type="subTitle" idx="1"/>
          </p:nvPr>
        </p:nvSpPr>
        <p:spPr>
          <a:xfrm>
            <a:off x="1862161" y="3829179"/>
            <a:ext cx="8613779" cy="1152128"/>
          </a:xfrm>
        </p:spPr>
        <p:txBody>
          <a:bodyPr/>
          <a:lstStyle/>
          <a:p>
            <a:pPr algn="r"/>
            <a:endParaRPr lang="en-GB" dirty="0">
              <a:latin typeface="Calibri" panose="020F0502020204030204" pitchFamily="34" charset="0"/>
            </a:endParaRPr>
          </a:p>
          <a:p>
            <a:pPr algn="r"/>
            <a:endParaRPr lang="en-GB" dirty="0" smtClean="0">
              <a:latin typeface="Calibri" panose="020F0502020204030204" pitchFamily="34" charset="0"/>
            </a:endParaRPr>
          </a:p>
          <a:p>
            <a:pPr algn="r"/>
            <a:r>
              <a:rPr lang="en-GB" dirty="0" smtClean="0">
                <a:latin typeface="Calibri" panose="020F0502020204030204" pitchFamily="34" charset="0"/>
              </a:rPr>
              <a:t>Giacomo Zanello</a:t>
            </a:r>
            <a:r>
              <a:rPr lang="en-GB" baseline="30000" dirty="0" smtClean="0">
                <a:latin typeface="Calibri" panose="020F0502020204030204" pitchFamily="34" charset="0"/>
              </a:rPr>
              <a:t>1,2</a:t>
            </a:r>
          </a:p>
          <a:p>
            <a:pPr algn="r"/>
            <a:endParaRPr lang="en-GB" sz="1600" baseline="30000" dirty="0">
              <a:latin typeface="Calibri" panose="020F0502020204030204" pitchFamily="34" charset="0"/>
            </a:endParaRPr>
          </a:p>
          <a:p>
            <a:pPr algn="r"/>
            <a:endParaRPr lang="en-GB" sz="1600" baseline="30000" dirty="0">
              <a:latin typeface="Calibri" panose="020F0502020204030204" pitchFamily="34" charset="0"/>
            </a:endParaRPr>
          </a:p>
          <a:p>
            <a:pPr algn="r"/>
            <a:r>
              <a:rPr lang="en-GB" sz="1600" baseline="30000" dirty="0">
                <a:latin typeface="Calibri" panose="020F0502020204030204" pitchFamily="34" charset="0"/>
              </a:rPr>
              <a:t>1 </a:t>
            </a:r>
            <a:r>
              <a:rPr lang="en-GB" sz="1600" dirty="0">
                <a:latin typeface="Calibri" panose="020F0502020204030204" pitchFamily="34" charset="0"/>
              </a:rPr>
              <a:t>University of Reading (UK)</a:t>
            </a:r>
          </a:p>
          <a:p>
            <a:pPr algn="r"/>
            <a:r>
              <a:rPr lang="en-GB" sz="1600" baseline="30000" dirty="0">
                <a:latin typeface="Calibri" panose="020F0502020204030204" pitchFamily="34" charset="0"/>
              </a:rPr>
              <a:t>2 </a:t>
            </a:r>
            <a:r>
              <a:rPr lang="en-GB" sz="1600" dirty="0">
                <a:latin typeface="Calibri" panose="020F0502020204030204" pitchFamily="34" charset="0"/>
              </a:rPr>
              <a:t>LCIRAH Fellow</a:t>
            </a:r>
          </a:p>
          <a:p>
            <a:pPr algn="r"/>
            <a:endParaRPr lang="en-GB" sz="1600" dirty="0">
              <a:latin typeface="Calibri" panose="020F0502020204030204" pitchFamily="34" charset="0"/>
            </a:endParaRPr>
          </a:p>
          <a:p>
            <a:pPr algn="r"/>
            <a:r>
              <a:rPr lang="en-GB" sz="1600" dirty="0">
                <a:latin typeface="Calibri" panose="020F0502020204030204" pitchFamily="34" charset="0"/>
              </a:rPr>
              <a:t>Co-authored with C.S. Srinivasan (University of Reading), </a:t>
            </a:r>
            <a:r>
              <a:rPr lang="en-GB" sz="1600" dirty="0" err="1">
                <a:latin typeface="Calibri" panose="020F0502020204030204" pitchFamily="34" charset="0"/>
              </a:rPr>
              <a:t>Prof.</a:t>
            </a:r>
            <a:r>
              <a:rPr lang="en-GB" sz="1600" dirty="0">
                <a:latin typeface="Calibri" panose="020F0502020204030204" pitchFamily="34" charset="0"/>
              </a:rPr>
              <a:t> Patrick Webb (Tufts University), </a:t>
            </a:r>
          </a:p>
          <a:p>
            <a:pPr algn="r"/>
            <a:r>
              <a:rPr lang="en-GB" sz="1600" dirty="0">
                <a:latin typeface="Calibri" panose="020F0502020204030204" pitchFamily="34" charset="0"/>
              </a:rPr>
              <a:t>Paul </a:t>
            </a:r>
            <a:r>
              <a:rPr lang="en-GB" sz="1600" dirty="0" err="1">
                <a:latin typeface="Calibri" panose="020F0502020204030204" pitchFamily="34" charset="0"/>
              </a:rPr>
              <a:t>Nkegbe</a:t>
            </a:r>
            <a:r>
              <a:rPr lang="en-GB" sz="1600" dirty="0">
                <a:latin typeface="Calibri" panose="020F0502020204030204" pitchFamily="34" charset="0"/>
              </a:rPr>
              <a:t> (UDS), Radhika Cherukuri (NIRD)</a:t>
            </a:r>
          </a:p>
          <a:p>
            <a:pPr algn="r"/>
            <a:endParaRPr lang="en-GB" sz="1800" dirty="0">
              <a:latin typeface="Calibri" panose="020F0502020204030204" pitchFamily="34" charset="0"/>
            </a:endParaRPr>
          </a:p>
        </p:txBody>
      </p:sp>
      <p:sp>
        <p:nvSpPr>
          <p:cNvPr id="5" name="Text Placeholder 4"/>
          <p:cNvSpPr>
            <a:spLocks noGrp="1"/>
          </p:cNvSpPr>
          <p:nvPr>
            <p:ph type="body" sz="quarter" idx="13"/>
          </p:nvPr>
        </p:nvSpPr>
        <p:spPr>
          <a:xfrm>
            <a:off x="1941513" y="0"/>
            <a:ext cx="2887003" cy="867106"/>
          </a:xfrm>
        </p:spPr>
        <p:txBody>
          <a:bodyPr/>
          <a:lstStyle/>
          <a:p>
            <a:r>
              <a:rPr lang="en-GB" b="1">
                <a:latin typeface="Calibri" panose="020F0502020204030204" pitchFamily="34" charset="0"/>
              </a:rPr>
              <a:t>School of Agriculture, Policy </a:t>
            </a:r>
            <a:r>
              <a:rPr lang="en-GB" b="1" smtClean="0">
                <a:latin typeface="Calibri" panose="020F0502020204030204" pitchFamily="34" charset="0"/>
              </a:rPr>
              <a:t/>
            </a:r>
            <a:br>
              <a:rPr lang="en-GB" b="1" smtClean="0">
                <a:latin typeface="Calibri" panose="020F0502020204030204" pitchFamily="34" charset="0"/>
              </a:rPr>
            </a:br>
            <a:r>
              <a:rPr lang="en-GB" b="1" smtClean="0">
                <a:latin typeface="Calibri" panose="020F0502020204030204" pitchFamily="34" charset="0"/>
              </a:rPr>
              <a:t>and </a:t>
            </a:r>
            <a:r>
              <a:rPr lang="en-GB" b="1">
                <a:latin typeface="Calibri" panose="020F0502020204030204" pitchFamily="34" charset="0"/>
              </a:rPr>
              <a:t>Development</a:t>
            </a:r>
          </a:p>
        </p:txBody>
      </p:sp>
      <p:sp>
        <p:nvSpPr>
          <p:cNvPr id="2" name="Title 1"/>
          <p:cNvSpPr>
            <a:spLocks noGrp="1"/>
          </p:cNvSpPr>
          <p:nvPr>
            <p:ph type="ctrTitle"/>
          </p:nvPr>
        </p:nvSpPr>
        <p:spPr>
          <a:xfrm>
            <a:off x="1862160" y="2365216"/>
            <a:ext cx="8742466" cy="1347802"/>
          </a:xfrm>
        </p:spPr>
        <p:txBody>
          <a:bodyPr/>
          <a:lstStyle/>
          <a:p>
            <a:pPr>
              <a:lnSpc>
                <a:spcPct val="100000"/>
              </a:lnSpc>
            </a:pPr>
            <a:r>
              <a:rPr lang="en-GB" sz="2800" dirty="0">
                <a:latin typeface="Calibri" panose="020F0502020204030204" pitchFamily="34" charset="0"/>
              </a:rPr>
              <a:t>USE OF ACCELEROMETRY DEVICES </a:t>
            </a:r>
            <a:br>
              <a:rPr lang="en-GB" sz="2800" dirty="0">
                <a:latin typeface="Calibri" panose="020F0502020204030204" pitchFamily="34" charset="0"/>
              </a:rPr>
            </a:br>
            <a:r>
              <a:rPr lang="en-GB" sz="2800" dirty="0">
                <a:latin typeface="Calibri" panose="020F0502020204030204" pitchFamily="34" charset="0"/>
              </a:rPr>
              <a:t>IN LOW-INCOME COUNTRIES</a:t>
            </a:r>
            <a:br>
              <a:rPr lang="en-GB" sz="2800" dirty="0">
                <a:latin typeface="Calibri" panose="020F0502020204030204" pitchFamily="34" charset="0"/>
              </a:rPr>
            </a:br>
            <a:r>
              <a:rPr lang="en-GB" sz="2800" dirty="0">
                <a:latin typeface="Calibri" panose="020F0502020204030204" pitchFamily="34" charset="0"/>
              </a:rPr>
              <a:t/>
            </a:r>
            <a:br>
              <a:rPr lang="en-GB" sz="2800" dirty="0">
                <a:latin typeface="Calibri" panose="020F0502020204030204" pitchFamily="34" charset="0"/>
              </a:rPr>
            </a:br>
            <a:r>
              <a:rPr lang="en-GB" sz="2400" cap="none" dirty="0">
                <a:latin typeface="Calibri" panose="020F0502020204030204" pitchFamily="34" charset="0"/>
              </a:rPr>
              <a:t>Physical activity, energy expenditure and time-use </a:t>
            </a:r>
            <a:br>
              <a:rPr lang="en-GB" sz="2400" cap="none" dirty="0">
                <a:latin typeface="Calibri" panose="020F0502020204030204" pitchFamily="34" charset="0"/>
              </a:rPr>
            </a:br>
            <a:r>
              <a:rPr lang="en-GB" sz="2400" cap="none" dirty="0">
                <a:latin typeface="Calibri" panose="020F0502020204030204" pitchFamily="34" charset="0"/>
              </a:rPr>
              <a:t>in agricultural and rural livelihoods</a:t>
            </a:r>
            <a:endParaRPr lang="en-GB" sz="2000" cap="none" dirty="0">
              <a:latin typeface="Calibri" panose="020F0502020204030204" pitchFamily="34" charset="0"/>
            </a:endParaRPr>
          </a:p>
        </p:txBody>
      </p:sp>
    </p:spTree>
    <p:extLst>
      <p:ext uri="{BB962C8B-B14F-4D97-AF65-F5344CB8AC3E}">
        <p14:creationId xmlns:p14="http://schemas.microsoft.com/office/powerpoint/2010/main" val="2664597737"/>
      </p:ext>
    </p:extLst>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8CAE96E1-FE19-476C-9CF0-3BB4903735D9}" type="slidenum">
              <a:rPr lang="en-GB" altLang="en-US" smtClean="0">
                <a:solidFill>
                  <a:srgbClr val="50535A"/>
                </a:solidFill>
              </a:rPr>
              <a:pPr>
                <a:defRPr/>
              </a:pPr>
              <a:t>61</a:t>
            </a:fld>
            <a:endParaRPr lang="en-GB" altLang="en-US">
              <a:solidFill>
                <a:srgbClr val="50535A"/>
              </a:solidFill>
            </a:endParaRPr>
          </a:p>
        </p:txBody>
      </p:sp>
      <p:graphicFrame>
        <p:nvGraphicFramePr>
          <p:cNvPr id="3" name="Diagram 2"/>
          <p:cNvGraphicFramePr/>
          <p:nvPr>
            <p:extLst/>
          </p:nvPr>
        </p:nvGraphicFramePr>
        <p:xfrm>
          <a:off x="3048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5946485" y="3250684"/>
            <a:ext cx="184731" cy="369332"/>
          </a:xfrm>
          <a:prstGeom prst="rect">
            <a:avLst/>
          </a:prstGeom>
          <a:solidFill>
            <a:schemeClr val="bg1"/>
          </a:solidFill>
          <a:ln w="38100">
            <a:solidFill>
              <a:schemeClr val="bg1"/>
            </a:solidFill>
          </a:ln>
        </p:spPr>
        <p:txBody>
          <a:bodyPr wrap="none" rtlCol="0" anchor="ctr">
            <a:spAutoFit/>
          </a:bodyPr>
          <a:lstStyle/>
          <a:p>
            <a:pPr algn="ctr">
              <a:defRPr/>
            </a:pPr>
            <a:endParaRPr lang="en-GB" dirty="0">
              <a:solidFill>
                <a:srgbClr val="000000"/>
              </a:solidFill>
            </a:endParaRPr>
          </a:p>
        </p:txBody>
      </p:sp>
      <p:sp>
        <p:nvSpPr>
          <p:cNvPr id="5" name="Rectangle 4"/>
          <p:cNvSpPr/>
          <p:nvPr/>
        </p:nvSpPr>
        <p:spPr>
          <a:xfrm>
            <a:off x="5575300" y="5130284"/>
            <a:ext cx="1041400" cy="369332"/>
          </a:xfrm>
          <a:prstGeom prst="rect">
            <a:avLst/>
          </a:prstGeom>
          <a:solidFill>
            <a:schemeClr val="bg1"/>
          </a:solidFill>
          <a:ln w="38100">
            <a:solidFill>
              <a:schemeClr val="bg1"/>
            </a:solidFill>
          </a:ln>
        </p:spPr>
        <p:txBody>
          <a:bodyPr wrap="square" rtlCol="0" anchor="ctr">
            <a:spAutoFit/>
          </a:bodyPr>
          <a:lstStyle/>
          <a:p>
            <a:pPr algn="ctr">
              <a:defRPr/>
            </a:pPr>
            <a:endParaRPr lang="en-GB" dirty="0">
              <a:solidFill>
                <a:srgbClr val="000000"/>
              </a:solidFill>
            </a:endParaRPr>
          </a:p>
        </p:txBody>
      </p:sp>
      <p:sp>
        <p:nvSpPr>
          <p:cNvPr id="6" name="TextBox 5"/>
          <p:cNvSpPr txBox="1"/>
          <p:nvPr/>
        </p:nvSpPr>
        <p:spPr>
          <a:xfrm>
            <a:off x="8368146" y="161249"/>
            <a:ext cx="2046154" cy="3139321"/>
          </a:xfrm>
          <a:prstGeom prst="rect">
            <a:avLst/>
          </a:prstGeom>
          <a:noFill/>
          <a:ln w="12700">
            <a:solidFill>
              <a:schemeClr val="tx1"/>
            </a:solidFill>
          </a:ln>
        </p:spPr>
        <p:txBody>
          <a:bodyPr wrap="square" rtlCol="0">
            <a:spAutoFit/>
          </a:bodyPr>
          <a:lstStyle/>
          <a:p>
            <a:pPr algn="ctr">
              <a:defRPr/>
            </a:pPr>
            <a:r>
              <a:rPr lang="en-GB" dirty="0">
                <a:solidFill>
                  <a:srgbClr val="000000"/>
                </a:solidFill>
              </a:rPr>
              <a:t>Pilot in Ghana</a:t>
            </a:r>
          </a:p>
          <a:p>
            <a:pPr algn="ctr">
              <a:defRPr/>
            </a:pPr>
            <a:r>
              <a:rPr lang="en-GB" dirty="0">
                <a:solidFill>
                  <a:srgbClr val="000000"/>
                </a:solidFill>
              </a:rPr>
              <a:t>(Summer 2016)</a:t>
            </a:r>
            <a:endParaRPr lang="en-GB" dirty="0">
              <a:solidFill>
                <a:srgbClr val="000000"/>
              </a:solidFill>
            </a:endParaRPr>
          </a:p>
          <a:p>
            <a:pPr algn="ctr">
              <a:defRPr/>
            </a:pPr>
            <a:endParaRPr lang="en-GB" dirty="0">
              <a:solidFill>
                <a:srgbClr val="000000"/>
              </a:solidFill>
            </a:endParaRPr>
          </a:p>
          <a:p>
            <a:pPr algn="ctr">
              <a:defRPr/>
            </a:pPr>
            <a:r>
              <a:rPr lang="en-GB" dirty="0">
                <a:solidFill>
                  <a:srgbClr val="000000"/>
                </a:solidFill>
              </a:rPr>
              <a:t>40 Individuals followed for </a:t>
            </a:r>
          </a:p>
          <a:p>
            <a:pPr algn="ctr">
              <a:defRPr/>
            </a:pPr>
            <a:r>
              <a:rPr lang="en-GB" dirty="0">
                <a:solidFill>
                  <a:srgbClr val="000000"/>
                </a:solidFill>
              </a:rPr>
              <a:t>5-days</a:t>
            </a:r>
          </a:p>
          <a:p>
            <a:pPr algn="ctr">
              <a:defRPr/>
            </a:pPr>
            <a:endParaRPr lang="en-GB" dirty="0">
              <a:solidFill>
                <a:srgbClr val="000000"/>
              </a:solidFill>
            </a:endParaRPr>
          </a:p>
          <a:p>
            <a:pPr algn="ctr">
              <a:defRPr/>
            </a:pPr>
            <a:r>
              <a:rPr lang="en-GB" dirty="0">
                <a:solidFill>
                  <a:srgbClr val="000000"/>
                </a:solidFill>
              </a:rPr>
              <a:t>20 Males</a:t>
            </a:r>
          </a:p>
          <a:p>
            <a:pPr algn="ctr">
              <a:defRPr/>
            </a:pPr>
            <a:r>
              <a:rPr lang="en-GB" dirty="0">
                <a:solidFill>
                  <a:srgbClr val="000000"/>
                </a:solidFill>
              </a:rPr>
              <a:t>20 Females</a:t>
            </a:r>
          </a:p>
          <a:p>
            <a:pPr algn="ctr">
              <a:defRPr/>
            </a:pPr>
            <a:endParaRPr lang="en-GB" dirty="0">
              <a:solidFill>
                <a:srgbClr val="000000"/>
              </a:solidFill>
            </a:endParaRPr>
          </a:p>
          <a:p>
            <a:pPr algn="ctr">
              <a:defRPr/>
            </a:pPr>
            <a:r>
              <a:rPr lang="en-GB" dirty="0">
                <a:solidFill>
                  <a:srgbClr val="000000"/>
                </a:solidFill>
              </a:rPr>
              <a:t>18 Households</a:t>
            </a:r>
          </a:p>
        </p:txBody>
      </p:sp>
    </p:spTree>
    <p:extLst>
      <p:ext uri="{BB962C8B-B14F-4D97-AF65-F5344CB8AC3E}">
        <p14:creationId xmlns:p14="http://schemas.microsoft.com/office/powerpoint/2010/main" val="925874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a:latin typeface="Calibri" panose="020F0502020204030204" pitchFamily="34" charset="0"/>
              </a:rPr>
              <a:t>Distribution of Physical Activity Level (PAL) </a:t>
            </a:r>
            <a:r>
              <a:rPr lang="en-GB" altLang="en-US" smtClean="0">
                <a:latin typeface="Calibri" panose="020F0502020204030204" pitchFamily="34" charset="0"/>
              </a:rPr>
              <a:t>by </a:t>
            </a:r>
            <a:r>
              <a:rPr lang="en-GB" altLang="en-US">
                <a:latin typeface="Calibri" panose="020F0502020204030204" pitchFamily="34" charset="0"/>
              </a:rPr>
              <a:t>gender</a:t>
            </a:r>
            <a:endParaRPr lang="en-GB">
              <a:latin typeface="Calibri" panose="020F0502020204030204" pitchFamily="34" charset="0"/>
            </a:endParaRPr>
          </a:p>
        </p:txBody>
      </p:sp>
      <p:sp>
        <p:nvSpPr>
          <p:cNvPr id="8" name="TextBox 7"/>
          <p:cNvSpPr txBox="1"/>
          <p:nvPr/>
        </p:nvSpPr>
        <p:spPr>
          <a:xfrm>
            <a:off x="1775520" y="1412776"/>
            <a:ext cx="8568952" cy="400110"/>
          </a:xfrm>
          <a:prstGeom prst="rect">
            <a:avLst/>
          </a:prstGeom>
          <a:noFill/>
        </p:spPr>
        <p:txBody>
          <a:bodyPr wrap="square" rtlCol="0">
            <a:spAutoFit/>
          </a:bodyPr>
          <a:lstStyle/>
          <a:p>
            <a:pPr fontAlgn="base">
              <a:spcBef>
                <a:spcPct val="0"/>
              </a:spcBef>
              <a:spcAft>
                <a:spcPct val="0"/>
              </a:spcAft>
              <a:defRPr/>
            </a:pPr>
            <a:endParaRPr lang="en-GB" sz="2000">
              <a:solidFill>
                <a:srgbClr val="000000"/>
              </a:solidFill>
              <a:latin typeface="Calibri Regular"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6347" y="1412776"/>
            <a:ext cx="6879307" cy="5040000"/>
          </a:xfrm>
          <a:prstGeom prst="rect">
            <a:avLst/>
          </a:prstGeom>
          <a:noFill/>
          <a:ln>
            <a:noFill/>
          </a:ln>
        </p:spPr>
      </p:pic>
      <p:sp>
        <p:nvSpPr>
          <p:cNvPr id="6" name="Rectangle 5"/>
          <p:cNvSpPr/>
          <p:nvPr/>
        </p:nvSpPr>
        <p:spPr>
          <a:xfrm>
            <a:off x="3411611" y="3196293"/>
            <a:ext cx="6012000" cy="369332"/>
          </a:xfrm>
          <a:prstGeom prst="rect">
            <a:avLst/>
          </a:prstGeom>
          <a:solidFill>
            <a:srgbClr val="EBF3F4"/>
          </a:solidFill>
          <a:ln w="38100">
            <a:noFill/>
          </a:ln>
        </p:spPr>
        <p:txBody>
          <a:bodyPr wrap="square" rtlCol="0" anchor="ctr">
            <a:spAutoFit/>
          </a:bodyPr>
          <a:lstStyle/>
          <a:p>
            <a:pPr algn="ctr">
              <a:defRPr/>
            </a:pPr>
            <a:endParaRPr lang="en-US" dirty="0">
              <a:solidFill>
                <a:srgbClr val="000000"/>
              </a:solidFill>
            </a:endParaRPr>
          </a:p>
        </p:txBody>
      </p:sp>
    </p:spTree>
    <p:extLst>
      <p:ext uri="{BB962C8B-B14F-4D97-AF65-F5344CB8AC3E}">
        <p14:creationId xmlns:p14="http://schemas.microsoft.com/office/powerpoint/2010/main" val="656193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a:latin typeface="Calibri" panose="020F0502020204030204" pitchFamily="34" charset="0"/>
              </a:rPr>
              <a:t>Mean PAL for men and women through the day</a:t>
            </a:r>
            <a:endParaRPr lang="en-GB">
              <a:latin typeface="Calibri" panose="020F0502020204030204" pitchFamily="34" charset="0"/>
            </a:endParaRPr>
          </a:p>
        </p:txBody>
      </p:sp>
      <p:sp>
        <p:nvSpPr>
          <p:cNvPr id="8" name="TextBox 7"/>
          <p:cNvSpPr txBox="1"/>
          <p:nvPr/>
        </p:nvSpPr>
        <p:spPr>
          <a:xfrm>
            <a:off x="1775520" y="1412776"/>
            <a:ext cx="8568952" cy="400110"/>
          </a:xfrm>
          <a:prstGeom prst="rect">
            <a:avLst/>
          </a:prstGeom>
          <a:noFill/>
        </p:spPr>
        <p:txBody>
          <a:bodyPr wrap="square" rtlCol="0">
            <a:spAutoFit/>
          </a:bodyPr>
          <a:lstStyle/>
          <a:p>
            <a:pPr fontAlgn="base">
              <a:spcBef>
                <a:spcPct val="0"/>
              </a:spcBef>
              <a:spcAft>
                <a:spcPct val="0"/>
              </a:spcAft>
              <a:defRPr/>
            </a:pPr>
            <a:endParaRPr lang="en-GB" sz="2000">
              <a:solidFill>
                <a:srgbClr val="000000"/>
              </a:solidFill>
              <a:latin typeface="Calibri Regular"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5178" y="1569665"/>
            <a:ext cx="6881644" cy="5040000"/>
          </a:xfrm>
          <a:prstGeom prst="rect">
            <a:avLst/>
          </a:prstGeom>
          <a:noFill/>
          <a:ln>
            <a:noFill/>
          </a:ln>
        </p:spPr>
      </p:pic>
      <p:sp>
        <p:nvSpPr>
          <p:cNvPr id="7" name="Rectangle 6"/>
          <p:cNvSpPr/>
          <p:nvPr/>
        </p:nvSpPr>
        <p:spPr>
          <a:xfrm>
            <a:off x="3402375" y="3357861"/>
            <a:ext cx="6012000" cy="369332"/>
          </a:xfrm>
          <a:prstGeom prst="rect">
            <a:avLst/>
          </a:prstGeom>
          <a:solidFill>
            <a:srgbClr val="EBF3F4"/>
          </a:solidFill>
          <a:ln w="38100">
            <a:noFill/>
          </a:ln>
        </p:spPr>
        <p:txBody>
          <a:bodyPr wrap="square" rtlCol="0" anchor="ctr">
            <a:spAutoFit/>
          </a:bodyPr>
          <a:lstStyle/>
          <a:p>
            <a:pPr algn="ctr">
              <a:defRPr/>
            </a:pPr>
            <a:endParaRPr lang="en-US" dirty="0">
              <a:solidFill>
                <a:srgbClr val="000000"/>
              </a:solidFill>
            </a:endParaRPr>
          </a:p>
        </p:txBody>
      </p:sp>
    </p:spTree>
    <p:extLst>
      <p:ext uri="{BB962C8B-B14F-4D97-AF65-F5344CB8AC3E}">
        <p14:creationId xmlns:p14="http://schemas.microsoft.com/office/powerpoint/2010/main" val="3184337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75520" y="188640"/>
            <a:ext cx="8892480" cy="955498"/>
          </a:xfrm>
        </p:spPr>
        <p:txBody>
          <a:bodyPr/>
          <a:lstStyle/>
          <a:p>
            <a:r>
              <a:rPr lang="en-GB" altLang="en-US">
                <a:latin typeface="Calibri" panose="020F0502020204030204" pitchFamily="34" charset="0"/>
              </a:rPr>
              <a:t>Time use pattern through the day – men</a:t>
            </a:r>
            <a:endParaRPr lang="en-GB">
              <a:latin typeface="Calibri" panose="020F0502020204030204" pitchFamily="34" charset="0"/>
            </a:endParaRPr>
          </a:p>
        </p:txBody>
      </p:sp>
      <p:sp>
        <p:nvSpPr>
          <p:cNvPr id="8" name="TextBox 7"/>
          <p:cNvSpPr txBox="1"/>
          <p:nvPr/>
        </p:nvSpPr>
        <p:spPr>
          <a:xfrm>
            <a:off x="1775520" y="1412776"/>
            <a:ext cx="8568952" cy="400110"/>
          </a:xfrm>
          <a:prstGeom prst="rect">
            <a:avLst/>
          </a:prstGeom>
          <a:noFill/>
        </p:spPr>
        <p:txBody>
          <a:bodyPr wrap="square" rtlCol="0">
            <a:spAutoFit/>
          </a:bodyPr>
          <a:lstStyle/>
          <a:p>
            <a:pPr fontAlgn="base">
              <a:spcBef>
                <a:spcPct val="0"/>
              </a:spcBef>
              <a:spcAft>
                <a:spcPct val="0"/>
              </a:spcAft>
              <a:defRPr/>
            </a:pPr>
            <a:endParaRPr lang="en-GB" sz="2000">
              <a:solidFill>
                <a:srgbClr val="000000"/>
              </a:solidFill>
              <a:latin typeface="Calibri Regular"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1300" y="1485344"/>
            <a:ext cx="6889401" cy="5040000"/>
          </a:xfrm>
          <a:prstGeom prst="rect">
            <a:avLst/>
          </a:prstGeom>
          <a:noFill/>
          <a:ln>
            <a:noFill/>
          </a:ln>
        </p:spPr>
      </p:pic>
      <p:sp>
        <p:nvSpPr>
          <p:cNvPr id="7" name="Rectangle 6"/>
          <p:cNvSpPr/>
          <p:nvPr/>
        </p:nvSpPr>
        <p:spPr>
          <a:xfrm rot="16200000">
            <a:off x="830559" y="2758222"/>
            <a:ext cx="3272706" cy="432435"/>
          </a:xfrm>
          <a:prstGeom prst="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defRPr/>
            </a:pPr>
            <a:r>
              <a:rPr lang="en-GB" sz="1600">
                <a:solidFill>
                  <a:srgbClr val="000000"/>
                </a:solidFill>
                <a:latin typeface="Calibri" panose="020F0502020204030204" pitchFamily="34" charset="0"/>
                <a:ea typeface="Calibri" panose="020F0502020204030204" pitchFamily="34" charset="0"/>
                <a:cs typeface="Arial" panose="020B0604020202020204" pitchFamily="34" charset="0"/>
              </a:rPr>
              <a:t>Time use share of activity (%)</a:t>
            </a:r>
            <a:endParaRPr lang="en-GB" sz="2400">
              <a:solidFill>
                <a:srgbClr val="50535A"/>
              </a:solidFill>
              <a:latin typeface="Calibri" panose="020F0502020204030204" pitchFamily="34" charset="0"/>
              <a:ea typeface="Calibri" panose="020F0502020204030204" pitchFamily="34" charset="0"/>
              <a:cs typeface="Arial" panose="020B0604020202020204" pitchFamily="34" charset="0"/>
            </a:endParaRPr>
          </a:p>
        </p:txBody>
      </p:sp>
      <p:sp>
        <p:nvSpPr>
          <p:cNvPr id="9" name="Rectangle 8"/>
          <p:cNvSpPr/>
          <p:nvPr/>
        </p:nvSpPr>
        <p:spPr>
          <a:xfrm>
            <a:off x="2785073" y="5453877"/>
            <a:ext cx="1273898" cy="295910"/>
          </a:xfrm>
          <a:prstGeom prst="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defRPr/>
            </a:pPr>
            <a:r>
              <a:rPr lang="en-GB" sz="1200">
                <a:solidFill>
                  <a:srgbClr val="000000"/>
                </a:solidFill>
                <a:latin typeface="Calibri" panose="020F0502020204030204" pitchFamily="34" charset="0"/>
                <a:ea typeface="Calibri" panose="020F0502020204030204" pitchFamily="34" charset="0"/>
                <a:cs typeface="Arial" panose="020B0604020202020204" pitchFamily="34" charset="0"/>
              </a:rPr>
              <a:t>Hours of the day</a:t>
            </a:r>
            <a:endParaRPr lang="en-GB">
              <a:solidFill>
                <a:srgbClr val="50535A"/>
              </a:solidFill>
              <a:latin typeface="Calibri" panose="020F0502020204030204" pitchFamily="34" charset="0"/>
              <a:ea typeface="Calibri" panose="020F0502020204030204" pitchFamily="34" charset="0"/>
              <a:cs typeface="Arial" panose="020B0604020202020204" pitchFamily="34" charset="0"/>
            </a:endParaRPr>
          </a:p>
        </p:txBody>
      </p:sp>
      <p:sp>
        <p:nvSpPr>
          <p:cNvPr id="2" name="Rectangle 1"/>
          <p:cNvSpPr/>
          <p:nvPr/>
        </p:nvSpPr>
        <p:spPr>
          <a:xfrm>
            <a:off x="3226884" y="3170638"/>
            <a:ext cx="6252396" cy="369332"/>
          </a:xfrm>
          <a:prstGeom prst="rect">
            <a:avLst/>
          </a:prstGeom>
          <a:solidFill>
            <a:srgbClr val="EBF3F4"/>
          </a:solidFill>
          <a:ln w="38100">
            <a:noFill/>
          </a:ln>
        </p:spPr>
        <p:txBody>
          <a:bodyPr wrap="square" rtlCol="0" anchor="ctr">
            <a:spAutoFit/>
          </a:bodyPr>
          <a:lstStyle/>
          <a:p>
            <a:pPr algn="ctr">
              <a:defRPr/>
            </a:pPr>
            <a:endParaRPr lang="en-US" dirty="0">
              <a:solidFill>
                <a:srgbClr val="000000"/>
              </a:solidFill>
            </a:endParaRPr>
          </a:p>
        </p:txBody>
      </p:sp>
    </p:spTree>
    <p:extLst>
      <p:ext uri="{BB962C8B-B14F-4D97-AF65-F5344CB8AC3E}">
        <p14:creationId xmlns:p14="http://schemas.microsoft.com/office/powerpoint/2010/main" val="1065557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75520" y="188640"/>
            <a:ext cx="8892480" cy="955498"/>
          </a:xfrm>
        </p:spPr>
        <p:txBody>
          <a:bodyPr/>
          <a:lstStyle/>
          <a:p>
            <a:r>
              <a:rPr lang="en-GB" altLang="en-US">
                <a:latin typeface="Calibri" panose="020F0502020204030204" pitchFamily="34" charset="0"/>
              </a:rPr>
              <a:t>Time use pattern through the day – </a:t>
            </a:r>
            <a:r>
              <a:rPr lang="en-GB" altLang="en-US" err="1" smtClean="0">
                <a:latin typeface="Calibri" panose="020F0502020204030204" pitchFamily="34" charset="0"/>
              </a:rPr>
              <a:t>WOmen</a:t>
            </a:r>
            <a:endParaRPr lang="en-GB">
              <a:latin typeface="Calibri" panose="020F0502020204030204" pitchFamily="34" charset="0"/>
            </a:endParaRPr>
          </a:p>
        </p:txBody>
      </p:sp>
      <p:sp>
        <p:nvSpPr>
          <p:cNvPr id="8" name="TextBox 7"/>
          <p:cNvSpPr txBox="1"/>
          <p:nvPr/>
        </p:nvSpPr>
        <p:spPr>
          <a:xfrm>
            <a:off x="1775520" y="1412776"/>
            <a:ext cx="8568952" cy="400110"/>
          </a:xfrm>
          <a:prstGeom prst="rect">
            <a:avLst/>
          </a:prstGeom>
          <a:noFill/>
        </p:spPr>
        <p:txBody>
          <a:bodyPr wrap="square" rtlCol="0">
            <a:spAutoFit/>
          </a:bodyPr>
          <a:lstStyle/>
          <a:p>
            <a:pPr fontAlgn="base">
              <a:spcBef>
                <a:spcPct val="0"/>
              </a:spcBef>
              <a:spcAft>
                <a:spcPct val="0"/>
              </a:spcAft>
              <a:defRPr/>
            </a:pPr>
            <a:endParaRPr lang="en-GB" sz="2000">
              <a:solidFill>
                <a:srgbClr val="000000"/>
              </a:solidFill>
              <a:latin typeface="Calibri Regular" charset="0"/>
            </a:endParaRPr>
          </a:p>
        </p:txBody>
      </p:sp>
      <p:sp>
        <p:nvSpPr>
          <p:cNvPr id="7" name="Rectangle 6"/>
          <p:cNvSpPr/>
          <p:nvPr/>
        </p:nvSpPr>
        <p:spPr>
          <a:xfrm rot="16200000">
            <a:off x="830559" y="2758222"/>
            <a:ext cx="3272706" cy="432435"/>
          </a:xfrm>
          <a:prstGeom prst="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defRPr/>
            </a:pPr>
            <a:r>
              <a:rPr lang="en-GB" sz="1600">
                <a:solidFill>
                  <a:srgbClr val="000000"/>
                </a:solidFill>
                <a:latin typeface="Calibri" panose="020F0502020204030204" pitchFamily="34" charset="0"/>
                <a:ea typeface="Calibri" panose="020F0502020204030204" pitchFamily="34" charset="0"/>
                <a:cs typeface="Arial" panose="020B0604020202020204" pitchFamily="34" charset="0"/>
              </a:rPr>
              <a:t>Time use share of activity (%)</a:t>
            </a:r>
            <a:endParaRPr lang="en-GB" sz="2400">
              <a:solidFill>
                <a:srgbClr val="50535A"/>
              </a:solidFill>
              <a:latin typeface="Calibri" panose="020F050202020403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1465" y="1412776"/>
            <a:ext cx="6889070" cy="5040000"/>
          </a:xfrm>
          <a:prstGeom prst="rect">
            <a:avLst/>
          </a:prstGeom>
          <a:noFill/>
          <a:ln>
            <a:noFill/>
          </a:ln>
        </p:spPr>
      </p:pic>
      <p:sp>
        <p:nvSpPr>
          <p:cNvPr id="9" name="Rectangle 8"/>
          <p:cNvSpPr/>
          <p:nvPr/>
        </p:nvSpPr>
        <p:spPr>
          <a:xfrm>
            <a:off x="2785073" y="5453877"/>
            <a:ext cx="1273898" cy="295910"/>
          </a:xfrm>
          <a:prstGeom prst="rect">
            <a:avLst/>
          </a:prstGeom>
          <a:solidFill>
            <a:sysClr val="window" lastClr="FFFFFF"/>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defRPr/>
            </a:pPr>
            <a:r>
              <a:rPr lang="en-GB" sz="1200">
                <a:solidFill>
                  <a:srgbClr val="000000"/>
                </a:solidFill>
                <a:latin typeface="Calibri" panose="020F0502020204030204" pitchFamily="34" charset="0"/>
                <a:ea typeface="Calibri" panose="020F0502020204030204" pitchFamily="34" charset="0"/>
                <a:cs typeface="Arial" panose="020B0604020202020204" pitchFamily="34" charset="0"/>
              </a:rPr>
              <a:t>Hours of the day</a:t>
            </a:r>
            <a:endParaRPr lang="en-GB">
              <a:solidFill>
                <a:srgbClr val="50535A"/>
              </a:solidFill>
              <a:latin typeface="Calibri" panose="020F0502020204030204" pitchFamily="34" charset="0"/>
              <a:ea typeface="Calibri" panose="020F0502020204030204" pitchFamily="34" charset="0"/>
              <a:cs typeface="Arial" panose="020B0604020202020204" pitchFamily="34" charset="0"/>
            </a:endParaRPr>
          </a:p>
        </p:txBody>
      </p:sp>
      <p:sp>
        <p:nvSpPr>
          <p:cNvPr id="11" name="Rectangle 10"/>
          <p:cNvSpPr/>
          <p:nvPr/>
        </p:nvSpPr>
        <p:spPr>
          <a:xfrm>
            <a:off x="3226884" y="3102058"/>
            <a:ext cx="6252396" cy="369332"/>
          </a:xfrm>
          <a:prstGeom prst="rect">
            <a:avLst/>
          </a:prstGeom>
          <a:solidFill>
            <a:srgbClr val="EBF3F4"/>
          </a:solidFill>
          <a:ln w="38100">
            <a:noFill/>
          </a:ln>
        </p:spPr>
        <p:txBody>
          <a:bodyPr wrap="square" rtlCol="0" anchor="ctr">
            <a:spAutoFit/>
          </a:bodyPr>
          <a:lstStyle/>
          <a:p>
            <a:pPr algn="ctr">
              <a:defRPr/>
            </a:pPr>
            <a:endParaRPr lang="en-US" dirty="0">
              <a:solidFill>
                <a:srgbClr val="000000"/>
              </a:solidFill>
            </a:endParaRPr>
          </a:p>
        </p:txBody>
      </p:sp>
    </p:spTree>
    <p:extLst>
      <p:ext uri="{BB962C8B-B14F-4D97-AF65-F5344CB8AC3E}">
        <p14:creationId xmlns:p14="http://schemas.microsoft.com/office/powerpoint/2010/main" val="738167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dirty="0" smtClean="0">
                <a:latin typeface="Calibri" panose="020F0502020204030204" pitchFamily="34" charset="0"/>
              </a:rPr>
              <a:t>Main findings</a:t>
            </a:r>
            <a:endParaRPr lang="en-GB" dirty="0">
              <a:latin typeface="Calibri" panose="020F0502020204030204" pitchFamily="34" charset="0"/>
            </a:endParaRPr>
          </a:p>
        </p:txBody>
      </p:sp>
      <p:sp>
        <p:nvSpPr>
          <p:cNvPr id="8" name="TextBox 7"/>
          <p:cNvSpPr txBox="1"/>
          <p:nvPr/>
        </p:nvSpPr>
        <p:spPr>
          <a:xfrm>
            <a:off x="1775520" y="1412776"/>
            <a:ext cx="8568952" cy="400110"/>
          </a:xfrm>
          <a:prstGeom prst="rect">
            <a:avLst/>
          </a:prstGeom>
          <a:noFill/>
        </p:spPr>
        <p:txBody>
          <a:bodyPr wrap="square" rtlCol="0">
            <a:spAutoFit/>
          </a:bodyPr>
          <a:lstStyle/>
          <a:p>
            <a:pPr fontAlgn="base">
              <a:spcBef>
                <a:spcPct val="0"/>
              </a:spcBef>
              <a:spcAft>
                <a:spcPct val="0"/>
              </a:spcAft>
              <a:defRPr/>
            </a:pPr>
            <a:endParaRPr lang="en-GB" sz="2000">
              <a:solidFill>
                <a:srgbClr val="000000"/>
              </a:solidFill>
              <a:latin typeface="Calibri Regular" charset="0"/>
            </a:endParaRPr>
          </a:p>
        </p:txBody>
      </p:sp>
      <p:sp>
        <p:nvSpPr>
          <p:cNvPr id="9" name="TextBox 8"/>
          <p:cNvSpPr txBox="1"/>
          <p:nvPr/>
        </p:nvSpPr>
        <p:spPr>
          <a:xfrm>
            <a:off x="1775520" y="1412776"/>
            <a:ext cx="8568952" cy="3890296"/>
          </a:xfrm>
          <a:prstGeom prst="rect">
            <a:avLst/>
          </a:prstGeom>
          <a:noFill/>
        </p:spPr>
        <p:txBody>
          <a:bodyPr wrap="square" rtlCol="0">
            <a:spAutoFit/>
          </a:bodyPr>
          <a:lstStyle/>
          <a:p>
            <a:pPr marL="514350" indent="-514350" fontAlgn="base">
              <a:lnSpc>
                <a:spcPct val="90000"/>
              </a:lnSpc>
              <a:spcBef>
                <a:spcPct val="0"/>
              </a:spcBef>
              <a:spcAft>
                <a:spcPts val="1200"/>
              </a:spcAft>
              <a:buFont typeface="+mj-lt"/>
              <a:buAutoNum type="arabicPeriod"/>
              <a:defRPr/>
            </a:pPr>
            <a:r>
              <a:rPr lang="en-GB" altLang="en-US" sz="2800" b="1" dirty="0">
                <a:solidFill>
                  <a:srgbClr val="000000"/>
                </a:solidFill>
                <a:latin typeface="Calibri" panose="020F0502020204030204" pitchFamily="34" charset="0"/>
              </a:rPr>
              <a:t>Daily energy expenditure </a:t>
            </a:r>
            <a:r>
              <a:rPr lang="en-GB" altLang="en-US" sz="2800" dirty="0">
                <a:solidFill>
                  <a:srgbClr val="000000"/>
                </a:solidFill>
                <a:latin typeface="Calibri" panose="020F0502020204030204" pitchFamily="34" charset="0"/>
              </a:rPr>
              <a:t>for both men and women is substantially lower than </a:t>
            </a:r>
            <a:r>
              <a:rPr lang="en-GB" altLang="en-US" sz="2800" dirty="0">
                <a:solidFill>
                  <a:srgbClr val="000000"/>
                </a:solidFill>
                <a:latin typeface="Calibri" panose="020F0502020204030204" pitchFamily="34" charset="0"/>
              </a:rPr>
              <a:t>the </a:t>
            </a:r>
            <a:r>
              <a:rPr lang="en-GB" altLang="en-US" sz="2800" dirty="0">
                <a:solidFill>
                  <a:srgbClr val="000000"/>
                </a:solidFill>
                <a:latin typeface="Calibri" panose="020F0502020204030204" pitchFamily="34" charset="0"/>
              </a:rPr>
              <a:t>poverty line in Ghana</a:t>
            </a:r>
          </a:p>
          <a:p>
            <a:pPr marL="514350" indent="-514350" fontAlgn="base">
              <a:lnSpc>
                <a:spcPct val="90000"/>
              </a:lnSpc>
              <a:spcBef>
                <a:spcPct val="0"/>
              </a:spcBef>
              <a:spcAft>
                <a:spcPts val="1200"/>
              </a:spcAft>
              <a:buFont typeface="+mj-lt"/>
              <a:buAutoNum type="arabicPeriod"/>
              <a:defRPr/>
            </a:pPr>
            <a:r>
              <a:rPr lang="en-GB" altLang="en-US" sz="2800" dirty="0">
                <a:solidFill>
                  <a:srgbClr val="000000"/>
                </a:solidFill>
                <a:latin typeface="Calibri" panose="020F0502020204030204" pitchFamily="34" charset="0"/>
              </a:rPr>
              <a:t>Women </a:t>
            </a:r>
            <a:r>
              <a:rPr lang="en-GB" altLang="en-US" sz="2800" dirty="0">
                <a:solidFill>
                  <a:srgbClr val="000000"/>
                </a:solidFill>
                <a:latin typeface="Calibri" panose="020F0502020204030204" pitchFamily="34" charset="0"/>
              </a:rPr>
              <a:t>consistently maintain higher </a:t>
            </a:r>
            <a:r>
              <a:rPr lang="en-GB" altLang="en-US" sz="2800" b="1" dirty="0">
                <a:solidFill>
                  <a:srgbClr val="000000"/>
                </a:solidFill>
                <a:latin typeface="Calibri" panose="020F0502020204030204" pitchFamily="34" charset="0"/>
              </a:rPr>
              <a:t>physical activity levels </a:t>
            </a:r>
            <a:r>
              <a:rPr lang="en-GB" altLang="en-US" sz="2800" dirty="0">
                <a:solidFill>
                  <a:srgbClr val="000000"/>
                </a:solidFill>
                <a:latin typeface="Calibri" panose="020F0502020204030204" pitchFamily="34" charset="0"/>
              </a:rPr>
              <a:t>than men through the course of the </a:t>
            </a:r>
            <a:r>
              <a:rPr lang="en-GB" altLang="en-US" sz="2800" dirty="0">
                <a:solidFill>
                  <a:srgbClr val="000000"/>
                </a:solidFill>
                <a:latin typeface="Calibri" panose="020F0502020204030204" pitchFamily="34" charset="0"/>
              </a:rPr>
              <a:t>day</a:t>
            </a:r>
          </a:p>
          <a:p>
            <a:pPr marL="514350" indent="-514350" fontAlgn="base">
              <a:lnSpc>
                <a:spcPct val="90000"/>
              </a:lnSpc>
              <a:spcBef>
                <a:spcPct val="0"/>
              </a:spcBef>
              <a:spcAft>
                <a:spcPts val="1200"/>
              </a:spcAft>
              <a:buFont typeface="+mj-lt"/>
              <a:buAutoNum type="arabicPeriod"/>
              <a:defRPr/>
            </a:pPr>
            <a:r>
              <a:rPr lang="en-GB" altLang="en-US" sz="2800" dirty="0">
                <a:solidFill>
                  <a:srgbClr val="000000"/>
                </a:solidFill>
                <a:latin typeface="Calibri" panose="020F0502020204030204" pitchFamily="34" charset="0"/>
              </a:rPr>
              <a:t>Men and women spend a similar proportion of their </a:t>
            </a:r>
            <a:r>
              <a:rPr lang="en-GB" altLang="en-US" sz="2800" b="1" dirty="0">
                <a:solidFill>
                  <a:srgbClr val="000000"/>
                </a:solidFill>
                <a:latin typeface="Calibri" panose="020F0502020204030204" pitchFamily="34" charset="0"/>
              </a:rPr>
              <a:t>time</a:t>
            </a:r>
            <a:r>
              <a:rPr lang="en-GB" altLang="en-US" sz="2800" dirty="0">
                <a:solidFill>
                  <a:srgbClr val="000000"/>
                </a:solidFill>
                <a:latin typeface="Calibri" panose="020F0502020204030204" pitchFamily="34" charset="0"/>
              </a:rPr>
              <a:t> on economic activities – the greater proportion of time that women spend on domestic activities appears to involve a trade-off against opportunities for social </a:t>
            </a:r>
            <a:r>
              <a:rPr lang="en-GB" altLang="en-US" sz="2800" dirty="0">
                <a:solidFill>
                  <a:srgbClr val="000000"/>
                </a:solidFill>
                <a:latin typeface="Calibri" panose="020F0502020204030204" pitchFamily="34" charset="0"/>
              </a:rPr>
              <a:t>interactions</a:t>
            </a:r>
          </a:p>
        </p:txBody>
      </p:sp>
      <p:sp>
        <p:nvSpPr>
          <p:cNvPr id="6" name="Rectangle 5"/>
          <p:cNvSpPr/>
          <p:nvPr/>
        </p:nvSpPr>
        <p:spPr>
          <a:xfrm>
            <a:off x="1659084" y="6488668"/>
            <a:ext cx="9148618" cy="369332"/>
          </a:xfrm>
          <a:prstGeom prst="rect">
            <a:avLst/>
          </a:prstGeom>
        </p:spPr>
        <p:txBody>
          <a:bodyPr wrap="square">
            <a:spAutoFit/>
          </a:bodyPr>
          <a:lstStyle/>
          <a:p>
            <a:pPr>
              <a:defRPr/>
            </a:pPr>
            <a:r>
              <a:rPr lang="en-GB" dirty="0">
                <a:solidFill>
                  <a:srgbClr val="000000"/>
                </a:solidFill>
              </a:rPr>
              <a:t>Working Paper: </a:t>
            </a:r>
            <a:r>
              <a:rPr lang="en-GB" sz="1600" dirty="0">
                <a:solidFill>
                  <a:srgbClr val="00B0F0"/>
                </a:solidFill>
              </a:rPr>
              <a:t>https</a:t>
            </a:r>
            <a:r>
              <a:rPr lang="en-GB" sz="1600" dirty="0">
                <a:solidFill>
                  <a:srgbClr val="00B0F0"/>
                </a:solidFill>
              </a:rPr>
              <a:t>://</a:t>
            </a:r>
            <a:r>
              <a:rPr lang="en-GB" sz="1600" dirty="0">
                <a:solidFill>
                  <a:srgbClr val="00B0F0"/>
                </a:solidFill>
              </a:rPr>
              <a:t>sites.google.com/site/gzanello/WP_zanello_srinivasan_nkegbe_2016.pdf</a:t>
            </a:r>
            <a:endParaRPr lang="en-GB" sz="1600" dirty="0">
              <a:solidFill>
                <a:srgbClr val="00B0F0"/>
              </a:solidFill>
            </a:endParaRPr>
          </a:p>
        </p:txBody>
      </p:sp>
    </p:spTree>
    <p:extLst>
      <p:ext uri="{BB962C8B-B14F-4D97-AF65-F5344CB8AC3E}">
        <p14:creationId xmlns:p14="http://schemas.microsoft.com/office/powerpoint/2010/main" val="1495538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dirty="0" smtClean="0">
                <a:latin typeface="Calibri" panose="020F0502020204030204" pitchFamily="34" charset="0"/>
              </a:rPr>
              <a:t>TIMELINE</a:t>
            </a:r>
            <a:endParaRPr lang="en-GB" dirty="0">
              <a:latin typeface="Calibri" panose="020F0502020204030204" pitchFamily="34" charset="0"/>
            </a:endParaRPr>
          </a:p>
        </p:txBody>
      </p:sp>
      <p:sp>
        <p:nvSpPr>
          <p:cNvPr id="8" name="TextBox 7"/>
          <p:cNvSpPr txBox="1"/>
          <p:nvPr/>
        </p:nvSpPr>
        <p:spPr>
          <a:xfrm>
            <a:off x="1775520" y="1412776"/>
            <a:ext cx="8568952" cy="400110"/>
          </a:xfrm>
          <a:prstGeom prst="rect">
            <a:avLst/>
          </a:prstGeom>
          <a:noFill/>
        </p:spPr>
        <p:txBody>
          <a:bodyPr wrap="square" rtlCol="0">
            <a:spAutoFit/>
          </a:bodyPr>
          <a:lstStyle/>
          <a:p>
            <a:pPr fontAlgn="base">
              <a:spcBef>
                <a:spcPct val="0"/>
              </a:spcBef>
              <a:spcAft>
                <a:spcPct val="0"/>
              </a:spcAft>
              <a:defRPr/>
            </a:pPr>
            <a:endParaRPr lang="en-GB" sz="2000">
              <a:solidFill>
                <a:srgbClr val="000000"/>
              </a:solidFill>
              <a:latin typeface="Calibri Regular" charset="0"/>
            </a:endParaRPr>
          </a:p>
        </p:txBody>
      </p:sp>
      <p:sp>
        <p:nvSpPr>
          <p:cNvPr id="9" name="TextBox 8"/>
          <p:cNvSpPr txBox="1"/>
          <p:nvPr/>
        </p:nvSpPr>
        <p:spPr>
          <a:xfrm>
            <a:off x="1778142" y="1432744"/>
            <a:ext cx="8680539" cy="5201424"/>
          </a:xfrm>
          <a:prstGeom prst="rect">
            <a:avLst/>
          </a:prstGeom>
          <a:noFill/>
        </p:spPr>
        <p:txBody>
          <a:bodyPr wrap="square" rtlCol="0">
            <a:spAutoFit/>
          </a:bodyPr>
          <a:lstStyle/>
          <a:p>
            <a:pPr lvl="1" fontAlgn="base">
              <a:lnSpc>
                <a:spcPct val="90000"/>
              </a:lnSpc>
              <a:spcBef>
                <a:spcPct val="0"/>
              </a:spcBef>
              <a:spcAft>
                <a:spcPts val="1200"/>
              </a:spcAft>
              <a:defRPr/>
            </a:pPr>
            <a:r>
              <a:rPr lang="en-GB" sz="2000" b="1" dirty="0">
                <a:solidFill>
                  <a:srgbClr val="000000"/>
                </a:solidFill>
                <a:latin typeface="Calibri" panose="020F0502020204030204" pitchFamily="34" charset="0"/>
              </a:rPr>
              <a:t>	Fall 2015: </a:t>
            </a:r>
            <a:r>
              <a:rPr lang="en-GB" sz="2000" dirty="0">
                <a:solidFill>
                  <a:srgbClr val="000000"/>
                </a:solidFill>
                <a:latin typeface="Calibri" panose="020F0502020204030204" pitchFamily="34" charset="0"/>
              </a:rPr>
              <a:t>Idea!</a:t>
            </a:r>
          </a:p>
          <a:p>
            <a:pPr lvl="1" fontAlgn="base">
              <a:lnSpc>
                <a:spcPct val="90000"/>
              </a:lnSpc>
              <a:spcBef>
                <a:spcPct val="0"/>
              </a:spcBef>
              <a:spcAft>
                <a:spcPts val="1200"/>
              </a:spcAft>
              <a:defRPr/>
            </a:pPr>
            <a:r>
              <a:rPr lang="en-GB" sz="2000" i="1" dirty="0">
                <a:solidFill>
                  <a:srgbClr val="000000"/>
                </a:solidFill>
                <a:latin typeface="Calibri" panose="020F0502020204030204" pitchFamily="34" charset="0"/>
              </a:rPr>
              <a:t>Contacted potential collaborators in various Universities</a:t>
            </a:r>
          </a:p>
          <a:p>
            <a:pPr lvl="1" fontAlgn="base">
              <a:lnSpc>
                <a:spcPct val="90000"/>
              </a:lnSpc>
              <a:spcBef>
                <a:spcPct val="0"/>
              </a:spcBef>
              <a:spcAft>
                <a:spcPts val="1200"/>
              </a:spcAft>
              <a:defRPr/>
            </a:pPr>
            <a:r>
              <a:rPr lang="en-GB" sz="2000" i="1" dirty="0">
                <a:solidFill>
                  <a:srgbClr val="000000"/>
                </a:solidFill>
                <a:latin typeface="Calibri" panose="020F0502020204030204" pitchFamily="34" charset="0"/>
              </a:rPr>
              <a:t>Unsuccessful large grant </a:t>
            </a:r>
            <a:r>
              <a:rPr lang="en-GB" sz="2000" i="1" dirty="0">
                <a:solidFill>
                  <a:srgbClr val="000000"/>
                </a:solidFill>
                <a:latin typeface="Calibri" panose="020F0502020204030204" pitchFamily="34" charset="0"/>
              </a:rPr>
              <a:t>application I</a:t>
            </a:r>
            <a:endParaRPr lang="en-GB" sz="2000" i="1" dirty="0">
              <a:solidFill>
                <a:srgbClr val="000000"/>
              </a:solidFill>
              <a:latin typeface="Calibri" panose="020F0502020204030204" pitchFamily="34" charset="0"/>
            </a:endParaRPr>
          </a:p>
          <a:p>
            <a:pPr lvl="1" fontAlgn="base">
              <a:lnSpc>
                <a:spcPct val="90000"/>
              </a:lnSpc>
              <a:spcBef>
                <a:spcPct val="0"/>
              </a:spcBef>
              <a:spcAft>
                <a:spcPts val="1200"/>
              </a:spcAft>
              <a:defRPr/>
            </a:pPr>
            <a:r>
              <a:rPr lang="en-GB" sz="2000" i="1" dirty="0">
                <a:solidFill>
                  <a:srgbClr val="000000"/>
                </a:solidFill>
                <a:latin typeface="Calibri" panose="020F0502020204030204" pitchFamily="34" charset="0"/>
              </a:rPr>
              <a:t>Explored collaborations with the industry</a:t>
            </a:r>
          </a:p>
          <a:p>
            <a:pPr lvl="1" fontAlgn="base">
              <a:lnSpc>
                <a:spcPct val="90000"/>
              </a:lnSpc>
              <a:spcBef>
                <a:spcPct val="0"/>
              </a:spcBef>
              <a:spcAft>
                <a:spcPts val="1200"/>
              </a:spcAft>
              <a:defRPr/>
            </a:pPr>
            <a:r>
              <a:rPr lang="en-GB" sz="2000" b="1" dirty="0">
                <a:solidFill>
                  <a:srgbClr val="000000"/>
                </a:solidFill>
                <a:latin typeface="Calibri" panose="020F0502020204030204" pitchFamily="34" charset="0"/>
              </a:rPr>
              <a:t>Spring 2016 - </a:t>
            </a:r>
            <a:r>
              <a:rPr lang="en-GB" sz="2000" b="1" dirty="0">
                <a:solidFill>
                  <a:srgbClr val="000000"/>
                </a:solidFill>
                <a:latin typeface="Calibri" panose="020F0502020204030204" pitchFamily="34" charset="0"/>
              </a:rPr>
              <a:t>RETF University </a:t>
            </a:r>
            <a:r>
              <a:rPr lang="en-GB" sz="2000" b="1" dirty="0">
                <a:solidFill>
                  <a:srgbClr val="000000"/>
                </a:solidFill>
                <a:latin typeface="Calibri" panose="020F0502020204030204" pitchFamily="34" charset="0"/>
              </a:rPr>
              <a:t>seed-funds: </a:t>
            </a:r>
            <a:r>
              <a:rPr lang="en-GB" sz="2000" dirty="0">
                <a:solidFill>
                  <a:srgbClr val="000000"/>
                </a:solidFill>
                <a:latin typeface="Calibri" panose="020F0502020204030204" pitchFamily="34" charset="0"/>
              </a:rPr>
              <a:t>Small grant to run a pilot </a:t>
            </a:r>
            <a:r>
              <a:rPr lang="en-GB" sz="2000" dirty="0">
                <a:solidFill>
                  <a:srgbClr val="000000"/>
                </a:solidFill>
                <a:latin typeface="Calibri" panose="020F0502020204030204" pitchFamily="34" charset="0"/>
              </a:rPr>
              <a:t>in Ghana in collaboration with a </a:t>
            </a:r>
            <a:r>
              <a:rPr lang="en-GB" sz="2000" dirty="0">
                <a:solidFill>
                  <a:srgbClr val="000000"/>
                </a:solidFill>
                <a:latin typeface="Calibri" panose="020F0502020204030204" pitchFamily="34" charset="0"/>
              </a:rPr>
              <a:t>long-standing </a:t>
            </a:r>
            <a:r>
              <a:rPr lang="en-GB" sz="2000" dirty="0">
                <a:solidFill>
                  <a:srgbClr val="000000"/>
                </a:solidFill>
                <a:latin typeface="Calibri" panose="020F0502020204030204" pitchFamily="34" charset="0"/>
              </a:rPr>
              <a:t>colleague</a:t>
            </a:r>
          </a:p>
          <a:p>
            <a:pPr lvl="1" fontAlgn="base">
              <a:lnSpc>
                <a:spcPct val="90000"/>
              </a:lnSpc>
              <a:spcBef>
                <a:spcPct val="0"/>
              </a:spcBef>
              <a:spcAft>
                <a:spcPts val="1200"/>
              </a:spcAft>
              <a:defRPr/>
            </a:pPr>
            <a:r>
              <a:rPr lang="en-GB" sz="2000" i="1" dirty="0">
                <a:solidFill>
                  <a:srgbClr val="000000"/>
                </a:solidFill>
                <a:latin typeface="Calibri" panose="020F0502020204030204" pitchFamily="34" charset="0"/>
              </a:rPr>
              <a:t>Explored collaborations with NGOs</a:t>
            </a:r>
          </a:p>
          <a:p>
            <a:pPr lvl="1" fontAlgn="base">
              <a:lnSpc>
                <a:spcPct val="90000"/>
              </a:lnSpc>
              <a:spcBef>
                <a:spcPct val="0"/>
              </a:spcBef>
              <a:spcAft>
                <a:spcPts val="1200"/>
              </a:spcAft>
              <a:defRPr/>
            </a:pPr>
            <a:r>
              <a:rPr lang="en-GB" sz="2000" b="1" dirty="0">
                <a:solidFill>
                  <a:srgbClr val="000000"/>
                </a:solidFill>
                <a:latin typeface="Calibri" panose="020F0502020204030204" pitchFamily="34" charset="0"/>
              </a:rPr>
              <a:t>Summer 2016 - </a:t>
            </a:r>
            <a:r>
              <a:rPr lang="en-GB" sz="2000" b="1" dirty="0">
                <a:solidFill>
                  <a:srgbClr val="000000"/>
                </a:solidFill>
                <a:latin typeface="Calibri" panose="020F0502020204030204" pitchFamily="34" charset="0"/>
              </a:rPr>
              <a:t>EPSRC Seed </a:t>
            </a:r>
            <a:r>
              <a:rPr lang="en-GB" sz="2000" b="1" dirty="0">
                <a:solidFill>
                  <a:srgbClr val="000000"/>
                </a:solidFill>
                <a:latin typeface="Calibri" panose="020F0502020204030204" pitchFamily="34" charset="0"/>
              </a:rPr>
              <a:t>GCRF: </a:t>
            </a:r>
            <a:r>
              <a:rPr lang="en-GB" sz="2000" dirty="0">
                <a:solidFill>
                  <a:srgbClr val="000000"/>
                </a:solidFill>
                <a:latin typeface="Calibri" panose="020F0502020204030204" pitchFamily="34" charset="0"/>
              </a:rPr>
              <a:t>Collaboration with colleagues at Biomedical Engineering Dept. to better understand the technicalities of accelerometry devices and expand the geographical focus to India (EPSRC Seed GCRF)</a:t>
            </a:r>
          </a:p>
          <a:p>
            <a:pPr lvl="1" fontAlgn="base">
              <a:lnSpc>
                <a:spcPct val="90000"/>
              </a:lnSpc>
              <a:spcBef>
                <a:spcPct val="0"/>
              </a:spcBef>
              <a:spcAft>
                <a:spcPts val="1200"/>
              </a:spcAft>
              <a:defRPr/>
            </a:pPr>
            <a:r>
              <a:rPr lang="en-GB" sz="2000" i="1" dirty="0">
                <a:solidFill>
                  <a:srgbClr val="000000"/>
                </a:solidFill>
                <a:latin typeface="Calibri" panose="020F0502020204030204" pitchFamily="34" charset="0"/>
              </a:rPr>
              <a:t>Unsuccessful large grant application II</a:t>
            </a:r>
          </a:p>
          <a:p>
            <a:pPr lvl="1" fontAlgn="base">
              <a:lnSpc>
                <a:spcPct val="90000"/>
              </a:lnSpc>
              <a:spcBef>
                <a:spcPct val="0"/>
              </a:spcBef>
              <a:spcAft>
                <a:spcPts val="1200"/>
              </a:spcAft>
              <a:defRPr/>
            </a:pPr>
            <a:r>
              <a:rPr lang="en-GB" sz="2000" b="1" dirty="0">
                <a:solidFill>
                  <a:srgbClr val="000000"/>
                </a:solidFill>
                <a:latin typeface="Calibri" panose="020F0502020204030204" pitchFamily="34" charset="0"/>
              </a:rPr>
              <a:t>January 2017 - </a:t>
            </a:r>
            <a:r>
              <a:rPr lang="en-GB" sz="2000" b="1" dirty="0">
                <a:solidFill>
                  <a:srgbClr val="000000"/>
                </a:solidFill>
                <a:latin typeface="Calibri" panose="020F0502020204030204" pitchFamily="34" charset="0"/>
              </a:rPr>
              <a:t>DFID (</a:t>
            </a:r>
            <a:r>
              <a:rPr lang="en-GB" sz="2000" b="1" dirty="0">
                <a:solidFill>
                  <a:srgbClr val="000000"/>
                </a:solidFill>
                <a:latin typeface="Calibri" panose="020F0502020204030204" pitchFamily="34" charset="0"/>
              </a:rPr>
              <a:t>IMMANA Grant): </a:t>
            </a:r>
            <a:r>
              <a:rPr lang="en-GB" sz="2000" dirty="0">
                <a:solidFill>
                  <a:srgbClr val="000000"/>
                </a:solidFill>
                <a:latin typeface="Calibri" panose="020F0502020204030204" pitchFamily="34" charset="0"/>
              </a:rPr>
              <a:t>Scale-up funds </a:t>
            </a:r>
            <a:r>
              <a:rPr lang="en-GB" sz="2000" dirty="0">
                <a:solidFill>
                  <a:srgbClr val="000000"/>
                </a:solidFill>
                <a:latin typeface="Calibri" panose="020F0502020204030204" pitchFamily="34" charset="0"/>
              </a:rPr>
              <a:t>for a large </a:t>
            </a:r>
            <a:r>
              <a:rPr lang="en-GB" sz="2000" dirty="0">
                <a:solidFill>
                  <a:srgbClr val="000000"/>
                </a:solidFill>
                <a:latin typeface="Calibri" panose="020F0502020204030204" pitchFamily="34" charset="0"/>
              </a:rPr>
              <a:t>scale </a:t>
            </a:r>
            <a:r>
              <a:rPr lang="en-GB" sz="2000" dirty="0">
                <a:solidFill>
                  <a:srgbClr val="000000"/>
                </a:solidFill>
                <a:latin typeface="Calibri" panose="020F0502020204030204" pitchFamily="34" charset="0"/>
              </a:rPr>
              <a:t>multi-country all-year data collection</a:t>
            </a:r>
            <a:endParaRPr lang="en-GB" sz="2000" dirty="0">
              <a:solidFill>
                <a:srgbClr val="000000"/>
              </a:solidFill>
              <a:latin typeface="Calibri" panose="020F0502020204030204" pitchFamily="34" charset="0"/>
            </a:endParaRPr>
          </a:p>
        </p:txBody>
      </p:sp>
      <p:cxnSp>
        <p:nvCxnSpPr>
          <p:cNvPr id="3" name="Straight Arrow Connector 2"/>
          <p:cNvCxnSpPr/>
          <p:nvPr/>
        </p:nvCxnSpPr>
        <p:spPr bwMode="auto">
          <a:xfrm>
            <a:off x="2124075" y="1432744"/>
            <a:ext cx="0" cy="5101406"/>
          </a:xfrm>
          <a:prstGeom prst="straightConnector1">
            <a:avLst/>
          </a:prstGeom>
          <a:noFill/>
          <a:ln w="5715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 name="Straight Connector 6"/>
          <p:cNvCxnSpPr/>
          <p:nvPr/>
        </p:nvCxnSpPr>
        <p:spPr bwMode="auto">
          <a:xfrm>
            <a:off x="2003425" y="1606550"/>
            <a:ext cx="241300" cy="0"/>
          </a:xfrm>
          <a:prstGeom prst="line">
            <a:avLst/>
          </a:prstGeom>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 name="Straight Connector 10"/>
          <p:cNvCxnSpPr/>
          <p:nvPr/>
        </p:nvCxnSpPr>
        <p:spPr bwMode="auto">
          <a:xfrm>
            <a:off x="2003425" y="2040890"/>
            <a:ext cx="241300" cy="0"/>
          </a:xfrm>
          <a:prstGeom prst="line">
            <a:avLst/>
          </a:prstGeom>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 name="Straight Connector 11"/>
          <p:cNvCxnSpPr/>
          <p:nvPr/>
        </p:nvCxnSpPr>
        <p:spPr bwMode="auto">
          <a:xfrm>
            <a:off x="2003425" y="2444750"/>
            <a:ext cx="241300" cy="0"/>
          </a:xfrm>
          <a:prstGeom prst="line">
            <a:avLst/>
          </a:prstGeom>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3" name="Straight Connector 12"/>
          <p:cNvCxnSpPr/>
          <p:nvPr/>
        </p:nvCxnSpPr>
        <p:spPr bwMode="auto">
          <a:xfrm>
            <a:off x="2003425" y="2886710"/>
            <a:ext cx="241300" cy="0"/>
          </a:xfrm>
          <a:prstGeom prst="line">
            <a:avLst/>
          </a:prstGeom>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4" name="Straight Connector 13"/>
          <p:cNvCxnSpPr/>
          <p:nvPr/>
        </p:nvCxnSpPr>
        <p:spPr bwMode="auto">
          <a:xfrm>
            <a:off x="2003425" y="3321050"/>
            <a:ext cx="241300" cy="0"/>
          </a:xfrm>
          <a:prstGeom prst="line">
            <a:avLst/>
          </a:prstGeom>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5" name="Straight Connector 14"/>
          <p:cNvCxnSpPr/>
          <p:nvPr/>
        </p:nvCxnSpPr>
        <p:spPr bwMode="auto">
          <a:xfrm>
            <a:off x="2003425" y="4014470"/>
            <a:ext cx="241300" cy="0"/>
          </a:xfrm>
          <a:prstGeom prst="line">
            <a:avLst/>
          </a:prstGeom>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 name="Straight Connector 15"/>
          <p:cNvCxnSpPr/>
          <p:nvPr/>
        </p:nvCxnSpPr>
        <p:spPr bwMode="auto">
          <a:xfrm>
            <a:off x="2003425" y="4448810"/>
            <a:ext cx="241300" cy="0"/>
          </a:xfrm>
          <a:prstGeom prst="line">
            <a:avLst/>
          </a:prstGeom>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7" name="Straight Connector 16"/>
          <p:cNvCxnSpPr/>
          <p:nvPr/>
        </p:nvCxnSpPr>
        <p:spPr bwMode="auto">
          <a:xfrm>
            <a:off x="2003425" y="5424170"/>
            <a:ext cx="241300" cy="0"/>
          </a:xfrm>
          <a:prstGeom prst="line">
            <a:avLst/>
          </a:prstGeom>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8" name="Straight Connector 17"/>
          <p:cNvCxnSpPr/>
          <p:nvPr/>
        </p:nvCxnSpPr>
        <p:spPr bwMode="auto">
          <a:xfrm>
            <a:off x="2003425" y="5858510"/>
            <a:ext cx="241300" cy="0"/>
          </a:xfrm>
          <a:prstGeom prst="line">
            <a:avLst/>
          </a:prstGeom>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3047" t="6743" r="22891" b="33929"/>
          <a:stretch/>
        </p:blipFill>
        <p:spPr>
          <a:xfrm>
            <a:off x="2244726" y="1266386"/>
            <a:ext cx="488153" cy="535709"/>
          </a:xfrm>
          <a:prstGeom prst="rect">
            <a:avLst/>
          </a:prstGeom>
        </p:spPr>
      </p:pic>
    </p:spTree>
    <p:extLst>
      <p:ext uri="{BB962C8B-B14F-4D97-AF65-F5344CB8AC3E}">
        <p14:creationId xmlns:p14="http://schemas.microsoft.com/office/powerpoint/2010/main" val="4150379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100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100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100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xEl>
                                              <p:pRg st="3" end="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xEl>
                                              <p:pRg st="5" end="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
                                            <p:txEl>
                                              <p:pRg st="7" end="7"/>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dirty="0" smtClean="0">
                <a:latin typeface="Calibri" panose="020F0502020204030204" pitchFamily="34" charset="0"/>
              </a:rPr>
              <a:t>WHAT I HAVE Learnt</a:t>
            </a:r>
            <a:endParaRPr lang="en-GB" dirty="0">
              <a:latin typeface="Calibri" panose="020F0502020204030204" pitchFamily="34" charset="0"/>
            </a:endParaRPr>
          </a:p>
        </p:txBody>
      </p:sp>
      <p:sp>
        <p:nvSpPr>
          <p:cNvPr id="8" name="TextBox 7"/>
          <p:cNvSpPr txBox="1"/>
          <p:nvPr/>
        </p:nvSpPr>
        <p:spPr>
          <a:xfrm>
            <a:off x="1775520" y="1412776"/>
            <a:ext cx="8568952" cy="400110"/>
          </a:xfrm>
          <a:prstGeom prst="rect">
            <a:avLst/>
          </a:prstGeom>
          <a:noFill/>
        </p:spPr>
        <p:txBody>
          <a:bodyPr wrap="square" rtlCol="0">
            <a:spAutoFit/>
          </a:bodyPr>
          <a:lstStyle/>
          <a:p>
            <a:pPr fontAlgn="base">
              <a:spcBef>
                <a:spcPct val="0"/>
              </a:spcBef>
              <a:spcAft>
                <a:spcPct val="0"/>
              </a:spcAft>
              <a:defRPr/>
            </a:pPr>
            <a:endParaRPr lang="en-GB" sz="2000">
              <a:solidFill>
                <a:srgbClr val="000000"/>
              </a:solidFill>
              <a:latin typeface="Calibri Regular" charset="0"/>
            </a:endParaRPr>
          </a:p>
        </p:txBody>
      </p:sp>
      <p:sp>
        <p:nvSpPr>
          <p:cNvPr id="9" name="TextBox 8"/>
          <p:cNvSpPr txBox="1"/>
          <p:nvPr/>
        </p:nvSpPr>
        <p:spPr>
          <a:xfrm>
            <a:off x="1778142" y="1432744"/>
            <a:ext cx="8680539" cy="4647426"/>
          </a:xfrm>
          <a:prstGeom prst="rect">
            <a:avLst/>
          </a:prstGeom>
          <a:noFill/>
        </p:spPr>
        <p:txBody>
          <a:bodyPr wrap="square" rtlCol="0">
            <a:spAutoFit/>
          </a:bodyPr>
          <a:lstStyle/>
          <a:p>
            <a:pPr marL="342900" indent="-342900" fontAlgn="base">
              <a:lnSpc>
                <a:spcPct val="90000"/>
              </a:lnSpc>
              <a:spcBef>
                <a:spcPct val="0"/>
              </a:spcBef>
              <a:spcAft>
                <a:spcPts val="1200"/>
              </a:spcAft>
              <a:buFont typeface="Arial" panose="020B0604020202020204" pitchFamily="34" charset="0"/>
              <a:buChar char="•"/>
              <a:defRPr/>
            </a:pPr>
            <a:r>
              <a:rPr lang="en-GB" sz="2400" dirty="0">
                <a:solidFill>
                  <a:srgbClr val="000000"/>
                </a:solidFill>
                <a:latin typeface="Calibri" panose="020F0502020204030204" pitchFamily="34" charset="0"/>
              </a:rPr>
              <a:t>Pilot your idea!</a:t>
            </a:r>
          </a:p>
          <a:p>
            <a:pPr marL="342900" indent="-342900" fontAlgn="base">
              <a:lnSpc>
                <a:spcPct val="90000"/>
              </a:lnSpc>
              <a:spcBef>
                <a:spcPct val="0"/>
              </a:spcBef>
              <a:spcAft>
                <a:spcPts val="1200"/>
              </a:spcAft>
              <a:buFont typeface="Arial" panose="020B0604020202020204" pitchFamily="34" charset="0"/>
              <a:buChar char="•"/>
              <a:defRPr/>
            </a:pPr>
            <a:r>
              <a:rPr lang="en-GB" sz="2400" dirty="0">
                <a:solidFill>
                  <a:srgbClr val="000000"/>
                </a:solidFill>
                <a:latin typeface="Calibri" panose="020F0502020204030204" pitchFamily="34" charset="0"/>
              </a:rPr>
              <a:t>Importance (and challenges) of communicating across </a:t>
            </a:r>
            <a:r>
              <a:rPr lang="en-GB" sz="2400" dirty="0">
                <a:solidFill>
                  <a:srgbClr val="000000"/>
                </a:solidFill>
                <a:latin typeface="Calibri" panose="020F0502020204030204" pitchFamily="34" charset="0"/>
              </a:rPr>
              <a:t>environments</a:t>
            </a:r>
          </a:p>
          <a:p>
            <a:pPr marL="342900" indent="-342900" fontAlgn="base">
              <a:lnSpc>
                <a:spcPct val="90000"/>
              </a:lnSpc>
              <a:spcBef>
                <a:spcPct val="0"/>
              </a:spcBef>
              <a:spcAft>
                <a:spcPts val="1200"/>
              </a:spcAft>
              <a:buFont typeface="Arial" panose="020B0604020202020204" pitchFamily="34" charset="0"/>
              <a:buChar char="•"/>
              <a:defRPr/>
            </a:pPr>
            <a:r>
              <a:rPr lang="en-GB" sz="2400" dirty="0">
                <a:solidFill>
                  <a:srgbClr val="000000"/>
                </a:solidFill>
                <a:latin typeface="Calibri" panose="020F0502020204030204" pitchFamily="34" charset="0"/>
              </a:rPr>
              <a:t>Multidisciplinary is an asset</a:t>
            </a:r>
            <a:endParaRPr lang="en-GB" sz="2400" dirty="0">
              <a:solidFill>
                <a:srgbClr val="000000"/>
              </a:solidFill>
              <a:latin typeface="Calibri" panose="020F0502020204030204" pitchFamily="34" charset="0"/>
            </a:endParaRPr>
          </a:p>
          <a:p>
            <a:pPr marL="342900" indent="-342900" fontAlgn="base">
              <a:lnSpc>
                <a:spcPct val="90000"/>
              </a:lnSpc>
              <a:spcBef>
                <a:spcPct val="0"/>
              </a:spcBef>
              <a:spcAft>
                <a:spcPts val="1200"/>
              </a:spcAft>
              <a:buFont typeface="Arial" panose="020B0604020202020204" pitchFamily="34" charset="0"/>
              <a:buChar char="•"/>
              <a:defRPr/>
            </a:pPr>
            <a:r>
              <a:rPr lang="en-GB" sz="2400" dirty="0">
                <a:solidFill>
                  <a:srgbClr val="000000"/>
                </a:solidFill>
                <a:latin typeface="Calibri" panose="020F0502020204030204" pitchFamily="34" charset="0"/>
              </a:rPr>
              <a:t>Importance of personal network</a:t>
            </a:r>
          </a:p>
          <a:p>
            <a:pPr marL="342900" indent="-342900" fontAlgn="base">
              <a:lnSpc>
                <a:spcPct val="90000"/>
              </a:lnSpc>
              <a:spcBef>
                <a:spcPct val="0"/>
              </a:spcBef>
              <a:spcAft>
                <a:spcPts val="1200"/>
              </a:spcAft>
              <a:buFont typeface="Arial" panose="020B0604020202020204" pitchFamily="34" charset="0"/>
              <a:buChar char="•"/>
              <a:defRPr/>
            </a:pPr>
            <a:r>
              <a:rPr lang="en-GB" sz="2400" dirty="0">
                <a:solidFill>
                  <a:srgbClr val="000000"/>
                </a:solidFill>
                <a:latin typeface="Calibri" panose="020F0502020204030204" pitchFamily="34" charset="0"/>
              </a:rPr>
              <a:t>Nurture relationships</a:t>
            </a:r>
          </a:p>
          <a:p>
            <a:pPr marL="342900" indent="-342900" fontAlgn="base">
              <a:lnSpc>
                <a:spcPct val="90000"/>
              </a:lnSpc>
              <a:spcBef>
                <a:spcPct val="0"/>
              </a:spcBef>
              <a:spcAft>
                <a:spcPts val="1200"/>
              </a:spcAft>
              <a:buFont typeface="Arial" panose="020B0604020202020204" pitchFamily="34" charset="0"/>
              <a:buChar char="•"/>
              <a:defRPr/>
            </a:pPr>
            <a:r>
              <a:rPr lang="en-GB" sz="2400" dirty="0">
                <a:solidFill>
                  <a:srgbClr val="000000"/>
                </a:solidFill>
                <a:latin typeface="Calibri" panose="020F0502020204030204" pitchFamily="34" charset="0"/>
              </a:rPr>
              <a:t>Importance of support</a:t>
            </a:r>
          </a:p>
          <a:p>
            <a:pPr marL="342900" indent="-342900" fontAlgn="base">
              <a:lnSpc>
                <a:spcPct val="90000"/>
              </a:lnSpc>
              <a:spcBef>
                <a:spcPct val="0"/>
              </a:spcBef>
              <a:spcAft>
                <a:spcPts val="1200"/>
              </a:spcAft>
              <a:buFont typeface="Arial" panose="020B0604020202020204" pitchFamily="34" charset="0"/>
              <a:buChar char="•"/>
              <a:defRPr/>
            </a:pPr>
            <a:r>
              <a:rPr lang="en-GB" sz="2400" dirty="0">
                <a:solidFill>
                  <a:srgbClr val="000000"/>
                </a:solidFill>
                <a:latin typeface="Calibri" panose="020F0502020204030204" pitchFamily="34" charset="0"/>
              </a:rPr>
              <a:t>‘Improvise</a:t>
            </a:r>
            <a:r>
              <a:rPr lang="en-GB" sz="2400" dirty="0">
                <a:solidFill>
                  <a:srgbClr val="000000"/>
                </a:solidFill>
                <a:latin typeface="Calibri" panose="020F0502020204030204" pitchFamily="34" charset="0"/>
              </a:rPr>
              <a:t>, </a:t>
            </a:r>
            <a:r>
              <a:rPr lang="en-GB" sz="2400" dirty="0">
                <a:solidFill>
                  <a:srgbClr val="000000"/>
                </a:solidFill>
                <a:latin typeface="Calibri" panose="020F0502020204030204" pitchFamily="34" charset="0"/>
              </a:rPr>
              <a:t>adapt</a:t>
            </a:r>
            <a:r>
              <a:rPr lang="en-GB" sz="2400" dirty="0">
                <a:solidFill>
                  <a:srgbClr val="000000"/>
                </a:solidFill>
                <a:latin typeface="Calibri" panose="020F0502020204030204" pitchFamily="34" charset="0"/>
              </a:rPr>
              <a:t>, </a:t>
            </a:r>
            <a:r>
              <a:rPr lang="en-GB" sz="2400" dirty="0">
                <a:solidFill>
                  <a:srgbClr val="000000"/>
                </a:solidFill>
                <a:latin typeface="Calibri" panose="020F0502020204030204" pitchFamily="34" charset="0"/>
              </a:rPr>
              <a:t>overcome’</a:t>
            </a:r>
          </a:p>
          <a:p>
            <a:pPr marL="342900" indent="-342900" fontAlgn="base">
              <a:lnSpc>
                <a:spcPct val="90000"/>
              </a:lnSpc>
              <a:spcBef>
                <a:spcPct val="0"/>
              </a:spcBef>
              <a:spcAft>
                <a:spcPts val="1200"/>
              </a:spcAft>
              <a:buFont typeface="Arial" panose="020B0604020202020204" pitchFamily="34" charset="0"/>
              <a:buChar char="•"/>
              <a:defRPr/>
            </a:pPr>
            <a:endParaRPr lang="en-GB" sz="2400" dirty="0">
              <a:solidFill>
                <a:srgbClr val="000000"/>
              </a:solidFill>
              <a:latin typeface="Calibri" panose="020F0502020204030204" pitchFamily="34" charset="0"/>
            </a:endParaRPr>
          </a:p>
          <a:p>
            <a:pPr marL="342900" indent="-342900" fontAlgn="base">
              <a:lnSpc>
                <a:spcPct val="90000"/>
              </a:lnSpc>
              <a:spcBef>
                <a:spcPct val="0"/>
              </a:spcBef>
              <a:spcAft>
                <a:spcPts val="1200"/>
              </a:spcAft>
              <a:buFont typeface="Arial" panose="020B0604020202020204" pitchFamily="34" charset="0"/>
              <a:buChar char="•"/>
              <a:defRPr/>
            </a:pPr>
            <a:endParaRPr lang="en-GB" sz="24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565178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latin typeface="Calibri" panose="020F0502020204030204" pitchFamily="34" charset="0"/>
              </a:rPr>
              <a:t>WHAT IS NEXT?</a:t>
            </a:r>
            <a:endParaRPr lang="en-GB" dirty="0">
              <a:latin typeface="Calibri" panose="020F0502020204030204" pitchFamily="34" charset="0"/>
            </a:endParaRPr>
          </a:p>
        </p:txBody>
      </p:sp>
      <p:sp>
        <p:nvSpPr>
          <p:cNvPr id="8" name="TextBox 7"/>
          <p:cNvSpPr txBox="1"/>
          <p:nvPr/>
        </p:nvSpPr>
        <p:spPr>
          <a:xfrm>
            <a:off x="1775520" y="1412776"/>
            <a:ext cx="8568952" cy="400110"/>
          </a:xfrm>
          <a:prstGeom prst="rect">
            <a:avLst/>
          </a:prstGeom>
          <a:noFill/>
        </p:spPr>
        <p:txBody>
          <a:bodyPr wrap="square" rtlCol="0">
            <a:spAutoFit/>
          </a:bodyPr>
          <a:lstStyle/>
          <a:p>
            <a:pPr fontAlgn="base">
              <a:spcBef>
                <a:spcPct val="0"/>
              </a:spcBef>
              <a:spcAft>
                <a:spcPct val="0"/>
              </a:spcAft>
              <a:defRPr/>
            </a:pPr>
            <a:endParaRPr lang="en-GB" sz="2000">
              <a:solidFill>
                <a:srgbClr val="000000"/>
              </a:solidFill>
              <a:latin typeface="Calibri Regular"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872" r="49411"/>
          <a:stretch/>
        </p:blipFill>
        <p:spPr>
          <a:xfrm>
            <a:off x="6605489" y="1412776"/>
            <a:ext cx="1586516" cy="241935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3972" r="15446"/>
          <a:stretch/>
        </p:blipFill>
        <p:spPr>
          <a:xfrm>
            <a:off x="8390421" y="1412776"/>
            <a:ext cx="1842821" cy="241935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355" r="51813"/>
          <a:stretch/>
        </p:blipFill>
        <p:spPr>
          <a:xfrm>
            <a:off x="1775520" y="4240200"/>
            <a:ext cx="1590676" cy="240990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2149" r="13283"/>
          <a:stretch/>
        </p:blipFill>
        <p:spPr>
          <a:xfrm>
            <a:off x="8519107" y="4241700"/>
            <a:ext cx="1714134" cy="2408400"/>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26560" r="18895"/>
          <a:stretch/>
        </p:blipFill>
        <p:spPr>
          <a:xfrm>
            <a:off x="6566595" y="4241702"/>
            <a:ext cx="1752600" cy="2409825"/>
          </a:xfrm>
          <a:prstGeom prst="rect">
            <a:avLst/>
          </a:prstGeom>
        </p:spPr>
      </p:pic>
      <p:sp>
        <p:nvSpPr>
          <p:cNvPr id="11" name="Rectangle 10"/>
          <p:cNvSpPr/>
          <p:nvPr/>
        </p:nvSpPr>
        <p:spPr>
          <a:xfrm>
            <a:off x="1727895" y="6661275"/>
            <a:ext cx="9677400" cy="215444"/>
          </a:xfrm>
          <a:prstGeom prst="rect">
            <a:avLst/>
          </a:prstGeom>
        </p:spPr>
        <p:txBody>
          <a:bodyPr wrap="square">
            <a:spAutoFit/>
          </a:bodyPr>
          <a:lstStyle/>
          <a:p>
            <a:pPr>
              <a:defRPr/>
            </a:pPr>
            <a:r>
              <a:rPr lang="en-GB" sz="800" dirty="0">
                <a:solidFill>
                  <a:srgbClr val="000000"/>
                </a:solidFill>
                <a:hlinkClick r:id="rId7"/>
              </a:rPr>
              <a:t>http://</a:t>
            </a:r>
            <a:r>
              <a:rPr lang="en-GB" sz="800" dirty="0">
                <a:solidFill>
                  <a:srgbClr val="000000"/>
                </a:solidFill>
                <a:hlinkClick r:id="rId7"/>
              </a:rPr>
              <a:t>www.schoolsandhealth.org</a:t>
            </a:r>
            <a:r>
              <a:rPr lang="en-GB" sz="800" dirty="0">
                <a:solidFill>
                  <a:srgbClr val="000000"/>
                </a:solidFill>
              </a:rPr>
              <a:t> | </a:t>
            </a:r>
            <a:r>
              <a:rPr lang="en-GB" sz="800" dirty="0">
                <a:solidFill>
                  <a:srgbClr val="000000"/>
                </a:solidFill>
                <a:hlinkClick r:id="rId8"/>
              </a:rPr>
              <a:t>http</a:t>
            </a:r>
            <a:r>
              <a:rPr lang="en-GB" sz="800" dirty="0">
                <a:solidFill>
                  <a:srgbClr val="000000"/>
                </a:solidFill>
                <a:hlinkClick r:id="rId8"/>
              </a:rPr>
              <a:t>://</a:t>
            </a:r>
            <a:r>
              <a:rPr lang="en-GB" sz="800" dirty="0">
                <a:solidFill>
                  <a:srgbClr val="000000"/>
                </a:solidFill>
                <a:hlinkClick r:id="rId8"/>
              </a:rPr>
              <a:t>www.thebetterindia.com</a:t>
            </a:r>
            <a:r>
              <a:rPr lang="en-GB" sz="800" dirty="0">
                <a:solidFill>
                  <a:srgbClr val="000000"/>
                </a:solidFill>
              </a:rPr>
              <a:t> | </a:t>
            </a:r>
            <a:r>
              <a:rPr lang="en-GB" sz="800" dirty="0">
                <a:solidFill>
                  <a:srgbClr val="000000"/>
                </a:solidFill>
                <a:hlinkClick r:id="rId9"/>
              </a:rPr>
              <a:t>http</a:t>
            </a:r>
            <a:r>
              <a:rPr lang="en-GB" sz="800" dirty="0">
                <a:solidFill>
                  <a:srgbClr val="000000"/>
                </a:solidFill>
                <a:hlinkClick r:id="rId9"/>
              </a:rPr>
              <a:t>://</a:t>
            </a:r>
            <a:r>
              <a:rPr lang="en-GB" sz="800" dirty="0">
                <a:solidFill>
                  <a:srgbClr val="000000"/>
                </a:solidFill>
                <a:hlinkClick r:id="rId9"/>
              </a:rPr>
              <a:t>images.medicaldaily.com</a:t>
            </a:r>
            <a:r>
              <a:rPr lang="en-GB" sz="800" dirty="0">
                <a:solidFill>
                  <a:srgbClr val="000000"/>
                </a:solidFill>
              </a:rPr>
              <a:t> | </a:t>
            </a:r>
            <a:r>
              <a:rPr lang="en-GB" sz="800" dirty="0">
                <a:solidFill>
                  <a:srgbClr val="000000"/>
                </a:solidFill>
                <a:hlinkClick r:id="rId10"/>
              </a:rPr>
              <a:t>http</a:t>
            </a:r>
            <a:r>
              <a:rPr lang="en-GB" sz="800" dirty="0">
                <a:solidFill>
                  <a:srgbClr val="000000"/>
                </a:solidFill>
                <a:hlinkClick r:id="rId10"/>
              </a:rPr>
              <a:t>://</a:t>
            </a:r>
            <a:r>
              <a:rPr lang="en-GB" sz="800" dirty="0">
                <a:solidFill>
                  <a:srgbClr val="000000"/>
                </a:solidFill>
                <a:hlinkClick r:id="rId10"/>
              </a:rPr>
              <a:t>www.independent.co.uk</a:t>
            </a:r>
            <a:r>
              <a:rPr lang="en-GB" sz="800" dirty="0">
                <a:solidFill>
                  <a:srgbClr val="000000"/>
                </a:solidFill>
              </a:rPr>
              <a:t> | </a:t>
            </a:r>
            <a:r>
              <a:rPr lang="en-GB" sz="800" dirty="0">
                <a:solidFill>
                  <a:srgbClr val="000000"/>
                </a:solidFill>
                <a:hlinkClick r:id="rId11"/>
              </a:rPr>
              <a:t>http://</a:t>
            </a:r>
            <a:r>
              <a:rPr lang="en-GB" sz="800" dirty="0">
                <a:solidFill>
                  <a:srgbClr val="000000"/>
                </a:solidFill>
                <a:hlinkClick r:id="rId11"/>
              </a:rPr>
              <a:t>www.theeastafrican.co.ke</a:t>
            </a:r>
            <a:r>
              <a:rPr lang="en-GB" sz="800" dirty="0">
                <a:solidFill>
                  <a:srgbClr val="000000"/>
                </a:solidFill>
              </a:rPr>
              <a:t> </a:t>
            </a:r>
            <a:endParaRPr lang="en-GB" sz="800" dirty="0">
              <a:solidFill>
                <a:srgbClr val="000000"/>
              </a:solidFill>
            </a:endParaRPr>
          </a:p>
        </p:txBody>
      </p:sp>
      <p:pic>
        <p:nvPicPr>
          <p:cNvPr id="12" name="Picture 11"/>
          <p:cNvPicPr>
            <a:picLocks noChangeAspect="1"/>
          </p:cNvPicPr>
          <p:nvPr/>
        </p:nvPicPr>
        <p:blipFill rotWithShape="1">
          <a:blip r:embed="rId12">
            <a:extLst>
              <a:ext uri="{28A0092B-C50C-407E-A947-70E740481C1C}">
                <a14:useLocalDpi xmlns:a14="http://schemas.microsoft.com/office/drawing/2010/main" val="0"/>
              </a:ext>
            </a:extLst>
          </a:blip>
          <a:srcRect l="26504" r="34995"/>
          <a:stretch/>
        </p:blipFill>
        <p:spPr>
          <a:xfrm>
            <a:off x="3560453" y="4240200"/>
            <a:ext cx="1840223" cy="2409900"/>
          </a:xfrm>
          <a:prstGeom prst="rect">
            <a:avLst/>
          </a:prstGeom>
        </p:spPr>
      </p:pic>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3594" b="8084"/>
          <a:stretch/>
        </p:blipFill>
        <p:spPr>
          <a:xfrm>
            <a:off x="1775520" y="1410342"/>
            <a:ext cx="3666646" cy="2421784"/>
          </a:xfrm>
          <a:prstGeom prst="rect">
            <a:avLst/>
          </a:prstGeom>
        </p:spPr>
      </p:pic>
    </p:spTree>
    <p:extLst>
      <p:ext uri="{BB962C8B-B14F-4D97-AF65-F5344CB8AC3E}">
        <p14:creationId xmlns:p14="http://schemas.microsoft.com/office/powerpoint/2010/main" val="6156746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46305" y="1047175"/>
            <a:ext cx="4449720" cy="498114"/>
          </a:xfrm>
        </p:spPr>
        <p:txBody>
          <a:bodyPr/>
          <a:lstStyle/>
          <a:p>
            <a:r>
              <a:rPr lang="en-GB" dirty="0" smtClean="0"/>
              <a:t>WHO WE ARE</a:t>
            </a:r>
            <a:endParaRPr lang="en-GB" dirty="0"/>
          </a:p>
        </p:txBody>
      </p:sp>
      <p:grpSp>
        <p:nvGrpSpPr>
          <p:cNvPr id="54" name="Group 53"/>
          <p:cNvGrpSpPr/>
          <p:nvPr/>
        </p:nvGrpSpPr>
        <p:grpSpPr>
          <a:xfrm>
            <a:off x="1911519" y="1980125"/>
            <a:ext cx="8863892" cy="858293"/>
            <a:chOff x="516692" y="1177047"/>
            <a:chExt cx="11818522" cy="1144390"/>
          </a:xfrm>
        </p:grpSpPr>
        <p:sp>
          <p:nvSpPr>
            <p:cNvPr id="5" name="TextBox 4"/>
            <p:cNvSpPr txBox="1"/>
            <p:nvPr/>
          </p:nvSpPr>
          <p:spPr>
            <a:xfrm>
              <a:off x="516692" y="1250374"/>
              <a:ext cx="11818522" cy="1071063"/>
            </a:xfrm>
            <a:prstGeom prst="rect">
              <a:avLst/>
            </a:prstGeom>
            <a:noFill/>
          </p:spPr>
          <p:txBody>
            <a:bodyPr wrap="square" rtlCol="0">
              <a:spAutoFit/>
            </a:bodyPr>
            <a:lstStyle/>
            <a:p>
              <a:pPr>
                <a:lnSpc>
                  <a:spcPct val="110000"/>
                </a:lnSpc>
              </a:pPr>
              <a:r>
                <a:rPr lang="en-GB" sz="2100" b="1" dirty="0">
                  <a:solidFill>
                    <a:srgbClr val="464547"/>
                  </a:solidFill>
                </a:rPr>
                <a:t>FARM AFRICA </a:t>
              </a:r>
              <a:r>
                <a:rPr lang="en-GB" sz="2100" dirty="0">
                  <a:solidFill>
                    <a:srgbClr val="464547"/>
                  </a:solidFill>
                </a:rPr>
                <a:t>is an action-oriented development NGO working </a:t>
              </a:r>
              <a:br>
                <a:rPr lang="en-GB" sz="2100" dirty="0">
                  <a:solidFill>
                    <a:srgbClr val="464547"/>
                  </a:solidFill>
                </a:rPr>
              </a:br>
              <a:r>
                <a:rPr lang="en-GB" sz="2100" dirty="0">
                  <a:solidFill>
                    <a:srgbClr val="464547"/>
                  </a:solidFill>
                </a:rPr>
                <a:t>to bring prosperity to smallholder farmers in eastern Africa.</a:t>
              </a:r>
            </a:p>
          </p:txBody>
        </p:sp>
        <p:cxnSp>
          <p:nvCxnSpPr>
            <p:cNvPr id="6" name="Straight Connector 5"/>
            <p:cNvCxnSpPr/>
            <p:nvPr/>
          </p:nvCxnSpPr>
          <p:spPr>
            <a:xfrm flipV="1">
              <a:off x="516692" y="1177047"/>
              <a:ext cx="11117589" cy="24878"/>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516692" y="2290659"/>
              <a:ext cx="11117589" cy="2256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grpSp>
      <p:sp>
        <p:nvSpPr>
          <p:cNvPr id="8" name="Rectangle 7"/>
          <p:cNvSpPr/>
          <p:nvPr/>
        </p:nvSpPr>
        <p:spPr>
          <a:xfrm>
            <a:off x="1911520" y="1441169"/>
            <a:ext cx="1813403" cy="709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solidFill>
                <a:srgbClr val="FFFFFF"/>
              </a:solidFill>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r="4254"/>
          <a:stretch/>
        </p:blipFill>
        <p:spPr>
          <a:xfrm>
            <a:off x="1911520" y="3465648"/>
            <a:ext cx="2027372" cy="1499106"/>
          </a:xfrm>
          <a:prstGeom prst="rect">
            <a:avLst/>
          </a:prstGeom>
        </p:spPr>
      </p:pic>
      <p:sp>
        <p:nvSpPr>
          <p:cNvPr id="10" name="Rectangle 9"/>
          <p:cNvSpPr/>
          <p:nvPr/>
        </p:nvSpPr>
        <p:spPr>
          <a:xfrm>
            <a:off x="1911520" y="3118928"/>
            <a:ext cx="2041964" cy="32076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solidFill>
                <a:srgbClr val="FFFFFF"/>
              </a:solidFill>
            </a:endParaRPr>
          </a:p>
        </p:txBody>
      </p:sp>
      <p:sp>
        <p:nvSpPr>
          <p:cNvPr id="11" name="TextBox 10"/>
          <p:cNvSpPr txBox="1"/>
          <p:nvPr/>
        </p:nvSpPr>
        <p:spPr>
          <a:xfrm>
            <a:off x="1911520" y="3163894"/>
            <a:ext cx="2041964" cy="253916"/>
          </a:xfrm>
          <a:prstGeom prst="rect">
            <a:avLst/>
          </a:prstGeom>
          <a:noFill/>
        </p:spPr>
        <p:txBody>
          <a:bodyPr wrap="square" rtlCol="0">
            <a:spAutoFit/>
          </a:bodyPr>
          <a:lstStyle/>
          <a:p>
            <a:pPr algn="ctr"/>
            <a:r>
              <a:rPr lang="en-GB" sz="1050" b="1" dirty="0">
                <a:solidFill>
                  <a:srgbClr val="FFFFFF"/>
                </a:solidFill>
              </a:rPr>
              <a:t>30 YEARS OF EXPERIENCE</a:t>
            </a:r>
          </a:p>
        </p:txBody>
      </p:sp>
      <p:sp>
        <p:nvSpPr>
          <p:cNvPr id="12" name="Rectangle 11"/>
          <p:cNvSpPr/>
          <p:nvPr/>
        </p:nvSpPr>
        <p:spPr>
          <a:xfrm>
            <a:off x="4010262" y="3118928"/>
            <a:ext cx="2041964" cy="32076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solidFill>
                <a:srgbClr val="FFFFFF"/>
              </a:solidFill>
            </a:endParaRPr>
          </a:p>
        </p:txBody>
      </p:sp>
      <p:sp>
        <p:nvSpPr>
          <p:cNvPr id="13" name="TextBox 12"/>
          <p:cNvSpPr txBox="1"/>
          <p:nvPr/>
        </p:nvSpPr>
        <p:spPr>
          <a:xfrm>
            <a:off x="4010262" y="3163894"/>
            <a:ext cx="2041964" cy="253916"/>
          </a:xfrm>
          <a:prstGeom prst="rect">
            <a:avLst/>
          </a:prstGeom>
          <a:noFill/>
        </p:spPr>
        <p:txBody>
          <a:bodyPr wrap="square" rtlCol="0">
            <a:spAutoFit/>
          </a:bodyPr>
          <a:lstStyle/>
          <a:p>
            <a:pPr algn="ctr"/>
            <a:r>
              <a:rPr lang="en-GB" sz="1050" b="1" dirty="0">
                <a:solidFill>
                  <a:srgbClr val="FFFFFF"/>
                </a:solidFill>
              </a:rPr>
              <a:t>$20 MILLION TURNOVER</a:t>
            </a:r>
          </a:p>
        </p:txBody>
      </p:sp>
      <p:sp>
        <p:nvSpPr>
          <p:cNvPr id="14" name="Rectangle 13"/>
          <p:cNvSpPr/>
          <p:nvPr/>
        </p:nvSpPr>
        <p:spPr>
          <a:xfrm>
            <a:off x="6109004" y="3118928"/>
            <a:ext cx="2041964" cy="32076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solidFill>
                <a:srgbClr val="FFFFFF"/>
              </a:solidFill>
            </a:endParaRPr>
          </a:p>
        </p:txBody>
      </p:sp>
      <p:sp>
        <p:nvSpPr>
          <p:cNvPr id="15" name="TextBox 14"/>
          <p:cNvSpPr txBox="1"/>
          <p:nvPr/>
        </p:nvSpPr>
        <p:spPr>
          <a:xfrm>
            <a:off x="6109004" y="3163894"/>
            <a:ext cx="2041964" cy="253916"/>
          </a:xfrm>
          <a:prstGeom prst="rect">
            <a:avLst/>
          </a:prstGeom>
          <a:noFill/>
        </p:spPr>
        <p:txBody>
          <a:bodyPr wrap="square" rtlCol="0">
            <a:spAutoFit/>
          </a:bodyPr>
          <a:lstStyle/>
          <a:p>
            <a:pPr algn="ctr"/>
            <a:r>
              <a:rPr lang="en-GB" sz="1050" b="1" dirty="0">
                <a:solidFill>
                  <a:srgbClr val="FFFFFF"/>
                </a:solidFill>
              </a:rPr>
              <a:t>SPECIALIST EXPERTISE </a:t>
            </a:r>
          </a:p>
        </p:txBody>
      </p:sp>
      <p:sp>
        <p:nvSpPr>
          <p:cNvPr id="16" name="Rectangle 15"/>
          <p:cNvSpPr/>
          <p:nvPr/>
        </p:nvSpPr>
        <p:spPr>
          <a:xfrm>
            <a:off x="8207747" y="3118928"/>
            <a:ext cx="2041965" cy="32076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solidFill>
                <a:srgbClr val="FFFFFF"/>
              </a:solidFill>
            </a:endParaRPr>
          </a:p>
        </p:txBody>
      </p:sp>
      <p:sp>
        <p:nvSpPr>
          <p:cNvPr id="17" name="TextBox 16"/>
          <p:cNvSpPr txBox="1"/>
          <p:nvPr/>
        </p:nvSpPr>
        <p:spPr>
          <a:xfrm>
            <a:off x="8207748" y="3163894"/>
            <a:ext cx="2041965" cy="253916"/>
          </a:xfrm>
          <a:prstGeom prst="rect">
            <a:avLst/>
          </a:prstGeom>
          <a:noFill/>
        </p:spPr>
        <p:txBody>
          <a:bodyPr wrap="square" rtlCol="0">
            <a:spAutoFit/>
          </a:bodyPr>
          <a:lstStyle/>
          <a:p>
            <a:pPr algn="ctr"/>
            <a:r>
              <a:rPr lang="en-GB" sz="1050" b="1" dirty="0">
                <a:solidFill>
                  <a:srgbClr val="FFFFFF"/>
                </a:solidFill>
              </a:rPr>
              <a:t>RANGE OF PROJECTS</a:t>
            </a:r>
          </a:p>
        </p:txBody>
      </p:sp>
      <p:graphicFrame>
        <p:nvGraphicFramePr>
          <p:cNvPr id="24" name="Chart 23"/>
          <p:cNvGraphicFramePr/>
          <p:nvPr>
            <p:extLst/>
          </p:nvPr>
        </p:nvGraphicFramePr>
        <p:xfrm>
          <a:off x="4010262" y="3465648"/>
          <a:ext cx="2041964" cy="1487558"/>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p:cNvSpPr txBox="1"/>
          <p:nvPr/>
        </p:nvSpPr>
        <p:spPr>
          <a:xfrm>
            <a:off x="4164567" y="4768548"/>
            <a:ext cx="2520079" cy="219291"/>
          </a:xfrm>
          <a:prstGeom prst="rect">
            <a:avLst/>
          </a:prstGeom>
          <a:noFill/>
        </p:spPr>
        <p:txBody>
          <a:bodyPr wrap="square" rtlCol="0">
            <a:spAutoFit/>
          </a:bodyPr>
          <a:lstStyle/>
          <a:p>
            <a:r>
              <a:rPr lang="en-GB" sz="825" dirty="0">
                <a:solidFill>
                  <a:srgbClr val="464547"/>
                </a:solidFill>
              </a:rPr>
              <a:t>Institutional donors and corporates </a:t>
            </a:r>
          </a:p>
        </p:txBody>
      </p:sp>
      <p:sp>
        <p:nvSpPr>
          <p:cNvPr id="26" name="Rectangle 25"/>
          <p:cNvSpPr/>
          <p:nvPr/>
        </p:nvSpPr>
        <p:spPr>
          <a:xfrm>
            <a:off x="4164565" y="3525465"/>
            <a:ext cx="679994" cy="219291"/>
          </a:xfrm>
          <a:prstGeom prst="rect">
            <a:avLst/>
          </a:prstGeom>
        </p:spPr>
        <p:txBody>
          <a:bodyPr wrap="none">
            <a:spAutoFit/>
          </a:bodyPr>
          <a:lstStyle/>
          <a:p>
            <a:r>
              <a:rPr lang="en-GB" sz="825" dirty="0">
                <a:solidFill>
                  <a:srgbClr val="464547"/>
                </a:solidFill>
              </a:rPr>
              <a:t>UK Public </a:t>
            </a:r>
          </a:p>
        </p:txBody>
      </p:sp>
      <p:cxnSp>
        <p:nvCxnSpPr>
          <p:cNvPr id="28" name="Straight Connector 27"/>
          <p:cNvCxnSpPr/>
          <p:nvPr/>
        </p:nvCxnSpPr>
        <p:spPr>
          <a:xfrm>
            <a:off x="5433178" y="4663440"/>
            <a:ext cx="137043" cy="1222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428765" y="3704526"/>
            <a:ext cx="137043" cy="12225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707378" y="3206265"/>
            <a:ext cx="2708911" cy="857029"/>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707378" y="3718999"/>
            <a:ext cx="2708911" cy="857029"/>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707378" y="4240306"/>
            <a:ext cx="2708911" cy="857029"/>
          </a:xfrm>
          <a:prstGeom prst="rect">
            <a:avLst/>
          </a:prstGeom>
        </p:spPr>
      </p:pic>
      <p:sp>
        <p:nvSpPr>
          <p:cNvPr id="33" name="TextBox 32"/>
          <p:cNvSpPr txBox="1"/>
          <p:nvPr/>
        </p:nvSpPr>
        <p:spPr>
          <a:xfrm>
            <a:off x="6206531" y="3561302"/>
            <a:ext cx="2520079" cy="276999"/>
          </a:xfrm>
          <a:prstGeom prst="rect">
            <a:avLst/>
          </a:prstGeom>
          <a:noFill/>
        </p:spPr>
        <p:txBody>
          <a:bodyPr wrap="square" rtlCol="0">
            <a:spAutoFit/>
          </a:bodyPr>
          <a:lstStyle/>
          <a:p>
            <a:r>
              <a:rPr lang="en-GB" sz="1200" b="1" dirty="0">
                <a:solidFill>
                  <a:srgbClr val="FFFFFF"/>
                </a:solidFill>
              </a:rPr>
              <a:t>Agriculture</a:t>
            </a:r>
          </a:p>
        </p:txBody>
      </p:sp>
      <p:sp>
        <p:nvSpPr>
          <p:cNvPr id="34" name="TextBox 33"/>
          <p:cNvSpPr txBox="1"/>
          <p:nvPr/>
        </p:nvSpPr>
        <p:spPr>
          <a:xfrm>
            <a:off x="6206531" y="3986974"/>
            <a:ext cx="1388507" cy="646331"/>
          </a:xfrm>
          <a:prstGeom prst="rect">
            <a:avLst/>
          </a:prstGeom>
          <a:noFill/>
        </p:spPr>
        <p:txBody>
          <a:bodyPr wrap="square" rtlCol="0">
            <a:spAutoFit/>
          </a:bodyPr>
          <a:lstStyle/>
          <a:p>
            <a:r>
              <a:rPr lang="en-GB" sz="1200" b="1" dirty="0">
                <a:solidFill>
                  <a:srgbClr val="FFFFFF"/>
                </a:solidFill>
              </a:rPr>
              <a:t>Natural resource management</a:t>
            </a:r>
          </a:p>
        </p:txBody>
      </p:sp>
      <p:sp>
        <p:nvSpPr>
          <p:cNvPr id="35" name="TextBox 34"/>
          <p:cNvSpPr txBox="1"/>
          <p:nvPr/>
        </p:nvSpPr>
        <p:spPr>
          <a:xfrm>
            <a:off x="6206530" y="4515554"/>
            <a:ext cx="1268612" cy="461665"/>
          </a:xfrm>
          <a:prstGeom prst="rect">
            <a:avLst/>
          </a:prstGeom>
          <a:noFill/>
        </p:spPr>
        <p:txBody>
          <a:bodyPr wrap="square" rtlCol="0">
            <a:spAutoFit/>
          </a:bodyPr>
          <a:lstStyle/>
          <a:p>
            <a:r>
              <a:rPr lang="en-GB" sz="1200" b="1" dirty="0">
                <a:solidFill>
                  <a:srgbClr val="FFFFFF"/>
                </a:solidFill>
              </a:rPr>
              <a:t>Market engagement</a:t>
            </a:r>
          </a:p>
        </p:txBody>
      </p:sp>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7116" y="3456208"/>
            <a:ext cx="488270" cy="488270"/>
          </a:xfrm>
          <a:prstGeom prst="rect">
            <a:avLst/>
          </a:prstGeom>
        </p:spPr>
      </p:pic>
      <p:pic>
        <p:nvPicPr>
          <p:cNvPr id="37" name="Picture 36"/>
          <p:cNvPicPr>
            <a:picLocks noChangeAspect="1"/>
          </p:cNvPicPr>
          <p:nvPr/>
        </p:nvPicPr>
        <p:blipFill rotWithShape="1">
          <a:blip r:embed="rId5" cstate="print">
            <a:extLst>
              <a:ext uri="{28A0092B-C50C-407E-A947-70E740481C1C}">
                <a14:useLocalDpi xmlns:a14="http://schemas.microsoft.com/office/drawing/2010/main" val="0"/>
              </a:ext>
            </a:extLst>
          </a:blip>
          <a:srcRect l="33849"/>
          <a:stretch/>
        </p:blipFill>
        <p:spPr>
          <a:xfrm>
            <a:off x="7704773" y="3452078"/>
            <a:ext cx="322993" cy="488270"/>
          </a:xfrm>
          <a:prstGeom prst="rect">
            <a:avLst/>
          </a:prstGeom>
        </p:spPr>
      </p:pic>
      <p:pic>
        <p:nvPicPr>
          <p:cNvPr id="38" name="Picture 37"/>
          <p:cNvPicPr>
            <a:picLocks noChangeAspect="1"/>
          </p:cNvPicPr>
          <p:nvPr/>
        </p:nvPicPr>
        <p:blipFill rotWithShape="1">
          <a:blip r:embed="rId5" cstate="print">
            <a:extLst>
              <a:ext uri="{28A0092B-C50C-407E-A947-70E740481C1C}">
                <a14:useLocalDpi xmlns:a14="http://schemas.microsoft.com/office/drawing/2010/main" val="0"/>
              </a:ext>
            </a:extLst>
          </a:blip>
          <a:srcRect l="33849"/>
          <a:stretch/>
        </p:blipFill>
        <p:spPr>
          <a:xfrm>
            <a:off x="7819404" y="3454143"/>
            <a:ext cx="322993" cy="488270"/>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6700" y="3951688"/>
            <a:ext cx="522923" cy="522923"/>
          </a:xfrm>
          <a:prstGeom prst="rect">
            <a:avLst/>
          </a:prstGeom>
        </p:spPr>
      </p:pic>
      <p:pic>
        <p:nvPicPr>
          <p:cNvPr id="40" name="Picture 39"/>
          <p:cNvPicPr>
            <a:picLocks noChangeAspect="1"/>
          </p:cNvPicPr>
          <p:nvPr/>
        </p:nvPicPr>
        <p:blipFill rotWithShape="1">
          <a:blip r:embed="rId7" cstate="print">
            <a:extLst>
              <a:ext uri="{28A0092B-C50C-407E-A947-70E740481C1C}">
                <a14:useLocalDpi xmlns:a14="http://schemas.microsoft.com/office/drawing/2010/main" val="0"/>
              </a:ext>
            </a:extLst>
          </a:blip>
          <a:srcRect l="28398" b="35008"/>
          <a:stretch/>
        </p:blipFill>
        <p:spPr>
          <a:xfrm>
            <a:off x="7636194" y="4414294"/>
            <a:ext cx="548733" cy="477433"/>
          </a:xfrm>
          <a:prstGeom prst="rect">
            <a:avLst/>
          </a:prstGeom>
        </p:spPr>
      </p:pic>
      <p:sp>
        <p:nvSpPr>
          <p:cNvPr id="41" name="TextBox 40"/>
          <p:cNvSpPr txBox="1"/>
          <p:nvPr/>
        </p:nvSpPr>
        <p:spPr>
          <a:xfrm>
            <a:off x="7671252" y="4663442"/>
            <a:ext cx="461207" cy="276999"/>
          </a:xfrm>
          <a:prstGeom prst="rect">
            <a:avLst/>
          </a:prstGeom>
          <a:noFill/>
        </p:spPr>
        <p:txBody>
          <a:bodyPr wrap="square" rtlCol="0">
            <a:spAutoFit/>
          </a:bodyPr>
          <a:lstStyle/>
          <a:p>
            <a:r>
              <a:rPr lang="en-GB" sz="1200" b="1" dirty="0">
                <a:solidFill>
                  <a:srgbClr val="464547"/>
                </a:solidFill>
              </a:rPr>
              <a:t>$</a:t>
            </a:r>
          </a:p>
        </p:txBody>
      </p:sp>
      <p:sp>
        <p:nvSpPr>
          <p:cNvPr id="42" name="Rectangle 41"/>
          <p:cNvSpPr/>
          <p:nvPr/>
        </p:nvSpPr>
        <p:spPr>
          <a:xfrm>
            <a:off x="8207746" y="3465648"/>
            <a:ext cx="999000" cy="474700"/>
          </a:xfrm>
          <a:prstGeom prst="rect">
            <a:avLst/>
          </a:prstGeom>
          <a:solidFill>
            <a:schemeClr val="accent6">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solidFill>
                <a:srgbClr val="FFFFFF"/>
              </a:solidFill>
            </a:endParaRPr>
          </a:p>
        </p:txBody>
      </p:sp>
      <p:sp>
        <p:nvSpPr>
          <p:cNvPr id="43" name="Rectangle 42"/>
          <p:cNvSpPr/>
          <p:nvPr/>
        </p:nvSpPr>
        <p:spPr>
          <a:xfrm>
            <a:off x="8207746" y="3972312"/>
            <a:ext cx="999000" cy="474700"/>
          </a:xfrm>
          <a:prstGeom prst="rect">
            <a:avLst/>
          </a:prstGeom>
          <a:solidFill>
            <a:schemeClr val="accent6">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solidFill>
                <a:srgbClr val="FFFFFF"/>
              </a:solidFill>
            </a:endParaRPr>
          </a:p>
        </p:txBody>
      </p:sp>
      <p:sp>
        <p:nvSpPr>
          <p:cNvPr id="44" name="Rectangle 43"/>
          <p:cNvSpPr/>
          <p:nvPr/>
        </p:nvSpPr>
        <p:spPr>
          <a:xfrm>
            <a:off x="8207746" y="4478975"/>
            <a:ext cx="999000" cy="474700"/>
          </a:xfrm>
          <a:prstGeom prst="rect">
            <a:avLst/>
          </a:prstGeom>
          <a:solidFill>
            <a:schemeClr val="accent6">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solidFill>
                <a:srgbClr val="FFFFFF"/>
              </a:solidFill>
            </a:endParaRPr>
          </a:p>
        </p:txBody>
      </p:sp>
      <p:sp>
        <p:nvSpPr>
          <p:cNvPr id="45" name="Rectangle 44"/>
          <p:cNvSpPr/>
          <p:nvPr/>
        </p:nvSpPr>
        <p:spPr>
          <a:xfrm>
            <a:off x="9246398" y="3465094"/>
            <a:ext cx="999000" cy="474700"/>
          </a:xfrm>
          <a:prstGeom prst="rect">
            <a:avLst/>
          </a:prstGeom>
          <a:solidFill>
            <a:schemeClr val="accent6">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solidFill>
                <a:srgbClr val="FFFFFF"/>
              </a:solidFill>
            </a:endParaRPr>
          </a:p>
        </p:txBody>
      </p:sp>
      <p:sp>
        <p:nvSpPr>
          <p:cNvPr id="46" name="Rectangle 45"/>
          <p:cNvSpPr/>
          <p:nvPr/>
        </p:nvSpPr>
        <p:spPr>
          <a:xfrm>
            <a:off x="9246398" y="3971757"/>
            <a:ext cx="999000" cy="474700"/>
          </a:xfrm>
          <a:prstGeom prst="rect">
            <a:avLst/>
          </a:prstGeom>
          <a:solidFill>
            <a:schemeClr val="accent6">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solidFill>
                <a:srgbClr val="FFFFFF"/>
              </a:solidFill>
            </a:endParaRPr>
          </a:p>
        </p:txBody>
      </p:sp>
      <p:sp>
        <p:nvSpPr>
          <p:cNvPr id="47" name="Rectangle 46"/>
          <p:cNvSpPr/>
          <p:nvPr/>
        </p:nvSpPr>
        <p:spPr>
          <a:xfrm>
            <a:off x="9246398" y="4478421"/>
            <a:ext cx="999000" cy="474700"/>
          </a:xfrm>
          <a:prstGeom prst="rect">
            <a:avLst/>
          </a:prstGeom>
          <a:solidFill>
            <a:schemeClr val="accent6">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solidFill>
                <a:srgbClr val="FFFFFF"/>
              </a:solidFill>
            </a:endParaRPr>
          </a:p>
        </p:txBody>
      </p:sp>
      <p:sp>
        <p:nvSpPr>
          <p:cNvPr id="48" name="Rectangle 47"/>
          <p:cNvSpPr/>
          <p:nvPr/>
        </p:nvSpPr>
        <p:spPr>
          <a:xfrm>
            <a:off x="8207746" y="3583325"/>
            <a:ext cx="999000" cy="276999"/>
          </a:xfrm>
          <a:prstGeom prst="rect">
            <a:avLst/>
          </a:prstGeom>
        </p:spPr>
        <p:txBody>
          <a:bodyPr wrap="square">
            <a:spAutoFit/>
          </a:bodyPr>
          <a:lstStyle/>
          <a:p>
            <a:pPr algn="ctr"/>
            <a:r>
              <a:rPr lang="en-GB" sz="1200" dirty="0">
                <a:solidFill>
                  <a:srgbClr val="FFFFFF"/>
                </a:solidFill>
              </a:rPr>
              <a:t>Crops</a:t>
            </a:r>
          </a:p>
        </p:txBody>
      </p:sp>
      <p:sp>
        <p:nvSpPr>
          <p:cNvPr id="49" name="Rectangle 48"/>
          <p:cNvSpPr/>
          <p:nvPr/>
        </p:nvSpPr>
        <p:spPr>
          <a:xfrm>
            <a:off x="8207748" y="4089032"/>
            <a:ext cx="998999" cy="276999"/>
          </a:xfrm>
          <a:prstGeom prst="rect">
            <a:avLst/>
          </a:prstGeom>
        </p:spPr>
        <p:txBody>
          <a:bodyPr wrap="square">
            <a:spAutoFit/>
          </a:bodyPr>
          <a:lstStyle/>
          <a:p>
            <a:pPr algn="ctr"/>
            <a:r>
              <a:rPr lang="en-GB" sz="1200" dirty="0">
                <a:solidFill>
                  <a:srgbClr val="FFFFFF"/>
                </a:solidFill>
              </a:rPr>
              <a:t>Livestock</a:t>
            </a:r>
          </a:p>
        </p:txBody>
      </p:sp>
      <p:sp>
        <p:nvSpPr>
          <p:cNvPr id="50" name="Rectangle 49"/>
          <p:cNvSpPr/>
          <p:nvPr/>
        </p:nvSpPr>
        <p:spPr>
          <a:xfrm>
            <a:off x="8207747" y="4588814"/>
            <a:ext cx="999001" cy="276999"/>
          </a:xfrm>
          <a:prstGeom prst="rect">
            <a:avLst/>
          </a:prstGeom>
        </p:spPr>
        <p:txBody>
          <a:bodyPr wrap="square">
            <a:spAutoFit/>
          </a:bodyPr>
          <a:lstStyle/>
          <a:p>
            <a:pPr algn="ctr"/>
            <a:r>
              <a:rPr lang="en-GB" sz="1200" dirty="0">
                <a:solidFill>
                  <a:srgbClr val="FFFFFF"/>
                </a:solidFill>
              </a:rPr>
              <a:t>Aquaculture</a:t>
            </a:r>
          </a:p>
        </p:txBody>
      </p:sp>
      <p:sp>
        <p:nvSpPr>
          <p:cNvPr id="51" name="Rectangle 50"/>
          <p:cNvSpPr/>
          <p:nvPr/>
        </p:nvSpPr>
        <p:spPr>
          <a:xfrm>
            <a:off x="9246398" y="3583325"/>
            <a:ext cx="999000" cy="276999"/>
          </a:xfrm>
          <a:prstGeom prst="rect">
            <a:avLst/>
          </a:prstGeom>
        </p:spPr>
        <p:txBody>
          <a:bodyPr wrap="square">
            <a:spAutoFit/>
          </a:bodyPr>
          <a:lstStyle/>
          <a:p>
            <a:pPr algn="ctr"/>
            <a:r>
              <a:rPr lang="en-GB" sz="1200" dirty="0">
                <a:solidFill>
                  <a:srgbClr val="FFFFFF"/>
                </a:solidFill>
              </a:rPr>
              <a:t>Forests</a:t>
            </a:r>
          </a:p>
        </p:txBody>
      </p:sp>
      <p:sp>
        <p:nvSpPr>
          <p:cNvPr id="52" name="Rectangle 51"/>
          <p:cNvSpPr/>
          <p:nvPr/>
        </p:nvSpPr>
        <p:spPr>
          <a:xfrm>
            <a:off x="9273902" y="4089032"/>
            <a:ext cx="1000595" cy="276999"/>
          </a:xfrm>
          <a:prstGeom prst="rect">
            <a:avLst/>
          </a:prstGeom>
        </p:spPr>
        <p:txBody>
          <a:bodyPr wrap="none">
            <a:spAutoFit/>
          </a:bodyPr>
          <a:lstStyle/>
          <a:p>
            <a:r>
              <a:rPr lang="en-GB" sz="1200" dirty="0">
                <a:solidFill>
                  <a:srgbClr val="FFFFFF"/>
                </a:solidFill>
              </a:rPr>
              <a:t>Rangelands</a:t>
            </a:r>
          </a:p>
        </p:txBody>
      </p:sp>
      <p:sp>
        <p:nvSpPr>
          <p:cNvPr id="53" name="Rectangle 52"/>
          <p:cNvSpPr/>
          <p:nvPr/>
        </p:nvSpPr>
        <p:spPr>
          <a:xfrm>
            <a:off x="9244182" y="4588814"/>
            <a:ext cx="1013419" cy="276999"/>
          </a:xfrm>
          <a:prstGeom prst="rect">
            <a:avLst/>
          </a:prstGeom>
        </p:spPr>
        <p:txBody>
          <a:bodyPr wrap="none">
            <a:spAutoFit/>
          </a:bodyPr>
          <a:lstStyle/>
          <a:p>
            <a:pPr algn="ctr"/>
            <a:r>
              <a:rPr lang="en-GB" sz="1200" dirty="0">
                <a:solidFill>
                  <a:srgbClr val="FFFFFF"/>
                </a:solidFill>
              </a:rPr>
              <a:t>Ecosystems</a:t>
            </a:r>
          </a:p>
        </p:txBody>
      </p:sp>
      <p:pic>
        <p:nvPicPr>
          <p:cNvPr id="55" name="Picture 54"/>
          <p:cNvPicPr>
            <a:picLocks noChangeAspect="1"/>
          </p:cNvPicPr>
          <p:nvPr/>
        </p:nvPicPr>
        <p:blipFill rotWithShape="1">
          <a:blip r:embed="rId8" cstate="print">
            <a:extLst>
              <a:ext uri="{28A0092B-C50C-407E-A947-70E740481C1C}">
                <a14:useLocalDpi xmlns:a14="http://schemas.microsoft.com/office/drawing/2010/main" val="0"/>
              </a:ext>
            </a:extLst>
          </a:blip>
          <a:srcRect l="6665" t="4522" r="67782" b="59386"/>
          <a:stretch/>
        </p:blipFill>
        <p:spPr>
          <a:xfrm>
            <a:off x="1961172" y="3500363"/>
            <a:ext cx="739942" cy="739943"/>
          </a:xfrm>
          <a:prstGeom prst="rect">
            <a:avLst/>
          </a:prstGeom>
        </p:spPr>
      </p:pic>
    </p:spTree>
    <p:extLst>
      <p:ext uri="{BB962C8B-B14F-4D97-AF65-F5344CB8AC3E}">
        <p14:creationId xmlns:p14="http://schemas.microsoft.com/office/powerpoint/2010/main" val="19618623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hidden">
          <a:xfrm>
            <a:off x="1524000" y="2286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defRPr/>
            </a:pPr>
            <a:endParaRPr lang="en-GB" sz="2000" dirty="0">
              <a:solidFill>
                <a:srgbClr val="FFFFFF"/>
              </a:solidFill>
              <a:latin typeface="Calibri Regular" charset="0"/>
            </a:endParaRPr>
          </a:p>
        </p:txBody>
      </p:sp>
      <p:sp>
        <p:nvSpPr>
          <p:cNvPr id="3" name="Subtitle 2"/>
          <p:cNvSpPr>
            <a:spLocks noGrp="1"/>
          </p:cNvSpPr>
          <p:nvPr>
            <p:ph type="subTitle" idx="1"/>
          </p:nvPr>
        </p:nvSpPr>
        <p:spPr>
          <a:xfrm>
            <a:off x="1862161" y="3829179"/>
            <a:ext cx="8613779" cy="1152128"/>
          </a:xfrm>
        </p:spPr>
        <p:txBody>
          <a:bodyPr/>
          <a:lstStyle/>
          <a:p>
            <a:pPr algn="r"/>
            <a:endParaRPr lang="en-GB" dirty="0">
              <a:latin typeface="Calibri" panose="020F0502020204030204" pitchFamily="34" charset="0"/>
            </a:endParaRPr>
          </a:p>
          <a:p>
            <a:pPr algn="r"/>
            <a:endParaRPr lang="en-GB" dirty="0" smtClean="0">
              <a:latin typeface="Calibri" panose="020F0502020204030204" pitchFamily="34" charset="0"/>
            </a:endParaRPr>
          </a:p>
          <a:p>
            <a:pPr algn="r"/>
            <a:r>
              <a:rPr lang="en-GB" dirty="0" smtClean="0">
                <a:latin typeface="Calibri" panose="020F0502020204030204" pitchFamily="34" charset="0"/>
              </a:rPr>
              <a:t>Giacomo Zanello </a:t>
            </a:r>
            <a:r>
              <a:rPr lang="en-GB" baseline="30000" dirty="0" smtClean="0">
                <a:latin typeface="Calibri" panose="020F0502020204030204" pitchFamily="34" charset="0"/>
              </a:rPr>
              <a:t>1,2</a:t>
            </a:r>
          </a:p>
          <a:p>
            <a:pPr algn="r"/>
            <a:endParaRPr lang="en-GB" sz="1600" baseline="30000" dirty="0">
              <a:latin typeface="Calibri" panose="020F0502020204030204" pitchFamily="34" charset="0"/>
            </a:endParaRPr>
          </a:p>
          <a:p>
            <a:pPr algn="r"/>
            <a:endParaRPr lang="en-GB" sz="1600" baseline="30000" dirty="0">
              <a:latin typeface="Calibri" panose="020F0502020204030204" pitchFamily="34" charset="0"/>
            </a:endParaRPr>
          </a:p>
          <a:p>
            <a:pPr algn="r"/>
            <a:r>
              <a:rPr lang="en-GB" sz="1600" baseline="30000" dirty="0">
                <a:latin typeface="Calibri" panose="020F0502020204030204" pitchFamily="34" charset="0"/>
              </a:rPr>
              <a:t>1 </a:t>
            </a:r>
            <a:r>
              <a:rPr lang="en-GB" sz="1600" dirty="0">
                <a:latin typeface="Calibri" panose="020F0502020204030204" pitchFamily="34" charset="0"/>
              </a:rPr>
              <a:t>University of Reading (UK)</a:t>
            </a:r>
          </a:p>
          <a:p>
            <a:pPr algn="r"/>
            <a:r>
              <a:rPr lang="en-GB" sz="1600" baseline="30000" dirty="0">
                <a:latin typeface="Calibri" panose="020F0502020204030204" pitchFamily="34" charset="0"/>
              </a:rPr>
              <a:t>2 </a:t>
            </a:r>
            <a:r>
              <a:rPr lang="en-GB" sz="1600" dirty="0">
                <a:latin typeface="Calibri" panose="020F0502020204030204" pitchFamily="34" charset="0"/>
              </a:rPr>
              <a:t>LCIRAH Fellow</a:t>
            </a:r>
          </a:p>
          <a:p>
            <a:pPr algn="r"/>
            <a:endParaRPr lang="en-GB" sz="1600" dirty="0">
              <a:latin typeface="Calibri" panose="020F0502020204030204" pitchFamily="34" charset="0"/>
            </a:endParaRPr>
          </a:p>
          <a:p>
            <a:pPr algn="r"/>
            <a:r>
              <a:rPr lang="en-GB" sz="1600" dirty="0">
                <a:latin typeface="Calibri" panose="020F0502020204030204" pitchFamily="34" charset="0"/>
              </a:rPr>
              <a:t>Co-authored with C.S. Srinivasan (University of Reading), </a:t>
            </a:r>
            <a:r>
              <a:rPr lang="en-GB" sz="1600" dirty="0" err="1">
                <a:latin typeface="Calibri" panose="020F0502020204030204" pitchFamily="34" charset="0"/>
              </a:rPr>
              <a:t>Prof.</a:t>
            </a:r>
            <a:r>
              <a:rPr lang="en-GB" sz="1600" dirty="0">
                <a:latin typeface="Calibri" panose="020F0502020204030204" pitchFamily="34" charset="0"/>
              </a:rPr>
              <a:t> Patrick Webb (Tufts University), </a:t>
            </a:r>
          </a:p>
          <a:p>
            <a:pPr algn="r"/>
            <a:r>
              <a:rPr lang="en-GB" sz="1600" dirty="0">
                <a:latin typeface="Calibri" panose="020F0502020204030204" pitchFamily="34" charset="0"/>
              </a:rPr>
              <a:t>Paul </a:t>
            </a:r>
            <a:r>
              <a:rPr lang="en-GB" sz="1600" dirty="0" err="1">
                <a:latin typeface="Calibri" panose="020F0502020204030204" pitchFamily="34" charset="0"/>
              </a:rPr>
              <a:t>Nkegbe</a:t>
            </a:r>
            <a:r>
              <a:rPr lang="en-GB" sz="1600" dirty="0">
                <a:latin typeface="Calibri" panose="020F0502020204030204" pitchFamily="34" charset="0"/>
              </a:rPr>
              <a:t> (UDS), Radhika Cherukuri (NIRD)</a:t>
            </a:r>
          </a:p>
          <a:p>
            <a:pPr algn="r"/>
            <a:endParaRPr lang="en-GB" sz="1800" dirty="0">
              <a:latin typeface="Calibri" panose="020F0502020204030204" pitchFamily="34" charset="0"/>
            </a:endParaRPr>
          </a:p>
        </p:txBody>
      </p:sp>
      <p:sp>
        <p:nvSpPr>
          <p:cNvPr id="5" name="Text Placeholder 4"/>
          <p:cNvSpPr>
            <a:spLocks noGrp="1"/>
          </p:cNvSpPr>
          <p:nvPr>
            <p:ph type="body" sz="quarter" idx="13"/>
          </p:nvPr>
        </p:nvSpPr>
        <p:spPr>
          <a:xfrm>
            <a:off x="1941513" y="0"/>
            <a:ext cx="2887003" cy="867106"/>
          </a:xfrm>
        </p:spPr>
        <p:txBody>
          <a:bodyPr/>
          <a:lstStyle/>
          <a:p>
            <a:r>
              <a:rPr lang="en-GB" b="1">
                <a:latin typeface="Calibri" panose="020F0502020204030204" pitchFamily="34" charset="0"/>
              </a:rPr>
              <a:t>School of Agriculture, Policy </a:t>
            </a:r>
            <a:r>
              <a:rPr lang="en-GB" b="1" smtClean="0">
                <a:latin typeface="Calibri" panose="020F0502020204030204" pitchFamily="34" charset="0"/>
              </a:rPr>
              <a:t/>
            </a:r>
            <a:br>
              <a:rPr lang="en-GB" b="1" smtClean="0">
                <a:latin typeface="Calibri" panose="020F0502020204030204" pitchFamily="34" charset="0"/>
              </a:rPr>
            </a:br>
            <a:r>
              <a:rPr lang="en-GB" b="1" smtClean="0">
                <a:latin typeface="Calibri" panose="020F0502020204030204" pitchFamily="34" charset="0"/>
              </a:rPr>
              <a:t>and </a:t>
            </a:r>
            <a:r>
              <a:rPr lang="en-GB" b="1">
                <a:latin typeface="Calibri" panose="020F0502020204030204" pitchFamily="34" charset="0"/>
              </a:rPr>
              <a:t>Development</a:t>
            </a:r>
          </a:p>
        </p:txBody>
      </p:sp>
      <p:sp>
        <p:nvSpPr>
          <p:cNvPr id="2" name="Title 1"/>
          <p:cNvSpPr>
            <a:spLocks noGrp="1"/>
          </p:cNvSpPr>
          <p:nvPr>
            <p:ph type="ctrTitle"/>
          </p:nvPr>
        </p:nvSpPr>
        <p:spPr>
          <a:xfrm>
            <a:off x="1862160" y="2365216"/>
            <a:ext cx="8742466" cy="1347802"/>
          </a:xfrm>
        </p:spPr>
        <p:txBody>
          <a:bodyPr/>
          <a:lstStyle/>
          <a:p>
            <a:pPr>
              <a:lnSpc>
                <a:spcPct val="100000"/>
              </a:lnSpc>
            </a:pPr>
            <a:r>
              <a:rPr lang="en-GB" sz="2800" dirty="0">
                <a:latin typeface="Calibri" panose="020F0502020204030204" pitchFamily="34" charset="0"/>
              </a:rPr>
              <a:t>USE OF ACCELEROMETRY DEVICES </a:t>
            </a:r>
            <a:br>
              <a:rPr lang="en-GB" sz="2800" dirty="0">
                <a:latin typeface="Calibri" panose="020F0502020204030204" pitchFamily="34" charset="0"/>
              </a:rPr>
            </a:br>
            <a:r>
              <a:rPr lang="en-GB" sz="2800" dirty="0">
                <a:latin typeface="Calibri" panose="020F0502020204030204" pitchFamily="34" charset="0"/>
              </a:rPr>
              <a:t>IN LOW-INCOME COUNTRIES</a:t>
            </a:r>
            <a:br>
              <a:rPr lang="en-GB" sz="2800" dirty="0">
                <a:latin typeface="Calibri" panose="020F0502020204030204" pitchFamily="34" charset="0"/>
              </a:rPr>
            </a:br>
            <a:r>
              <a:rPr lang="en-GB" sz="2800" dirty="0">
                <a:latin typeface="Calibri" panose="020F0502020204030204" pitchFamily="34" charset="0"/>
              </a:rPr>
              <a:t/>
            </a:r>
            <a:br>
              <a:rPr lang="en-GB" sz="2800" dirty="0">
                <a:latin typeface="Calibri" panose="020F0502020204030204" pitchFamily="34" charset="0"/>
              </a:rPr>
            </a:br>
            <a:r>
              <a:rPr lang="en-GB" sz="2400" cap="none" dirty="0">
                <a:latin typeface="Calibri" panose="020F0502020204030204" pitchFamily="34" charset="0"/>
              </a:rPr>
              <a:t>Physical activity, energy expenditure and time-use </a:t>
            </a:r>
            <a:br>
              <a:rPr lang="en-GB" sz="2400" cap="none" dirty="0">
                <a:latin typeface="Calibri" panose="020F0502020204030204" pitchFamily="34" charset="0"/>
              </a:rPr>
            </a:br>
            <a:r>
              <a:rPr lang="en-GB" sz="2400" cap="none" dirty="0">
                <a:latin typeface="Calibri" panose="020F0502020204030204" pitchFamily="34" charset="0"/>
              </a:rPr>
              <a:t>in agricultural and rural livelihoods</a:t>
            </a:r>
            <a:endParaRPr lang="en-GB" sz="2000" cap="none" dirty="0">
              <a:latin typeface="Calibri" panose="020F0502020204030204" pitchFamily="34" charset="0"/>
            </a:endParaRPr>
          </a:p>
        </p:txBody>
      </p:sp>
      <p:sp>
        <p:nvSpPr>
          <p:cNvPr id="6" name="Rectangle 5"/>
          <p:cNvSpPr/>
          <p:nvPr/>
        </p:nvSpPr>
        <p:spPr>
          <a:xfrm>
            <a:off x="1753227" y="4361156"/>
            <a:ext cx="2070628" cy="830997"/>
          </a:xfrm>
          <a:prstGeom prst="rect">
            <a:avLst/>
          </a:prstGeom>
        </p:spPr>
        <p:txBody>
          <a:bodyPr wrap="square">
            <a:spAutoFit/>
          </a:bodyPr>
          <a:lstStyle/>
          <a:p>
            <a:pPr>
              <a:defRPr/>
            </a:pPr>
            <a:r>
              <a:rPr lang="en-GB" sz="1200" dirty="0">
                <a:solidFill>
                  <a:srgbClr val="FFFFFF"/>
                </a:solidFill>
              </a:rPr>
              <a:t>Working Paper:</a:t>
            </a:r>
          </a:p>
          <a:p>
            <a:pPr>
              <a:defRPr/>
            </a:pPr>
            <a:r>
              <a:rPr lang="en-GB" sz="1200" dirty="0">
                <a:solidFill>
                  <a:srgbClr val="00B0F0"/>
                </a:solidFill>
              </a:rPr>
              <a:t>https</a:t>
            </a:r>
            <a:r>
              <a:rPr lang="en-GB" sz="1200" dirty="0">
                <a:solidFill>
                  <a:srgbClr val="00B0F0"/>
                </a:solidFill>
              </a:rPr>
              <a:t>://</a:t>
            </a:r>
            <a:r>
              <a:rPr lang="en-GB" sz="1200" dirty="0">
                <a:solidFill>
                  <a:srgbClr val="00B0F0"/>
                </a:solidFill>
              </a:rPr>
              <a:t>sites.google.com/site/gzanello/WP_zanello_srinivasan_nkegbe_2016.pdf</a:t>
            </a:r>
            <a:endParaRPr lang="en-GB" sz="1200" dirty="0">
              <a:solidFill>
                <a:srgbClr val="00B0F0"/>
              </a:solidFill>
            </a:endParaRPr>
          </a:p>
        </p:txBody>
      </p:sp>
    </p:spTree>
    <p:extLst>
      <p:ext uri="{BB962C8B-B14F-4D97-AF65-F5344CB8AC3E}">
        <p14:creationId xmlns:p14="http://schemas.microsoft.com/office/powerpoint/2010/main" val="1577739523"/>
      </p:ext>
    </p:extLst>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smtClean="0"/>
              <a:t>interdisciplinary research projects</a:t>
            </a:r>
            <a:br>
              <a:rPr lang="en-US" b="1" dirty="0" smtClean="0"/>
            </a:br>
            <a:r>
              <a:rPr lang="en-US" b="1" dirty="0" smtClean="0"/>
              <a:t>Case Study </a:t>
            </a:r>
            <a:r>
              <a:rPr lang="mr-IN" b="1" dirty="0" smtClean="0"/>
              <a:t>–</a:t>
            </a:r>
            <a:r>
              <a:rPr lang="en-US" b="1" dirty="0" smtClean="0"/>
              <a:t> brave</a:t>
            </a:r>
            <a:endParaRPr lang="en-US" dirty="0"/>
          </a:p>
        </p:txBody>
      </p:sp>
      <p:sp>
        <p:nvSpPr>
          <p:cNvPr id="6" name="Content Placeholder 2"/>
          <p:cNvSpPr txBox="1">
            <a:spLocks/>
          </p:cNvSpPr>
          <p:nvPr/>
        </p:nvSpPr>
        <p:spPr>
          <a:xfrm>
            <a:off x="1959893" y="4210054"/>
            <a:ext cx="8469630" cy="1256407"/>
          </a:xfrm>
          <a:prstGeom prst="rect">
            <a:avLst/>
          </a:prstGeom>
        </p:spPr>
        <p:txBody>
          <a:bodyPr vert="horz" lIns="68580" tIns="34290" rIns="68580" bIns="34290" rtlCol="0" anchor="t">
            <a:normAutofit fontScale="92500" lnSpcReduction="20000"/>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buClr>
                <a:srgbClr val="903163"/>
              </a:buClr>
            </a:pPr>
            <a:r>
              <a:rPr lang="en-GB" altLang="x-none" sz="1950" b="1" dirty="0">
                <a:solidFill>
                  <a:srgbClr val="EBEBEB"/>
                </a:solidFill>
                <a:ea typeface="Segoe UI" charset="0"/>
                <a:cs typeface="Segoe UI" charset="0"/>
              </a:rPr>
              <a:t>B</a:t>
            </a:r>
            <a:r>
              <a:rPr lang="en-GB" altLang="x-none" sz="1950" dirty="0">
                <a:solidFill>
                  <a:srgbClr val="EBEBEB"/>
                </a:solidFill>
                <a:ea typeface="Segoe UI" charset="0"/>
                <a:cs typeface="Segoe UI" charset="0"/>
              </a:rPr>
              <a:t>uilding unde</a:t>
            </a:r>
            <a:r>
              <a:rPr lang="en-GB" altLang="x-none" sz="1950" b="1" dirty="0">
                <a:solidFill>
                  <a:srgbClr val="EBEBEB"/>
                </a:solidFill>
                <a:ea typeface="Segoe UI" charset="0"/>
                <a:cs typeface="Segoe UI" charset="0"/>
              </a:rPr>
              <a:t>r</a:t>
            </a:r>
            <a:r>
              <a:rPr lang="en-GB" altLang="x-none" sz="1950" dirty="0">
                <a:solidFill>
                  <a:srgbClr val="EBEBEB"/>
                </a:solidFill>
                <a:ea typeface="Segoe UI" charset="0"/>
                <a:cs typeface="Segoe UI" charset="0"/>
              </a:rPr>
              <a:t>standing of clim</a:t>
            </a:r>
            <a:r>
              <a:rPr lang="en-GB" altLang="x-none" sz="1950" b="1" dirty="0">
                <a:solidFill>
                  <a:srgbClr val="EBEBEB"/>
                </a:solidFill>
                <a:ea typeface="Segoe UI" charset="0"/>
                <a:cs typeface="Segoe UI" charset="0"/>
              </a:rPr>
              <a:t>a</a:t>
            </a:r>
            <a:r>
              <a:rPr lang="en-GB" altLang="x-none" sz="1950" dirty="0">
                <a:solidFill>
                  <a:srgbClr val="EBEBEB"/>
                </a:solidFill>
                <a:ea typeface="Segoe UI" charset="0"/>
                <a:cs typeface="Segoe UI" charset="0"/>
              </a:rPr>
              <a:t>te </a:t>
            </a:r>
            <a:r>
              <a:rPr lang="en-GB" altLang="x-none" sz="1950" b="1" dirty="0">
                <a:solidFill>
                  <a:srgbClr val="EBEBEB"/>
                </a:solidFill>
                <a:ea typeface="Segoe UI" charset="0"/>
                <a:cs typeface="Segoe UI" charset="0"/>
              </a:rPr>
              <a:t>v</a:t>
            </a:r>
            <a:r>
              <a:rPr lang="en-GB" altLang="x-none" sz="1950" dirty="0">
                <a:solidFill>
                  <a:srgbClr val="EBEBEB"/>
                </a:solidFill>
                <a:ea typeface="Segoe UI" charset="0"/>
                <a:cs typeface="Segoe UI" charset="0"/>
              </a:rPr>
              <a:t>ariability into planning of groundwat</a:t>
            </a:r>
            <a:r>
              <a:rPr lang="en-GB" altLang="x-none" sz="1950" b="1" dirty="0">
                <a:solidFill>
                  <a:srgbClr val="EBEBEB"/>
                </a:solidFill>
                <a:ea typeface="Segoe UI" charset="0"/>
                <a:cs typeface="Segoe UI" charset="0"/>
              </a:rPr>
              <a:t>e</a:t>
            </a:r>
            <a:r>
              <a:rPr lang="en-GB" altLang="x-none" sz="1950" dirty="0">
                <a:solidFill>
                  <a:srgbClr val="EBEBEB"/>
                </a:solidFill>
                <a:ea typeface="Segoe UI" charset="0"/>
                <a:cs typeface="Segoe UI" charset="0"/>
              </a:rPr>
              <a:t>r supplies from low storage aquifers in Africa</a:t>
            </a:r>
          </a:p>
          <a:p>
            <a:pPr>
              <a:buClr>
                <a:srgbClr val="903163"/>
              </a:buClr>
            </a:pPr>
            <a:endParaRPr lang="en-GB" sz="1950" dirty="0">
              <a:solidFill>
                <a:srgbClr val="EBEBEB"/>
              </a:solidFill>
            </a:endParaRPr>
          </a:p>
          <a:p>
            <a:pPr>
              <a:buClr>
                <a:srgbClr val="903163"/>
              </a:buClr>
            </a:pPr>
            <a:r>
              <a:rPr lang="en-GB" sz="1800" dirty="0">
                <a:solidFill>
                  <a:srgbClr val="FFFFFF"/>
                </a:solidFill>
              </a:rPr>
              <a:t>Professor Rosalind CORNFORTH, Director </a:t>
            </a:r>
            <a:r>
              <a:rPr lang="mr-IN" sz="1800" dirty="0">
                <a:solidFill>
                  <a:srgbClr val="FFFFFF"/>
                </a:solidFill>
              </a:rPr>
              <a:t>–</a:t>
            </a:r>
            <a:r>
              <a:rPr lang="en-GB" sz="1800" dirty="0">
                <a:solidFill>
                  <a:srgbClr val="FFFFFF"/>
                </a:solidFill>
              </a:rPr>
              <a:t>  The Walker Institute</a:t>
            </a:r>
          </a:p>
        </p:txBody>
      </p:sp>
    </p:spTree>
    <p:extLst>
      <p:ext uri="{BB962C8B-B14F-4D97-AF65-F5344CB8AC3E}">
        <p14:creationId xmlns:p14="http://schemas.microsoft.com/office/powerpoint/2010/main" val="210446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walker way	</a:t>
            </a:r>
            <a:endParaRPr lang="en-GB" dirty="0"/>
          </a:p>
        </p:txBody>
      </p:sp>
      <p:sp>
        <p:nvSpPr>
          <p:cNvPr id="3" name="Content Placeholder 2"/>
          <p:cNvSpPr>
            <a:spLocks noGrp="1"/>
          </p:cNvSpPr>
          <p:nvPr>
            <p:ph idx="1"/>
          </p:nvPr>
        </p:nvSpPr>
        <p:spPr/>
        <p:txBody>
          <a:bodyPr/>
          <a:lstStyle/>
          <a:p>
            <a:r>
              <a:rPr lang="en-US" b="1" dirty="0" smtClean="0"/>
              <a:t>Prioritizing </a:t>
            </a:r>
            <a:r>
              <a:rPr lang="en-US" b="1" dirty="0" err="1" smtClean="0"/>
              <a:t>interdisciplinarity</a:t>
            </a:r>
            <a:r>
              <a:rPr lang="en-US" b="1" dirty="0" smtClean="0"/>
              <a:t> </a:t>
            </a:r>
            <a:r>
              <a:rPr lang="en-US" dirty="0" smtClean="0"/>
              <a:t>and multi-sector participation, </a:t>
            </a:r>
            <a:r>
              <a:rPr lang="en-US" i="1" dirty="0" smtClean="0"/>
              <a:t>especially</a:t>
            </a:r>
            <a:r>
              <a:rPr lang="en-US" dirty="0" smtClean="0"/>
              <a:t> at national level</a:t>
            </a:r>
          </a:p>
          <a:p>
            <a:pPr lvl="1"/>
            <a:r>
              <a:rPr lang="en-US" dirty="0"/>
              <a:t>Activities should be led by partnerships to support and invest in equitable </a:t>
            </a:r>
            <a:r>
              <a:rPr lang="en-US" dirty="0" smtClean="0"/>
              <a:t>relationships</a:t>
            </a:r>
          </a:p>
          <a:p>
            <a:r>
              <a:rPr lang="en-US" b="1" dirty="0" smtClean="0"/>
              <a:t>Recognizing the need to understand</a:t>
            </a:r>
            <a:r>
              <a:rPr lang="en-US" dirty="0" smtClean="0"/>
              <a:t> </a:t>
            </a:r>
            <a:r>
              <a:rPr lang="en-US" dirty="0"/>
              <a:t>need and related want for interaction in partnership with local </a:t>
            </a:r>
            <a:r>
              <a:rPr lang="en-US" dirty="0" smtClean="0"/>
              <a:t>actors</a:t>
            </a:r>
          </a:p>
          <a:p>
            <a:r>
              <a:rPr lang="en-US" b="1" dirty="0" smtClean="0"/>
              <a:t>Focused development of</a:t>
            </a:r>
            <a:r>
              <a:rPr lang="en-US" dirty="0" smtClean="0"/>
              <a:t> </a:t>
            </a:r>
            <a:r>
              <a:rPr lang="en-US" dirty="0"/>
              <a:t>capacities/ provide strategic support to existing systems</a:t>
            </a:r>
          </a:p>
          <a:p>
            <a:r>
              <a:rPr lang="en-US" b="1" dirty="0"/>
              <a:t>Share</a:t>
            </a:r>
            <a:r>
              <a:rPr lang="en-US" dirty="0"/>
              <a:t> evidence-based expertise, add long term perspectives to put in place today – </a:t>
            </a:r>
            <a:r>
              <a:rPr lang="en-US" dirty="0" err="1" smtClean="0"/>
              <a:t>e.g</a:t>
            </a:r>
            <a:r>
              <a:rPr lang="en-US" dirty="0" smtClean="0"/>
              <a:t> generating </a:t>
            </a:r>
            <a:r>
              <a:rPr lang="en-US" dirty="0"/>
              <a:t>climate risks at multiple time scales</a:t>
            </a:r>
          </a:p>
          <a:p>
            <a:r>
              <a:rPr lang="en-US" b="1" dirty="0"/>
              <a:t>Ensure</a:t>
            </a:r>
            <a:r>
              <a:rPr lang="en-US" dirty="0"/>
              <a:t> adaptive management approaches exist (structured and iterative)</a:t>
            </a:r>
          </a:p>
          <a:p>
            <a:r>
              <a:rPr lang="en-US" b="1" dirty="0"/>
              <a:t>Empower</a:t>
            </a:r>
            <a:r>
              <a:rPr lang="en-US" dirty="0"/>
              <a:t> community approaches and voices to strengthen action at household, community and national levels</a:t>
            </a:r>
          </a:p>
          <a:p>
            <a:endParaRPr lang="en-GB" dirty="0"/>
          </a:p>
        </p:txBody>
      </p:sp>
    </p:spTree>
    <p:extLst>
      <p:ext uri="{BB962C8B-B14F-4D97-AF65-F5344CB8AC3E}">
        <p14:creationId xmlns:p14="http://schemas.microsoft.com/office/powerpoint/2010/main" val="193267377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53427" y="4927999"/>
            <a:ext cx="1121569" cy="964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en-GB" sz="1350">
              <a:solidFill>
                <a:srgbClr val="FFFFFF"/>
              </a:solidFill>
            </a:endParaRPr>
          </a:p>
        </p:txBody>
      </p:sp>
      <p:pic>
        <p:nvPicPr>
          <p:cNvPr id="2150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7455525" y="2321874"/>
            <a:ext cx="2917371" cy="3570531"/>
          </a:xfrm>
        </p:spPr>
      </p:pic>
      <p:pic>
        <p:nvPicPr>
          <p:cNvPr id="21507" name="Content Placeholder 5"/>
          <p:cNvPicPr>
            <a:picLocks noChangeAspect="1"/>
          </p:cNvPicPr>
          <p:nvPr/>
        </p:nvPicPr>
        <p:blipFill>
          <a:blip r:embed="rId4" cstate="print">
            <a:extLst>
              <a:ext uri="{28A0092B-C50C-407E-A947-70E740481C1C}">
                <a14:useLocalDpi xmlns:a14="http://schemas.microsoft.com/office/drawing/2010/main" val="0"/>
              </a:ext>
            </a:extLst>
          </a:blip>
          <a:srcRect t="28651" r="4776" b="9805"/>
          <a:stretch>
            <a:fillRect/>
          </a:stretch>
        </p:blipFill>
        <p:spPr bwMode="auto">
          <a:xfrm>
            <a:off x="1943381" y="2381740"/>
            <a:ext cx="2024441" cy="108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8"/>
          <p:cNvPicPr>
            <a:picLocks noChangeAspect="1"/>
          </p:cNvPicPr>
          <p:nvPr/>
        </p:nvPicPr>
        <p:blipFill>
          <a:blip r:embed="rId5" cstate="print">
            <a:extLst>
              <a:ext uri="{28A0092B-C50C-407E-A947-70E740481C1C}">
                <a14:useLocalDpi xmlns:a14="http://schemas.microsoft.com/office/drawing/2010/main" val="0"/>
              </a:ext>
            </a:extLst>
          </a:blip>
          <a:srcRect t="5498"/>
          <a:stretch>
            <a:fillRect/>
          </a:stretch>
        </p:blipFill>
        <p:spPr bwMode="auto">
          <a:xfrm>
            <a:off x="4034362" y="2381740"/>
            <a:ext cx="1874846" cy="108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9"/>
          <p:cNvPicPr>
            <a:picLocks noChangeAspect="1"/>
          </p:cNvPicPr>
          <p:nvPr/>
        </p:nvPicPr>
        <p:blipFill>
          <a:blip r:embed="rId6" cstate="print">
            <a:extLst>
              <a:ext uri="{28A0092B-C50C-407E-A947-70E740481C1C}">
                <a14:useLocalDpi xmlns:a14="http://schemas.microsoft.com/office/drawing/2010/main" val="0"/>
              </a:ext>
            </a:extLst>
          </a:blip>
          <a:srcRect t="7765" b="4433"/>
          <a:stretch>
            <a:fillRect/>
          </a:stretch>
        </p:blipFill>
        <p:spPr bwMode="auto">
          <a:xfrm>
            <a:off x="4027372" y="3775261"/>
            <a:ext cx="1881836" cy="1261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Content Placeholder 3"/>
          <p:cNvPicPr>
            <a:picLocks noChangeAspect="1"/>
          </p:cNvPicPr>
          <p:nvPr/>
        </p:nvPicPr>
        <p:blipFill>
          <a:blip r:embed="rId7" cstate="print">
            <a:extLst>
              <a:ext uri="{28A0092B-C50C-407E-A947-70E740481C1C}">
                <a14:useLocalDpi xmlns:a14="http://schemas.microsoft.com/office/drawing/2010/main" val="0"/>
              </a:ext>
            </a:extLst>
          </a:blip>
          <a:srcRect t="14536" b="9509"/>
          <a:stretch>
            <a:fillRect/>
          </a:stretch>
        </p:blipFill>
        <p:spPr bwMode="auto">
          <a:xfrm>
            <a:off x="1943380" y="3775261"/>
            <a:ext cx="1892228" cy="1261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a:defRPr/>
            </a:pPr>
            <a:r>
              <a:rPr lang="en-GB" dirty="0" smtClean="0"/>
              <a:t>Within the African context:</a:t>
            </a:r>
            <a:r>
              <a:rPr lang="en-GB" dirty="0"/>
              <a:t/>
            </a:r>
            <a:br>
              <a:rPr lang="en-GB" dirty="0"/>
            </a:br>
            <a:r>
              <a:rPr lang="en-GB" dirty="0" smtClean="0"/>
              <a:t>Diverse People &amp; cultures</a:t>
            </a:r>
            <a:endParaRPr lang="en-GB" dirty="0"/>
          </a:p>
        </p:txBody>
      </p:sp>
    </p:spTree>
    <p:extLst>
      <p:ext uri="{BB962C8B-B14F-4D97-AF65-F5344CB8AC3E}">
        <p14:creationId xmlns:p14="http://schemas.microsoft.com/office/powerpoint/2010/main" val="3153789391"/>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Number Placeholder 3"/>
          <p:cNvSpPr>
            <a:spLocks noGrp="1"/>
          </p:cNvSpPr>
          <p:nvPr>
            <p:ph type="sldNum" sz="quarter" idx="4294967295"/>
          </p:nvPr>
        </p:nvSpPr>
        <p:spPr bwMode="auto">
          <a:xfrm>
            <a:off x="8382000" y="871539"/>
            <a:ext cx="800100" cy="2464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557213" indent="-214313">
              <a:defRPr>
                <a:solidFill>
                  <a:schemeClr val="tx1"/>
                </a:solidFill>
                <a:latin typeface="Arial" charset="0"/>
              </a:defRPr>
            </a:lvl2pPr>
            <a:lvl3pPr marL="857250" indent="-171450">
              <a:defRPr>
                <a:solidFill>
                  <a:schemeClr val="tx1"/>
                </a:solidFill>
                <a:latin typeface="Arial" charset="0"/>
              </a:defRPr>
            </a:lvl3pPr>
            <a:lvl4pPr marL="1200150" indent="-171450">
              <a:defRPr>
                <a:solidFill>
                  <a:schemeClr val="tx1"/>
                </a:solidFill>
                <a:latin typeface="Arial" charset="0"/>
              </a:defRPr>
            </a:lvl4pPr>
            <a:lvl5pPr marL="1543050" indent="-171450">
              <a:defRPr>
                <a:solidFill>
                  <a:schemeClr val="tx1"/>
                </a:solidFill>
                <a:latin typeface="Arial" charset="0"/>
              </a:defRPr>
            </a:lvl5pPr>
            <a:lvl6pPr marL="1885950" indent="-171450" eaLnBrk="0" fontAlgn="base" hangingPunct="0">
              <a:spcBef>
                <a:spcPct val="0"/>
              </a:spcBef>
              <a:spcAft>
                <a:spcPct val="0"/>
              </a:spcAft>
              <a:defRPr>
                <a:solidFill>
                  <a:schemeClr val="tx1"/>
                </a:solidFill>
                <a:latin typeface="Arial" charset="0"/>
              </a:defRPr>
            </a:lvl6pPr>
            <a:lvl7pPr marL="2228850" indent="-171450" eaLnBrk="0" fontAlgn="base" hangingPunct="0">
              <a:spcBef>
                <a:spcPct val="0"/>
              </a:spcBef>
              <a:spcAft>
                <a:spcPct val="0"/>
              </a:spcAft>
              <a:defRPr>
                <a:solidFill>
                  <a:schemeClr val="tx1"/>
                </a:solidFill>
                <a:latin typeface="Arial" charset="0"/>
              </a:defRPr>
            </a:lvl7pPr>
            <a:lvl8pPr marL="2571750" indent="-171450" eaLnBrk="0" fontAlgn="base" hangingPunct="0">
              <a:spcBef>
                <a:spcPct val="0"/>
              </a:spcBef>
              <a:spcAft>
                <a:spcPct val="0"/>
              </a:spcAft>
              <a:defRPr>
                <a:solidFill>
                  <a:schemeClr val="tx1"/>
                </a:solidFill>
                <a:latin typeface="Arial" charset="0"/>
              </a:defRPr>
            </a:lvl8pPr>
            <a:lvl9pPr marL="2914650" indent="-171450" eaLnBrk="0" fontAlgn="base" hangingPunct="0">
              <a:spcBef>
                <a:spcPct val="0"/>
              </a:spcBef>
              <a:spcAft>
                <a:spcPct val="0"/>
              </a:spcAft>
              <a:defRPr>
                <a:solidFill>
                  <a:schemeClr val="tx1"/>
                </a:solidFill>
                <a:latin typeface="Arial" charset="0"/>
              </a:defRPr>
            </a:lvl9pPr>
          </a:lstStyle>
          <a:p>
            <a:fld id="{9F611135-FEC1-2744-A1FC-84B43A2CCAE5}" type="slidenum">
              <a:rPr lang="en-GB" altLang="x-none">
                <a:solidFill>
                  <a:srgbClr val="000000"/>
                </a:solidFill>
              </a:rPr>
              <a:pPr/>
              <a:t>74</a:t>
            </a:fld>
            <a:endParaRPr lang="en-GB" altLang="x-none">
              <a:solidFill>
                <a:srgbClr val="000000"/>
              </a:solidFill>
            </a:endParaRPr>
          </a:p>
        </p:txBody>
      </p:sp>
      <p:sp>
        <p:nvSpPr>
          <p:cNvPr id="9" name="Content Placeholder 9"/>
          <p:cNvSpPr>
            <a:spLocks noGrp="1"/>
          </p:cNvSpPr>
          <p:nvPr>
            <p:ph sz="half" idx="1"/>
          </p:nvPr>
        </p:nvSpPr>
        <p:spPr>
          <a:xfrm>
            <a:off x="1959895" y="2400302"/>
            <a:ext cx="3207419" cy="2158092"/>
          </a:xfrm>
        </p:spPr>
        <p:txBody>
          <a:bodyPr rtlCol="0">
            <a:normAutofit/>
          </a:bodyPr>
          <a:lstStyle/>
          <a:p>
            <a:pPr marL="0" indent="0">
              <a:spcAft>
                <a:spcPts val="0"/>
              </a:spcAft>
              <a:buNone/>
              <a:defRPr/>
            </a:pPr>
            <a:r>
              <a:rPr lang="en-GB" b="1" dirty="0" smtClean="0"/>
              <a:t>2012: </a:t>
            </a:r>
            <a:r>
              <a:rPr lang="en-GB" dirty="0" smtClean="0"/>
              <a:t>first quantitative </a:t>
            </a:r>
            <a:br>
              <a:rPr lang="en-GB" dirty="0" smtClean="0"/>
            </a:br>
            <a:r>
              <a:rPr lang="en-GB" dirty="0" smtClean="0"/>
              <a:t>continent-wide maps of aquifer storage and potential published</a:t>
            </a:r>
          </a:p>
          <a:p>
            <a:pPr marL="0" indent="0">
              <a:spcAft>
                <a:spcPts val="0"/>
              </a:spcAft>
              <a:buNone/>
              <a:defRPr/>
            </a:pPr>
            <a:endParaRPr lang="en-GB" dirty="0"/>
          </a:p>
          <a:p>
            <a:pPr marL="137160" indent="-137160">
              <a:spcAft>
                <a:spcPts val="0"/>
              </a:spcAft>
              <a:buFont typeface="Arial" pitchFamily="34" charset="0"/>
              <a:buChar char="•"/>
              <a:defRPr/>
            </a:pPr>
            <a:r>
              <a:rPr lang="en-GB" dirty="0" smtClean="0"/>
              <a:t>0.66 million km</a:t>
            </a:r>
            <a:r>
              <a:rPr lang="en-GB" baseline="30000" dirty="0" smtClean="0"/>
              <a:t>3 </a:t>
            </a:r>
            <a:r>
              <a:rPr lang="en-GB" dirty="0"/>
              <a:t>of </a:t>
            </a:r>
            <a:r>
              <a:rPr lang="en-GB" dirty="0" smtClean="0"/>
              <a:t>storage </a:t>
            </a:r>
            <a:r>
              <a:rPr lang="en-GB" dirty="0" smtClean="0">
                <a:solidFill>
                  <a:schemeClr val="tx1">
                    <a:lumMod val="50000"/>
                    <a:lumOff val="50000"/>
                  </a:schemeClr>
                </a:solidFill>
              </a:rPr>
              <a:t>(not all available for abstraction)</a:t>
            </a:r>
          </a:p>
        </p:txBody>
      </p:sp>
      <p:sp>
        <p:nvSpPr>
          <p:cNvPr id="6" name="Rectangle 5"/>
          <p:cNvSpPr/>
          <p:nvPr/>
        </p:nvSpPr>
        <p:spPr>
          <a:xfrm>
            <a:off x="5663805" y="1269206"/>
            <a:ext cx="864394" cy="647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en-GB" sz="1350">
              <a:solidFill>
                <a:srgbClr val="FFFFFF"/>
              </a:solidFill>
            </a:endParaRPr>
          </a:p>
        </p:txBody>
      </p:sp>
      <p:sp>
        <p:nvSpPr>
          <p:cNvPr id="12" name="Rectangle 11"/>
          <p:cNvSpPr/>
          <p:nvPr/>
        </p:nvSpPr>
        <p:spPr>
          <a:xfrm>
            <a:off x="8526067" y="1269206"/>
            <a:ext cx="864394" cy="647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en-GB" sz="1350">
              <a:solidFill>
                <a:srgbClr val="FFFFFF"/>
              </a:solidFill>
            </a:endParaRPr>
          </a:p>
        </p:txBody>
      </p:sp>
      <p:pic>
        <p:nvPicPr>
          <p:cNvPr id="25605"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585" t="4582" r="45228"/>
          <a:stretch/>
        </p:blipFill>
        <p:spPr bwMode="auto">
          <a:xfrm>
            <a:off x="5663804" y="1280092"/>
            <a:ext cx="4525220" cy="46371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pPr>
              <a:defRPr/>
            </a:pPr>
            <a:r>
              <a:rPr lang="en-GB" dirty="0" smtClean="0"/>
              <a:t>Diverse Groundwater</a:t>
            </a:r>
            <a:endParaRPr lang="en-GB" dirty="0"/>
          </a:p>
        </p:txBody>
      </p:sp>
      <p:sp>
        <p:nvSpPr>
          <p:cNvPr id="25607" name="Title 1"/>
          <p:cNvSpPr txBox="1">
            <a:spLocks/>
          </p:cNvSpPr>
          <p:nvPr/>
        </p:nvSpPr>
        <p:spPr bwMode="auto">
          <a:xfrm>
            <a:off x="3239862" y="5451874"/>
            <a:ext cx="2135981"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342900"/>
            <a:r>
              <a:rPr lang="en-GB" altLang="x-none" sz="1350" dirty="0">
                <a:solidFill>
                  <a:srgbClr val="000000"/>
                </a:solidFill>
                <a:latin typeface="Segoe UI" charset="0"/>
                <a:ea typeface="Segoe UI" charset="0"/>
                <a:cs typeface="Segoe UI" charset="0"/>
              </a:rPr>
              <a:t>Groundwater storage </a:t>
            </a:r>
            <a:br>
              <a:rPr lang="en-GB" altLang="x-none" sz="1350" dirty="0">
                <a:solidFill>
                  <a:srgbClr val="000000"/>
                </a:solidFill>
                <a:latin typeface="Segoe UI" charset="0"/>
                <a:ea typeface="Segoe UI" charset="0"/>
                <a:cs typeface="Segoe UI" charset="0"/>
              </a:rPr>
            </a:br>
            <a:r>
              <a:rPr lang="en-GB" altLang="x-none" sz="900" dirty="0">
                <a:solidFill>
                  <a:srgbClr val="000000"/>
                </a:solidFill>
                <a:latin typeface="Segoe UI" charset="0"/>
                <a:ea typeface="Segoe UI" charset="0"/>
                <a:cs typeface="Segoe UI" charset="0"/>
              </a:rPr>
              <a:t>(Source: MacDonald et al, 2012)</a:t>
            </a:r>
          </a:p>
        </p:txBody>
      </p:sp>
    </p:spTree>
    <p:extLst>
      <p:ext uri="{BB962C8B-B14F-4D97-AF65-F5344CB8AC3E}">
        <p14:creationId xmlns:p14="http://schemas.microsoft.com/office/powerpoint/2010/main" val="3957851762"/>
      </p:ext>
    </p:extLst>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p:cNvPicPr>
          <p:nvPr/>
        </p:nvPicPr>
        <p:blipFill>
          <a:blip r:embed="rId3">
            <a:extLst>
              <a:ext uri="{28A0092B-C50C-407E-A947-70E740481C1C}">
                <a14:useLocalDpi xmlns:a14="http://schemas.microsoft.com/office/drawing/2010/main" val="0"/>
              </a:ext>
            </a:extLst>
          </a:blip>
          <a:srcRect t="38361"/>
          <a:stretch>
            <a:fillRect/>
          </a:stretch>
        </p:blipFill>
        <p:spPr bwMode="auto">
          <a:xfrm>
            <a:off x="4941703" y="1492724"/>
            <a:ext cx="5290405" cy="43828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pPr>
              <a:defRPr/>
            </a:pPr>
            <a:r>
              <a:rPr lang="en-GB" dirty="0" smtClean="0"/>
              <a:t>Diverse Geology</a:t>
            </a:r>
            <a:endParaRPr lang="en-GB" dirty="0"/>
          </a:p>
        </p:txBody>
      </p:sp>
      <p:sp>
        <p:nvSpPr>
          <p:cNvPr id="2" name="TextBox 1"/>
          <p:cNvSpPr txBox="1"/>
          <p:nvPr/>
        </p:nvSpPr>
        <p:spPr>
          <a:xfrm>
            <a:off x="2068287" y="2838450"/>
            <a:ext cx="2318657" cy="2169825"/>
          </a:xfrm>
          <a:prstGeom prst="rect">
            <a:avLst/>
          </a:prstGeom>
          <a:noFill/>
        </p:spPr>
        <p:txBody>
          <a:bodyPr wrap="square" rtlCol="0">
            <a:spAutoFit/>
          </a:bodyPr>
          <a:lstStyle/>
          <a:p>
            <a:pPr defTabSz="342900"/>
            <a:r>
              <a:rPr lang="en-GB" sz="1500" dirty="0">
                <a:solidFill>
                  <a:srgbClr val="000000"/>
                </a:solidFill>
              </a:rPr>
              <a:t>Given this inherent diversity of land cultures and people, coupled with the complexity of the science, an interdisciplinary approach to designing, approaching and understanding the research questions is vital</a:t>
            </a:r>
          </a:p>
        </p:txBody>
      </p:sp>
    </p:spTree>
    <p:extLst>
      <p:ext uri="{BB962C8B-B14F-4D97-AF65-F5344CB8AC3E}">
        <p14:creationId xmlns:p14="http://schemas.microsoft.com/office/powerpoint/2010/main" val="1436115383"/>
      </p:ext>
    </p:extLst>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Interdisciplinary case study:  brave project</a:t>
            </a:r>
            <a:br>
              <a:rPr lang="en-GB" dirty="0" smtClean="0"/>
            </a:br>
            <a:endParaRPr lang="en-GB" sz="1800" dirty="0"/>
          </a:p>
        </p:txBody>
      </p:sp>
      <p:sp>
        <p:nvSpPr>
          <p:cNvPr id="3" name="Content Placeholder 2"/>
          <p:cNvSpPr>
            <a:spLocks noGrp="1"/>
          </p:cNvSpPr>
          <p:nvPr>
            <p:ph idx="1"/>
          </p:nvPr>
        </p:nvSpPr>
        <p:spPr>
          <a:xfrm>
            <a:off x="1959896" y="2144217"/>
            <a:ext cx="8272211" cy="3121748"/>
          </a:xfrm>
        </p:spPr>
        <p:txBody>
          <a:bodyPr>
            <a:normAutofit/>
          </a:bodyPr>
          <a:lstStyle/>
          <a:p>
            <a:pPr marL="0" indent="0">
              <a:spcAft>
                <a:spcPts val="0"/>
              </a:spcAft>
              <a:buNone/>
              <a:defRPr/>
            </a:pPr>
            <a:r>
              <a:rPr lang="en-GB" sz="1500" b="1" dirty="0"/>
              <a:t>BRAVE: </a:t>
            </a:r>
            <a:r>
              <a:rPr lang="en-GB" altLang="x-none" sz="1500" b="1" dirty="0">
                <a:ea typeface="Segoe UI" charset="0"/>
                <a:cs typeface="Segoe UI" charset="0"/>
              </a:rPr>
              <a:t>B</a:t>
            </a:r>
            <a:r>
              <a:rPr lang="en-GB" altLang="x-none" sz="1500" dirty="0">
                <a:ea typeface="Segoe UI" charset="0"/>
                <a:cs typeface="Segoe UI" charset="0"/>
              </a:rPr>
              <a:t>uilding unde</a:t>
            </a:r>
            <a:r>
              <a:rPr lang="en-GB" altLang="x-none" sz="1500" b="1" dirty="0">
                <a:ea typeface="Segoe UI" charset="0"/>
                <a:cs typeface="Segoe UI" charset="0"/>
              </a:rPr>
              <a:t>r</a:t>
            </a:r>
            <a:r>
              <a:rPr lang="en-GB" altLang="x-none" sz="1500" dirty="0">
                <a:ea typeface="Segoe UI" charset="0"/>
                <a:cs typeface="Segoe UI" charset="0"/>
              </a:rPr>
              <a:t>standing of clim</a:t>
            </a:r>
            <a:r>
              <a:rPr lang="en-GB" altLang="x-none" sz="1500" b="1" dirty="0">
                <a:ea typeface="Segoe UI" charset="0"/>
                <a:cs typeface="Segoe UI" charset="0"/>
              </a:rPr>
              <a:t>a</a:t>
            </a:r>
            <a:r>
              <a:rPr lang="en-GB" altLang="x-none" sz="1500" dirty="0">
                <a:ea typeface="Segoe UI" charset="0"/>
                <a:cs typeface="Segoe UI" charset="0"/>
              </a:rPr>
              <a:t>te </a:t>
            </a:r>
            <a:r>
              <a:rPr lang="en-GB" altLang="x-none" sz="1500" b="1" dirty="0">
                <a:ea typeface="Segoe UI" charset="0"/>
                <a:cs typeface="Segoe UI" charset="0"/>
              </a:rPr>
              <a:t>v</a:t>
            </a:r>
            <a:r>
              <a:rPr lang="en-GB" altLang="x-none" sz="1500" dirty="0">
                <a:ea typeface="Segoe UI" charset="0"/>
                <a:cs typeface="Segoe UI" charset="0"/>
              </a:rPr>
              <a:t>ariability into planning of groundwat</a:t>
            </a:r>
            <a:r>
              <a:rPr lang="en-GB" altLang="x-none" sz="1500" b="1" dirty="0">
                <a:ea typeface="Segoe UI" charset="0"/>
                <a:cs typeface="Segoe UI" charset="0"/>
              </a:rPr>
              <a:t>e</a:t>
            </a:r>
            <a:r>
              <a:rPr lang="en-GB" altLang="x-none" sz="1500" dirty="0">
                <a:ea typeface="Segoe UI" charset="0"/>
                <a:cs typeface="Segoe UI" charset="0"/>
              </a:rPr>
              <a:t>r supplies from low storage aquifers in Africa</a:t>
            </a:r>
          </a:p>
          <a:p>
            <a:pPr marL="0" indent="0">
              <a:spcAft>
                <a:spcPts val="0"/>
              </a:spcAft>
              <a:buNone/>
              <a:defRPr/>
            </a:pPr>
            <a:endParaRPr lang="en-GB" b="1" dirty="0" smtClean="0"/>
          </a:p>
          <a:p>
            <a:pPr marL="0" indent="0">
              <a:spcAft>
                <a:spcPts val="0"/>
              </a:spcAft>
              <a:buNone/>
              <a:defRPr/>
            </a:pPr>
            <a:r>
              <a:rPr lang="en-GB" b="1" dirty="0" smtClean="0"/>
              <a:t>THE </a:t>
            </a:r>
            <a:r>
              <a:rPr lang="en-GB" b="1" dirty="0"/>
              <a:t>BIG IDEA	</a:t>
            </a:r>
          </a:p>
          <a:p>
            <a:pPr marL="137160" indent="-137160">
              <a:lnSpc>
                <a:spcPct val="120000"/>
              </a:lnSpc>
              <a:spcAft>
                <a:spcPts val="0"/>
              </a:spcAft>
              <a:buFont typeface="Arial" pitchFamily="34" charset="0"/>
              <a:buChar char="•"/>
              <a:defRPr/>
            </a:pPr>
            <a:r>
              <a:rPr lang="en-GB" b="1" dirty="0"/>
              <a:t>We can build better ways to model and communicate the complex environmental changes in the Sahel region of West Africa and use that to improve the long term planning of groundwater supplies and provide early warnings of groundwater shortages so that the most vulnerable families and communities are more resilient to drought.</a:t>
            </a:r>
          </a:p>
          <a:p>
            <a:pPr marL="0" indent="0">
              <a:spcAft>
                <a:spcPts val="0"/>
              </a:spcAft>
              <a:buNone/>
              <a:defRPr/>
            </a:pPr>
            <a:endParaRPr lang="en-GB" dirty="0"/>
          </a:p>
          <a:p>
            <a:pPr marL="0" indent="0">
              <a:spcAft>
                <a:spcPts val="0"/>
              </a:spcAft>
              <a:buNone/>
              <a:defRPr/>
            </a:pPr>
            <a:r>
              <a:rPr lang="en-GB" b="1" dirty="0"/>
              <a:t>RESEARCH AIM / HYPOTHESIS</a:t>
            </a:r>
          </a:p>
          <a:p>
            <a:pPr marL="137160" indent="-137160">
              <a:lnSpc>
                <a:spcPct val="120000"/>
              </a:lnSpc>
              <a:spcAft>
                <a:spcPts val="0"/>
              </a:spcAft>
              <a:buFont typeface="Arial" pitchFamily="34" charset="0"/>
              <a:buChar char="•"/>
              <a:defRPr/>
            </a:pPr>
            <a:r>
              <a:rPr lang="en-GB" dirty="0"/>
              <a:t>That by using integrated governance, the long term use of groundwater can reduce the vulnerability of poor people in the Volta River Basin, in West Africa, in the face of a variable climate and changes to the local environment, society and economy</a:t>
            </a:r>
            <a:r>
              <a:rPr lang="en-GB" dirty="0" smtClean="0"/>
              <a:t>.</a:t>
            </a:r>
            <a:endParaRPr lang="en-GB" dirty="0"/>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6697" y="5071554"/>
            <a:ext cx="676275" cy="816769"/>
          </a:xfrm>
          <a:prstGeom prst="rect">
            <a:avLst/>
          </a:prstGeom>
          <a:noFill/>
          <a:ln w="3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descr="C:\Users\sfu.SKAT\Dropbox\UPGro Knowledge Broker\Common Resources\UPGro Logo.tif"/>
          <p:cNvPicPr>
            <a:picLocks noChangeAspect="1" noChangeArrowheads="1"/>
          </p:cNvPicPr>
          <p:nvPr/>
        </p:nvPicPr>
        <p:blipFill>
          <a:blip r:embed="rId3" cstate="print">
            <a:extLst>
              <a:ext uri="{28A0092B-C50C-407E-A947-70E740481C1C}">
                <a14:useLocalDpi xmlns:a14="http://schemas.microsoft.com/office/drawing/2010/main" val="0"/>
              </a:ext>
            </a:extLst>
          </a:blip>
          <a:srcRect l="20000" t="31696" r="25673" b="28049"/>
          <a:stretch>
            <a:fillRect/>
          </a:stretch>
        </p:blipFill>
        <p:spPr bwMode="auto">
          <a:xfrm>
            <a:off x="5627064" y="5162381"/>
            <a:ext cx="1284684" cy="71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4526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Brave interdisciplinary work packages (WP)</a:t>
            </a:r>
            <a:endParaRPr lang="en-GB" dirty="0"/>
          </a:p>
        </p:txBody>
      </p:sp>
      <p:graphicFrame>
        <p:nvGraphicFramePr>
          <p:cNvPr id="3" name="Diagram 2"/>
          <p:cNvGraphicFramePr/>
          <p:nvPr>
            <p:extLst/>
          </p:nvPr>
        </p:nvGraphicFramePr>
        <p:xfrm>
          <a:off x="3124200" y="2421341"/>
          <a:ext cx="5551182" cy="33997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126735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305801" y="5233307"/>
            <a:ext cx="2122715"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GB" sz="1350">
              <a:solidFill>
                <a:srgbClr val="FFFFFF"/>
              </a:solidFill>
            </a:endParaRPr>
          </a:p>
        </p:txBody>
      </p:sp>
      <p:sp>
        <p:nvSpPr>
          <p:cNvPr id="4" name="Title 3"/>
          <p:cNvSpPr>
            <a:spLocks noGrp="1"/>
          </p:cNvSpPr>
          <p:nvPr>
            <p:ph type="title"/>
          </p:nvPr>
        </p:nvSpPr>
        <p:spPr/>
        <p:txBody>
          <a:bodyPr/>
          <a:lstStyle/>
          <a:p>
            <a:r>
              <a:rPr lang="en-GB" dirty="0" smtClean="0"/>
              <a:t>Where brave works </a:t>
            </a:r>
            <a:endParaRPr lang="en-GB" dirty="0"/>
          </a:p>
        </p:txBody>
      </p:sp>
      <p:grpSp>
        <p:nvGrpSpPr>
          <p:cNvPr id="5" name="Group 7"/>
          <p:cNvGrpSpPr>
            <a:grpSpLocks/>
          </p:cNvGrpSpPr>
          <p:nvPr/>
        </p:nvGrpSpPr>
        <p:grpSpPr bwMode="auto">
          <a:xfrm>
            <a:off x="1804988" y="2315086"/>
            <a:ext cx="4182155" cy="3353650"/>
            <a:chOff x="179511" y="1987976"/>
            <a:chExt cx="5194549" cy="3673271"/>
          </a:xfrm>
        </p:grpSpPr>
        <p:pic>
          <p:nvPicPr>
            <p:cNvPr id="6" name="Picture 5" descr="W:\Teams\GS\BRAVE\Data\project management\dissemination\BRAVE_sit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987976"/>
              <a:ext cx="5194549" cy="3673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p:cNvSpPr txBox="1">
              <a:spLocks noChangeArrowheads="1"/>
            </p:cNvSpPr>
            <p:nvPr/>
          </p:nvSpPr>
          <p:spPr bwMode="auto">
            <a:xfrm>
              <a:off x="2915817" y="3464566"/>
              <a:ext cx="1224135" cy="214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342900"/>
              <a:r>
                <a:rPr lang="en-GB" altLang="x-none" sz="675" b="1" i="1">
                  <a:solidFill>
                    <a:srgbClr val="FF0000"/>
                  </a:solidFill>
                  <a:latin typeface="Calibri" charset="0"/>
                </a:rPr>
                <a:t>with 2iE</a:t>
              </a:r>
            </a:p>
          </p:txBody>
        </p:sp>
        <p:sp>
          <p:nvSpPr>
            <p:cNvPr id="8" name="TextBox 18"/>
            <p:cNvSpPr txBox="1">
              <a:spLocks noChangeArrowheads="1"/>
            </p:cNvSpPr>
            <p:nvPr/>
          </p:nvSpPr>
          <p:spPr bwMode="auto">
            <a:xfrm>
              <a:off x="1691680" y="4293096"/>
              <a:ext cx="1224135" cy="214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342900"/>
              <a:r>
                <a:rPr lang="en-GB" altLang="x-none" sz="675" b="1" i="1">
                  <a:solidFill>
                    <a:srgbClr val="FF0000"/>
                  </a:solidFill>
                  <a:latin typeface="Calibri" charset="0"/>
                </a:rPr>
                <a:t>with WASCAL</a:t>
              </a:r>
            </a:p>
          </p:txBody>
        </p:sp>
        <p:sp>
          <p:nvSpPr>
            <p:cNvPr id="9" name="TextBox 19"/>
            <p:cNvSpPr txBox="1">
              <a:spLocks noChangeArrowheads="1"/>
            </p:cNvSpPr>
            <p:nvPr/>
          </p:nvSpPr>
          <p:spPr bwMode="auto">
            <a:xfrm>
              <a:off x="503548" y="3210650"/>
              <a:ext cx="1800200" cy="32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defTabSz="342900"/>
              <a:r>
                <a:rPr lang="en-GB" altLang="x-none" sz="675" b="1" i="1">
                  <a:solidFill>
                    <a:srgbClr val="336E18"/>
                  </a:solidFill>
                  <a:latin typeface="Calibri" charset="0"/>
                </a:rPr>
                <a:t>with Christian Aid-Sahel</a:t>
              </a:r>
              <a:br>
                <a:rPr lang="en-GB" altLang="x-none" sz="675" b="1" i="1">
                  <a:solidFill>
                    <a:srgbClr val="336E18"/>
                  </a:solidFill>
                  <a:latin typeface="Calibri" charset="0"/>
                </a:rPr>
              </a:br>
              <a:r>
                <a:rPr lang="en-GB" altLang="x-none" sz="675" b="1" i="1">
                  <a:solidFill>
                    <a:srgbClr val="336E18"/>
                  </a:solidFill>
                  <a:latin typeface="Calibri" charset="0"/>
                </a:rPr>
                <a:t>&amp; partners</a:t>
              </a:r>
            </a:p>
          </p:txBody>
        </p:sp>
        <p:sp>
          <p:nvSpPr>
            <p:cNvPr id="10" name="TextBox 20"/>
            <p:cNvSpPr txBox="1">
              <a:spLocks noChangeArrowheads="1"/>
            </p:cNvSpPr>
            <p:nvPr/>
          </p:nvSpPr>
          <p:spPr bwMode="auto">
            <a:xfrm>
              <a:off x="2483768" y="4725144"/>
              <a:ext cx="1800200" cy="214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defTabSz="342900"/>
              <a:r>
                <a:rPr lang="en-GB" altLang="x-none" sz="675" b="1" i="1">
                  <a:solidFill>
                    <a:srgbClr val="336E18"/>
                  </a:solidFill>
                  <a:latin typeface="Calibri" charset="0"/>
                </a:rPr>
                <a:t>with CARE-Ghana</a:t>
              </a:r>
            </a:p>
          </p:txBody>
        </p:sp>
      </p:grpSp>
      <p:sp>
        <p:nvSpPr>
          <p:cNvPr id="11" name="Text Placeholder 10"/>
          <p:cNvSpPr txBox="1">
            <a:spLocks/>
          </p:cNvSpPr>
          <p:nvPr/>
        </p:nvSpPr>
        <p:spPr>
          <a:xfrm>
            <a:off x="6092027" y="2260741"/>
            <a:ext cx="4136106" cy="3462338"/>
          </a:xfrm>
          <a:prstGeom prst="rect">
            <a:avLst/>
          </a:prstGeom>
        </p:spPr>
        <p:txBody>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just">
              <a:lnSpc>
                <a:spcPct val="95000"/>
              </a:lnSpc>
              <a:spcBef>
                <a:spcPts val="450"/>
              </a:spcBef>
              <a:buClr>
                <a:srgbClr val="4D1534"/>
              </a:buClr>
              <a:buSzPct val="111000"/>
            </a:pPr>
            <a:r>
              <a:rPr lang="en-GB" altLang="x-none" sz="1050" b="1" dirty="0">
                <a:solidFill>
                  <a:srgbClr val="903163"/>
                </a:solidFill>
                <a:ea typeface="Trebuchet MS" charset="0"/>
                <a:cs typeface="Trebuchet MS" charset="0"/>
              </a:rPr>
              <a:t>Knowledge brokering </a:t>
            </a:r>
            <a:r>
              <a:rPr lang="en-GB" altLang="x-none" sz="1050" dirty="0">
                <a:solidFill>
                  <a:srgbClr val="3D3D3D"/>
                </a:solidFill>
                <a:ea typeface="Trebuchet MS" charset="0"/>
                <a:cs typeface="Trebuchet MS" charset="0"/>
              </a:rPr>
              <a:t>to support and strengthen institutional structures for </a:t>
            </a:r>
            <a:r>
              <a:rPr lang="en-GB" altLang="x-none" sz="1050" dirty="0">
                <a:solidFill>
                  <a:srgbClr val="000000"/>
                </a:solidFill>
                <a:ea typeface="Trebuchet MS" charset="0"/>
                <a:cs typeface="Trebuchet MS" charset="0"/>
              </a:rPr>
              <a:t>effective </a:t>
            </a:r>
            <a:r>
              <a:rPr lang="en-GB" altLang="x-none" sz="1050" dirty="0">
                <a:solidFill>
                  <a:srgbClr val="3D3D3D"/>
                </a:solidFill>
                <a:ea typeface="Trebuchet MS" charset="0"/>
                <a:cs typeface="Trebuchet MS" charset="0"/>
              </a:rPr>
              <a:t>development planning</a:t>
            </a:r>
          </a:p>
          <a:p>
            <a:pPr algn="just">
              <a:lnSpc>
                <a:spcPct val="95000"/>
              </a:lnSpc>
              <a:spcBef>
                <a:spcPts val="450"/>
              </a:spcBef>
              <a:buClr>
                <a:srgbClr val="4D1534"/>
              </a:buClr>
              <a:buSzPct val="111000"/>
            </a:pPr>
            <a:r>
              <a:rPr lang="en-GB" altLang="x-none" sz="1050" b="1" dirty="0">
                <a:solidFill>
                  <a:srgbClr val="903163"/>
                </a:solidFill>
                <a:ea typeface="Trebuchet MS" charset="0"/>
                <a:cs typeface="Trebuchet MS" charset="0"/>
              </a:rPr>
              <a:t>Detailed monitoring </a:t>
            </a:r>
            <a:r>
              <a:rPr lang="en-GB" altLang="x-none" sz="1050" dirty="0">
                <a:solidFill>
                  <a:srgbClr val="3D3D3D"/>
                </a:solidFill>
                <a:ea typeface="Trebuchet MS" charset="0"/>
                <a:cs typeface="Trebuchet MS" charset="0"/>
              </a:rPr>
              <a:t>of three sites across the region to improve groundwater recharge understanding and develop models</a:t>
            </a:r>
          </a:p>
          <a:p>
            <a:pPr algn="just">
              <a:lnSpc>
                <a:spcPct val="95000"/>
              </a:lnSpc>
              <a:spcBef>
                <a:spcPts val="450"/>
              </a:spcBef>
              <a:buClr>
                <a:srgbClr val="4D1534"/>
              </a:buClr>
              <a:buSzPct val="111000"/>
            </a:pPr>
            <a:r>
              <a:rPr lang="en-GB" altLang="x-none" sz="1050" b="1" dirty="0">
                <a:solidFill>
                  <a:srgbClr val="903163"/>
                </a:solidFill>
                <a:ea typeface="Trebuchet MS" charset="0"/>
                <a:cs typeface="Trebuchet MS" charset="0"/>
              </a:rPr>
              <a:t>Upscaling of groundwater models </a:t>
            </a:r>
            <a:r>
              <a:rPr lang="en-GB" altLang="x-none" sz="1050" dirty="0">
                <a:solidFill>
                  <a:srgbClr val="3D3D3D"/>
                </a:solidFill>
                <a:ea typeface="Trebuchet MS" charset="0"/>
                <a:cs typeface="Trebuchet MS" charset="0"/>
              </a:rPr>
              <a:t>to assess impact of environmental change on groundwater resources, particularly in vulnerable aquifers, to inform those responsible for water supply</a:t>
            </a:r>
          </a:p>
          <a:p>
            <a:pPr algn="just">
              <a:lnSpc>
                <a:spcPct val="95000"/>
              </a:lnSpc>
              <a:spcBef>
                <a:spcPts val="450"/>
              </a:spcBef>
              <a:buClr>
                <a:srgbClr val="4D1534"/>
              </a:buClr>
              <a:buSzPct val="111000"/>
            </a:pPr>
            <a:r>
              <a:rPr lang="en-GB" altLang="x-none" sz="1050" b="1" dirty="0">
                <a:solidFill>
                  <a:srgbClr val="903163"/>
                </a:solidFill>
                <a:ea typeface="Trebuchet MS" charset="0"/>
                <a:cs typeface="Trebuchet MS" charset="0"/>
              </a:rPr>
              <a:t>Developing tools </a:t>
            </a:r>
            <a:r>
              <a:rPr lang="en-GB" altLang="x-none" sz="1050" dirty="0">
                <a:solidFill>
                  <a:srgbClr val="3D3D3D"/>
                </a:solidFill>
                <a:ea typeface="Trebuchet MS" charset="0"/>
                <a:cs typeface="Trebuchet MS" charset="0"/>
              </a:rPr>
              <a:t>for disseminating seasonal information on groundwater resource status e.g. </a:t>
            </a:r>
            <a:r>
              <a:rPr lang="en-GB" altLang="x-none" sz="1050" b="1" dirty="0">
                <a:solidFill>
                  <a:srgbClr val="3D3D3D"/>
                </a:solidFill>
                <a:ea typeface="Trebuchet MS" charset="0"/>
                <a:cs typeface="Trebuchet MS" charset="0"/>
                <a:hlinkClick r:id="rId3"/>
              </a:rPr>
              <a:t>Rainwatch</a:t>
            </a:r>
            <a:endParaRPr lang="en-GB" altLang="x-none" sz="1050" dirty="0">
              <a:solidFill>
                <a:srgbClr val="3D3D3D"/>
              </a:solidFill>
              <a:ea typeface="Trebuchet MS" charset="0"/>
              <a:cs typeface="Trebuchet MS" charset="0"/>
            </a:endParaRPr>
          </a:p>
          <a:p>
            <a:pPr algn="just">
              <a:lnSpc>
                <a:spcPct val="95000"/>
              </a:lnSpc>
              <a:spcBef>
                <a:spcPts val="450"/>
              </a:spcBef>
              <a:buClr>
                <a:srgbClr val="4D1534"/>
              </a:buClr>
              <a:buSzPct val="111000"/>
            </a:pPr>
            <a:r>
              <a:rPr lang="en-GB" altLang="x-none" sz="1050" b="1" dirty="0">
                <a:solidFill>
                  <a:srgbClr val="903163"/>
                </a:solidFill>
                <a:ea typeface="Trebuchet MS" charset="0"/>
                <a:cs typeface="Trebuchet MS" charset="0"/>
              </a:rPr>
              <a:t>Piloting new groundwater planning tools </a:t>
            </a:r>
            <a:r>
              <a:rPr lang="en-GB" altLang="x-none" sz="1050" dirty="0">
                <a:solidFill>
                  <a:srgbClr val="3D3D3D"/>
                </a:solidFill>
                <a:ea typeface="Trebuchet MS" charset="0"/>
                <a:cs typeface="Trebuchet MS" charset="0"/>
              </a:rPr>
              <a:t>in four  communities: focusing on irrigation </a:t>
            </a:r>
            <a:r>
              <a:rPr lang="en-GB" altLang="x-none" sz="1050" dirty="0">
                <a:solidFill>
                  <a:srgbClr val="000000"/>
                </a:solidFill>
                <a:ea typeface="Trebuchet MS" charset="0"/>
                <a:cs typeface="Trebuchet MS" charset="0"/>
              </a:rPr>
              <a:t>from groundwater</a:t>
            </a:r>
            <a:r>
              <a:rPr lang="en-GB" altLang="x-none" sz="1050" dirty="0">
                <a:solidFill>
                  <a:srgbClr val="3D3D3D"/>
                </a:solidFill>
                <a:ea typeface="Trebuchet MS" charset="0"/>
                <a:cs typeface="Trebuchet MS" charset="0"/>
              </a:rPr>
              <a:t>, together with active monitoring</a:t>
            </a:r>
          </a:p>
          <a:p>
            <a:pPr algn="just">
              <a:lnSpc>
                <a:spcPct val="95000"/>
              </a:lnSpc>
              <a:spcBef>
                <a:spcPts val="450"/>
              </a:spcBef>
              <a:buClr>
                <a:srgbClr val="4D1534"/>
              </a:buClr>
              <a:buSzPct val="111000"/>
            </a:pPr>
            <a:r>
              <a:rPr lang="en-GB" altLang="x-none" sz="1050" b="1" dirty="0">
                <a:solidFill>
                  <a:srgbClr val="903163"/>
                </a:solidFill>
                <a:ea typeface="Trebuchet MS" charset="0"/>
                <a:cs typeface="Trebuchet MS" charset="0"/>
              </a:rPr>
              <a:t>Evaluation of the impact of new tools </a:t>
            </a:r>
            <a:r>
              <a:rPr lang="en-GB" altLang="x-none" sz="1050" dirty="0">
                <a:solidFill>
                  <a:srgbClr val="3D3D3D"/>
                </a:solidFill>
                <a:ea typeface="Trebuchet MS" charset="0"/>
                <a:cs typeface="Trebuchet MS" charset="0"/>
              </a:rPr>
              <a:t>on the communities’ livelihoods against a co-designed set of vulnerability metrics</a:t>
            </a:r>
          </a:p>
        </p:txBody>
      </p:sp>
      <p:sp>
        <p:nvSpPr>
          <p:cNvPr id="13" name="Text Placeholder 10"/>
          <p:cNvSpPr txBox="1">
            <a:spLocks/>
          </p:cNvSpPr>
          <p:nvPr/>
        </p:nvSpPr>
        <p:spPr bwMode="auto">
          <a:xfrm>
            <a:off x="6096001" y="5146009"/>
            <a:ext cx="4132133" cy="67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Arial" charset="0"/>
              <a:buChar char="•"/>
              <a:defRPr sz="2400">
                <a:solidFill>
                  <a:schemeClr val="tx1"/>
                </a:solidFill>
                <a:latin typeface="Segoe UI" charset="0"/>
                <a:ea typeface="Segoe UI" charset="0"/>
                <a:cs typeface="Segoe UI" charset="0"/>
              </a:defRPr>
            </a:lvl1pPr>
            <a:lvl2pPr marL="657225" indent="-246063">
              <a:spcBef>
                <a:spcPct val="20000"/>
              </a:spcBef>
              <a:buClr>
                <a:schemeClr val="accent1"/>
              </a:buClr>
              <a:buSzPct val="85000"/>
              <a:buFont typeface="Arial" charset="0"/>
              <a:buChar char="•"/>
              <a:defRPr sz="2000">
                <a:solidFill>
                  <a:schemeClr val="tx1"/>
                </a:solidFill>
                <a:latin typeface="Segoe UI" charset="0"/>
                <a:ea typeface="Segoe UI" charset="0"/>
                <a:cs typeface="Segoe UI" charset="0"/>
              </a:defRPr>
            </a:lvl2pPr>
            <a:lvl3pPr marL="922338" indent="-219075">
              <a:spcBef>
                <a:spcPct val="20000"/>
              </a:spcBef>
              <a:buClr>
                <a:schemeClr val="accent1"/>
              </a:buClr>
              <a:buSzPct val="90000"/>
              <a:buFont typeface="Arial" charset="0"/>
              <a:buChar char="•"/>
              <a:defRPr>
                <a:solidFill>
                  <a:schemeClr val="tx1"/>
                </a:solidFill>
                <a:latin typeface="Segoe UI" charset="0"/>
                <a:ea typeface="Segoe UI" charset="0"/>
                <a:cs typeface="Segoe UI" charset="0"/>
              </a:defRPr>
            </a:lvl3pPr>
            <a:lvl4pPr marL="1179513" indent="-200025">
              <a:spcBef>
                <a:spcPct val="20000"/>
              </a:spcBef>
              <a:buClr>
                <a:schemeClr val="accent1"/>
              </a:buClr>
              <a:buFont typeface="Arial" charset="0"/>
              <a:buChar char="•"/>
              <a:defRPr sz="1600">
                <a:solidFill>
                  <a:schemeClr val="tx1"/>
                </a:solidFill>
                <a:latin typeface="Segoe UI" charset="0"/>
                <a:ea typeface="Segoe UI" charset="0"/>
                <a:cs typeface="Segoe UI" charset="0"/>
              </a:defRPr>
            </a:lvl4pPr>
            <a:lvl5pPr marL="1389063" indent="-182563">
              <a:spcBef>
                <a:spcPct val="20000"/>
              </a:spcBef>
              <a:buClr>
                <a:schemeClr val="accent1"/>
              </a:buClr>
              <a:buSzPct val="100000"/>
              <a:buFont typeface="Arial" charset="0"/>
              <a:buChar char="•"/>
              <a:defRPr sz="1400">
                <a:solidFill>
                  <a:schemeClr val="tx1"/>
                </a:solidFill>
                <a:latin typeface="Segoe UI" charset="0"/>
                <a:ea typeface="Segoe UI" charset="0"/>
                <a:cs typeface="Segoe UI" charset="0"/>
              </a:defRPr>
            </a:lvl5pPr>
            <a:lvl6pPr marL="1846263" indent="-182563" eaLnBrk="0" fontAlgn="base" hangingPunct="0">
              <a:spcBef>
                <a:spcPct val="20000"/>
              </a:spcBef>
              <a:spcAft>
                <a:spcPct val="0"/>
              </a:spcAft>
              <a:buClr>
                <a:schemeClr val="accent1"/>
              </a:buClr>
              <a:buSzPct val="100000"/>
              <a:buFont typeface="Arial" charset="0"/>
              <a:buChar char="•"/>
              <a:defRPr sz="1400">
                <a:solidFill>
                  <a:schemeClr val="tx1"/>
                </a:solidFill>
                <a:latin typeface="Segoe UI" charset="0"/>
                <a:ea typeface="Segoe UI" charset="0"/>
                <a:cs typeface="Segoe UI" charset="0"/>
              </a:defRPr>
            </a:lvl6pPr>
            <a:lvl7pPr marL="2303463" indent="-182563" eaLnBrk="0" fontAlgn="base" hangingPunct="0">
              <a:spcBef>
                <a:spcPct val="20000"/>
              </a:spcBef>
              <a:spcAft>
                <a:spcPct val="0"/>
              </a:spcAft>
              <a:buClr>
                <a:schemeClr val="accent1"/>
              </a:buClr>
              <a:buSzPct val="100000"/>
              <a:buFont typeface="Arial" charset="0"/>
              <a:buChar char="•"/>
              <a:defRPr sz="1400">
                <a:solidFill>
                  <a:schemeClr val="tx1"/>
                </a:solidFill>
                <a:latin typeface="Segoe UI" charset="0"/>
                <a:ea typeface="Segoe UI" charset="0"/>
                <a:cs typeface="Segoe UI" charset="0"/>
              </a:defRPr>
            </a:lvl7pPr>
            <a:lvl8pPr marL="2760663" indent="-182563" eaLnBrk="0" fontAlgn="base" hangingPunct="0">
              <a:spcBef>
                <a:spcPct val="20000"/>
              </a:spcBef>
              <a:spcAft>
                <a:spcPct val="0"/>
              </a:spcAft>
              <a:buClr>
                <a:schemeClr val="accent1"/>
              </a:buClr>
              <a:buSzPct val="100000"/>
              <a:buFont typeface="Arial" charset="0"/>
              <a:buChar char="•"/>
              <a:defRPr sz="1400">
                <a:solidFill>
                  <a:schemeClr val="tx1"/>
                </a:solidFill>
                <a:latin typeface="Segoe UI" charset="0"/>
                <a:ea typeface="Segoe UI" charset="0"/>
                <a:cs typeface="Segoe UI" charset="0"/>
              </a:defRPr>
            </a:lvl8pPr>
            <a:lvl9pPr marL="3217863" indent="-182563" eaLnBrk="0" fontAlgn="base" hangingPunct="0">
              <a:spcBef>
                <a:spcPct val="20000"/>
              </a:spcBef>
              <a:spcAft>
                <a:spcPct val="0"/>
              </a:spcAft>
              <a:buClr>
                <a:schemeClr val="accent1"/>
              </a:buClr>
              <a:buSzPct val="100000"/>
              <a:buFont typeface="Arial" charset="0"/>
              <a:buChar char="•"/>
              <a:defRPr sz="1400">
                <a:solidFill>
                  <a:schemeClr val="tx1"/>
                </a:solidFill>
                <a:latin typeface="Segoe UI" charset="0"/>
                <a:ea typeface="Segoe UI" charset="0"/>
                <a:cs typeface="Segoe UI" charset="0"/>
              </a:defRPr>
            </a:lvl9pPr>
          </a:lstStyle>
          <a:p>
            <a:pPr algn="just" defTabSz="342900">
              <a:lnSpc>
                <a:spcPct val="105000"/>
              </a:lnSpc>
              <a:spcBef>
                <a:spcPts val="450"/>
              </a:spcBef>
              <a:buClr>
                <a:srgbClr val="9E151A"/>
              </a:buClr>
              <a:buSzPct val="111000"/>
              <a:buNone/>
            </a:pPr>
            <a:r>
              <a:rPr lang="en-GB" altLang="x-none" sz="1050" b="1" dirty="0">
                <a:solidFill>
                  <a:srgbClr val="4D1534"/>
                </a:solidFill>
                <a:latin typeface="Trebuchet MS" charset="0"/>
                <a:ea typeface="Trebuchet MS" charset="0"/>
                <a:cs typeface="Trebuchet MS" charset="0"/>
              </a:rPr>
              <a:t>Our partners include: </a:t>
            </a:r>
            <a:r>
              <a:rPr lang="en-GB" altLang="x-none" sz="900" dirty="0">
                <a:solidFill>
                  <a:srgbClr val="000000"/>
                </a:solidFill>
                <a:latin typeface="Trebuchet MS" charset="0"/>
                <a:ea typeface="Trebuchet MS" charset="0"/>
                <a:cs typeface="Trebuchet MS" charset="0"/>
              </a:rPr>
              <a:t>IRC, Water Research Institute (Ghana), University of Ghana, Ghana Met Agency, University of Ouagadougou, </a:t>
            </a:r>
            <a:r>
              <a:rPr lang="en-GB" altLang="x-none" sz="900" dirty="0" err="1">
                <a:solidFill>
                  <a:srgbClr val="000000"/>
                </a:solidFill>
                <a:latin typeface="Trebuchet MS" charset="0"/>
                <a:ea typeface="Trebuchet MS" charset="0"/>
                <a:cs typeface="Trebuchet MS" charset="0"/>
              </a:rPr>
              <a:t>Meteo</a:t>
            </a:r>
            <a:r>
              <a:rPr lang="en-GB" altLang="x-none" sz="900" dirty="0">
                <a:solidFill>
                  <a:srgbClr val="000000"/>
                </a:solidFill>
                <a:latin typeface="Trebuchet MS" charset="0"/>
                <a:ea typeface="Trebuchet MS" charset="0"/>
                <a:cs typeface="Trebuchet MS" charset="0"/>
              </a:rPr>
              <a:t> Burkina, University of Oklahoma, CARE-Ghana, Christian Aid Sahel, </a:t>
            </a:r>
            <a:r>
              <a:rPr lang="en-GB" altLang="x-none" sz="900" dirty="0" err="1">
                <a:solidFill>
                  <a:srgbClr val="000000"/>
                </a:solidFill>
                <a:latin typeface="Trebuchet MS" charset="0"/>
                <a:ea typeface="Trebuchet MS" charset="0"/>
                <a:cs typeface="Trebuchet MS" charset="0"/>
              </a:rPr>
              <a:t>Reseau</a:t>
            </a:r>
            <a:r>
              <a:rPr lang="en-GB" altLang="x-none" sz="900" dirty="0">
                <a:solidFill>
                  <a:srgbClr val="000000"/>
                </a:solidFill>
                <a:latin typeface="Trebuchet MS" charset="0"/>
                <a:ea typeface="Trebuchet MS" charset="0"/>
                <a:cs typeface="Trebuchet MS" charset="0"/>
              </a:rPr>
              <a:t> MARP, Lorna Young Foundation, 2iE, WASCAL</a:t>
            </a:r>
            <a:endParaRPr lang="en-GB" altLang="x-none" sz="1050" dirty="0">
              <a:solidFill>
                <a:srgbClr val="000000"/>
              </a:solidFill>
              <a:latin typeface="Trebuchet MS" charset="0"/>
              <a:ea typeface="Trebuchet MS" charset="0"/>
              <a:cs typeface="Trebuchet MS" charset="0"/>
            </a:endParaRPr>
          </a:p>
        </p:txBody>
      </p:sp>
    </p:spTree>
    <p:extLst>
      <p:ext uri="{BB962C8B-B14F-4D97-AF65-F5344CB8AC3E}">
        <p14:creationId xmlns:p14="http://schemas.microsoft.com/office/powerpoint/2010/main" val="376487997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467601" y="5396594"/>
            <a:ext cx="2960915" cy="4898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GB" sz="1350">
              <a:solidFill>
                <a:srgbClr val="FFFFFF"/>
              </a:solidFill>
            </a:endParaRPr>
          </a:p>
        </p:txBody>
      </p:sp>
      <p:pic>
        <p:nvPicPr>
          <p:cNvPr id="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8478"/>
          <a:stretch/>
        </p:blipFill>
        <p:spPr bwMode="auto">
          <a:xfrm>
            <a:off x="8750148" y="4473723"/>
            <a:ext cx="1481958" cy="1379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dirty="0"/>
              <a:t>Managing groundwater</a:t>
            </a:r>
          </a:p>
        </p:txBody>
      </p:sp>
      <p:pic>
        <p:nvPicPr>
          <p:cNvPr id="6"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9431" y="2352875"/>
            <a:ext cx="2759513" cy="20593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462"/>
          <a:stretch/>
        </p:blipFill>
        <p:spPr bwMode="auto">
          <a:xfrm>
            <a:off x="7878010" y="2352876"/>
            <a:ext cx="2354097" cy="2059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p:cNvPicPr>
          <p:nvPr/>
        </p:nvPicPr>
        <p:blipFill rotWithShape="1">
          <a:blip r:embed="rId5">
            <a:extLst>
              <a:ext uri="{28A0092B-C50C-407E-A947-70E740481C1C}">
                <a14:useLocalDpi xmlns:a14="http://schemas.microsoft.com/office/drawing/2010/main" val="0"/>
              </a:ext>
            </a:extLst>
          </a:blip>
          <a:srcRect l="51302" t="42922" r="12807" b="22694"/>
          <a:stretch/>
        </p:blipFill>
        <p:spPr bwMode="auto">
          <a:xfrm>
            <a:off x="1959894" y="4436764"/>
            <a:ext cx="2060470" cy="1474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6569" r="15016"/>
          <a:stretch/>
        </p:blipFill>
        <p:spPr bwMode="auto">
          <a:xfrm>
            <a:off x="7878011" y="4458464"/>
            <a:ext cx="787019" cy="1430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501494" y="4620871"/>
            <a:ext cx="2895387" cy="1131079"/>
          </a:xfrm>
          <a:prstGeom prst="rect">
            <a:avLst/>
          </a:prstGeom>
          <a:noFill/>
        </p:spPr>
        <p:txBody>
          <a:bodyPr wrap="square" rtlCol="0">
            <a:spAutoFit/>
          </a:bodyPr>
          <a:lstStyle/>
          <a:p>
            <a:pPr marL="0" lvl="1" defTabSz="342900"/>
            <a:r>
              <a:rPr lang="en-GB" altLang="x-none" sz="1350" b="1" dirty="0">
                <a:solidFill>
                  <a:srgbClr val="000000"/>
                </a:solidFill>
                <a:latin typeface="Segoe UI" charset="0"/>
                <a:ea typeface="Segoe UI" charset="0"/>
                <a:cs typeface="Segoe UI" charset="0"/>
              </a:rPr>
              <a:t>Changes? </a:t>
            </a:r>
            <a:endParaRPr lang="en-GB" altLang="x-none" sz="1350" dirty="0">
              <a:solidFill>
                <a:srgbClr val="000000"/>
              </a:solidFill>
              <a:latin typeface="Segoe UI" charset="0"/>
              <a:ea typeface="Segoe UI" charset="0"/>
              <a:cs typeface="Segoe UI" charset="0"/>
            </a:endParaRPr>
          </a:p>
          <a:p>
            <a:pPr marL="214313" lvl="1" indent="-214313" defTabSz="342900">
              <a:buFontTx/>
              <a:buChar char="-"/>
            </a:pPr>
            <a:r>
              <a:rPr lang="en-GB" altLang="x-none" sz="1350" dirty="0">
                <a:solidFill>
                  <a:srgbClr val="000000"/>
                </a:solidFill>
                <a:latin typeface="Segoe UI" charset="0"/>
                <a:ea typeface="Segoe UI" charset="0"/>
                <a:cs typeface="Segoe UI" charset="0"/>
              </a:rPr>
              <a:t>What shapes effective or limited water use?</a:t>
            </a:r>
          </a:p>
          <a:p>
            <a:pPr marL="214313" lvl="1" indent="-214313" defTabSz="342900">
              <a:buFontTx/>
              <a:buChar char="-"/>
            </a:pPr>
            <a:r>
              <a:rPr lang="en-GB" altLang="x-none" sz="1350" dirty="0">
                <a:solidFill>
                  <a:srgbClr val="000000"/>
                </a:solidFill>
                <a:latin typeface="Segoe UI" charset="0"/>
                <a:ea typeface="Segoe UI" charset="0"/>
                <a:cs typeface="Segoe UI" charset="0"/>
              </a:rPr>
              <a:t>Information and decision-making?</a:t>
            </a:r>
          </a:p>
        </p:txBody>
      </p:sp>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t="14238" b="11385"/>
          <a:stretch/>
        </p:blipFill>
        <p:spPr>
          <a:xfrm flipH="1">
            <a:off x="1959895" y="2352874"/>
            <a:ext cx="2041715" cy="2024744"/>
          </a:xfrm>
          <a:prstGeom prst="rect">
            <a:avLst/>
          </a:prstGeom>
        </p:spPr>
      </p:pic>
    </p:spTree>
    <p:extLst>
      <p:ext uri="{BB962C8B-B14F-4D97-AF65-F5344CB8AC3E}">
        <p14:creationId xmlns:p14="http://schemas.microsoft.com/office/powerpoint/2010/main" val="13498108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46305" y="1047175"/>
            <a:ext cx="8389539" cy="498114"/>
          </a:xfrm>
        </p:spPr>
        <p:txBody>
          <a:bodyPr>
            <a:normAutofit/>
          </a:bodyPr>
          <a:lstStyle/>
          <a:p>
            <a:r>
              <a:rPr lang="en-GB" dirty="0" smtClean="0"/>
              <a:t>WHAT WE CAN ACHIEVE THROUGH RESEARCH / INNOVATION</a:t>
            </a:r>
            <a:endParaRPr lang="en-GB" dirty="0"/>
          </a:p>
        </p:txBody>
      </p:sp>
      <p:sp>
        <p:nvSpPr>
          <p:cNvPr id="4" name="Rectangle 3"/>
          <p:cNvSpPr/>
          <p:nvPr/>
        </p:nvSpPr>
        <p:spPr>
          <a:xfrm>
            <a:off x="1911519" y="1441169"/>
            <a:ext cx="8019000" cy="709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solidFill>
                <a:srgbClr val="FFFFFF"/>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6556" y="1836038"/>
            <a:ext cx="2680181" cy="178719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0984" y="1835406"/>
            <a:ext cx="2680181" cy="178719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2636" y="3708733"/>
            <a:ext cx="897947" cy="625314"/>
          </a:xfrm>
          <a:prstGeom prst="rect">
            <a:avLst/>
          </a:prstGeom>
        </p:spPr>
      </p:pic>
      <p:sp>
        <p:nvSpPr>
          <p:cNvPr id="9" name="Rectangle 8"/>
          <p:cNvSpPr/>
          <p:nvPr/>
        </p:nvSpPr>
        <p:spPr>
          <a:xfrm>
            <a:off x="1911520" y="3762877"/>
            <a:ext cx="2680181" cy="25866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rgbClr val="FFFFFF"/>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2101" y="3708733"/>
            <a:ext cx="897947" cy="625314"/>
          </a:xfrm>
          <a:prstGeom prst="rect">
            <a:avLst/>
          </a:prstGeom>
        </p:spPr>
      </p:pic>
      <p:sp>
        <p:nvSpPr>
          <p:cNvPr id="11" name="Rectangle 10"/>
          <p:cNvSpPr/>
          <p:nvPr/>
        </p:nvSpPr>
        <p:spPr>
          <a:xfrm>
            <a:off x="4700984" y="3762877"/>
            <a:ext cx="2680181" cy="25866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rgbClr val="FFFFFF"/>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1564" y="3708733"/>
            <a:ext cx="897947" cy="625314"/>
          </a:xfrm>
          <a:prstGeom prst="rect">
            <a:avLst/>
          </a:prstGeom>
        </p:spPr>
      </p:pic>
      <p:sp>
        <p:nvSpPr>
          <p:cNvPr id="13" name="Rectangle 12"/>
          <p:cNvSpPr/>
          <p:nvPr/>
        </p:nvSpPr>
        <p:spPr>
          <a:xfrm>
            <a:off x="7490447" y="3762877"/>
            <a:ext cx="2680181" cy="25866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solidFill>
                <a:srgbClr val="FFFFFF"/>
              </a:solidFill>
            </a:endParaRPr>
          </a:p>
        </p:txBody>
      </p:sp>
      <p:sp>
        <p:nvSpPr>
          <p:cNvPr id="14" name="TextBox 13"/>
          <p:cNvSpPr txBox="1"/>
          <p:nvPr/>
        </p:nvSpPr>
        <p:spPr>
          <a:xfrm>
            <a:off x="2242466" y="4232107"/>
            <a:ext cx="2116175" cy="1223412"/>
          </a:xfrm>
          <a:prstGeom prst="rect">
            <a:avLst/>
          </a:prstGeom>
          <a:noFill/>
        </p:spPr>
        <p:txBody>
          <a:bodyPr wrap="square" rtlCol="0">
            <a:spAutoFit/>
          </a:bodyPr>
          <a:lstStyle/>
          <a:p>
            <a:pPr algn="ctr"/>
            <a:r>
              <a:rPr lang="en-GB" sz="1500" b="1" dirty="0">
                <a:solidFill>
                  <a:srgbClr val="464547"/>
                </a:solidFill>
              </a:rPr>
              <a:t>Data collection and information exchange </a:t>
            </a:r>
          </a:p>
          <a:p>
            <a:pPr algn="ctr"/>
            <a:r>
              <a:rPr lang="en-GB" sz="1500" i="1" dirty="0">
                <a:solidFill>
                  <a:srgbClr val="464547"/>
                </a:solidFill>
              </a:rPr>
              <a:t>Operational Efficiency</a:t>
            </a:r>
          </a:p>
          <a:p>
            <a:endParaRPr lang="en-GB" sz="1350" dirty="0">
              <a:solidFill>
                <a:srgbClr val="464547"/>
              </a:solidFill>
            </a:endParaRPr>
          </a:p>
        </p:txBody>
      </p:sp>
      <p:sp>
        <p:nvSpPr>
          <p:cNvPr id="16" name="Rectangle 15"/>
          <p:cNvSpPr/>
          <p:nvPr/>
        </p:nvSpPr>
        <p:spPr>
          <a:xfrm>
            <a:off x="4591700" y="4232107"/>
            <a:ext cx="2985049" cy="1107996"/>
          </a:xfrm>
          <a:prstGeom prst="rect">
            <a:avLst/>
          </a:prstGeom>
        </p:spPr>
        <p:txBody>
          <a:bodyPr wrap="square">
            <a:spAutoFit/>
          </a:bodyPr>
          <a:lstStyle/>
          <a:p>
            <a:pPr algn="ctr"/>
            <a:r>
              <a:rPr lang="en-GB" sz="1500" b="1" dirty="0">
                <a:solidFill>
                  <a:srgbClr val="464547"/>
                </a:solidFill>
              </a:rPr>
              <a:t>Develop new technologies</a:t>
            </a:r>
          </a:p>
          <a:p>
            <a:pPr algn="ctr"/>
            <a:r>
              <a:rPr lang="en-GB" sz="1500" i="1" dirty="0">
                <a:solidFill>
                  <a:srgbClr val="464547"/>
                </a:solidFill>
              </a:rPr>
              <a:t>Effectiveness of our work</a:t>
            </a:r>
          </a:p>
          <a:p>
            <a:pPr algn="ctr"/>
            <a:endParaRPr lang="en-GB" sz="1500" i="1" dirty="0">
              <a:solidFill>
                <a:srgbClr val="464547"/>
              </a:solidFill>
            </a:endParaRPr>
          </a:p>
          <a:p>
            <a:pPr algn="ctr"/>
            <a:r>
              <a:rPr lang="en-GB" sz="1050" dirty="0">
                <a:solidFill>
                  <a:srgbClr val="464547"/>
                </a:solidFill>
              </a:rPr>
              <a:t>Production, pest control, climate forecasts, insurance, remote sensing - biomass</a:t>
            </a:r>
            <a:endParaRPr lang="en-GB" sz="1500" dirty="0">
              <a:solidFill>
                <a:srgbClr val="464547"/>
              </a:solidFill>
            </a:endParaRPr>
          </a:p>
        </p:txBody>
      </p:sp>
      <p:pic>
        <p:nvPicPr>
          <p:cNvPr id="17" name="Picture 16" descr="C:\Users\GirmaA\AppData\Local\Microsoft\Windows\Temporary Internet Files\Content.Word\BER_PA_2011_2015.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76510" y="1781549"/>
            <a:ext cx="2394357" cy="1981326"/>
          </a:xfrm>
          <a:prstGeom prst="rect">
            <a:avLst/>
          </a:prstGeom>
          <a:noFill/>
          <a:ln>
            <a:noFill/>
          </a:ln>
        </p:spPr>
      </p:pic>
      <p:sp>
        <p:nvSpPr>
          <p:cNvPr id="18" name="Rectangle 17"/>
          <p:cNvSpPr/>
          <p:nvPr/>
        </p:nvSpPr>
        <p:spPr>
          <a:xfrm>
            <a:off x="7381165" y="4195484"/>
            <a:ext cx="2985049" cy="1269578"/>
          </a:xfrm>
          <a:prstGeom prst="rect">
            <a:avLst/>
          </a:prstGeom>
        </p:spPr>
        <p:txBody>
          <a:bodyPr wrap="square">
            <a:spAutoFit/>
          </a:bodyPr>
          <a:lstStyle/>
          <a:p>
            <a:pPr algn="ctr"/>
            <a:r>
              <a:rPr lang="en-GB" sz="1500" b="1" dirty="0">
                <a:solidFill>
                  <a:srgbClr val="464547"/>
                </a:solidFill>
              </a:rPr>
              <a:t>Impact assessment</a:t>
            </a:r>
          </a:p>
          <a:p>
            <a:pPr algn="ctr"/>
            <a:r>
              <a:rPr lang="en-GB" sz="1500" i="1" dirty="0">
                <a:solidFill>
                  <a:srgbClr val="464547"/>
                </a:solidFill>
              </a:rPr>
              <a:t>Long-term impact (&gt;M&amp;E)</a:t>
            </a:r>
          </a:p>
          <a:p>
            <a:pPr algn="ctr"/>
            <a:endParaRPr lang="en-GB" sz="1500" dirty="0">
              <a:solidFill>
                <a:srgbClr val="464547"/>
              </a:solidFill>
            </a:endParaRPr>
          </a:p>
          <a:p>
            <a:pPr algn="ctr"/>
            <a:r>
              <a:rPr lang="en-GB" sz="1050" dirty="0">
                <a:solidFill>
                  <a:srgbClr val="464547"/>
                </a:solidFill>
              </a:rPr>
              <a:t>Does what we do produce the desired transformational change </a:t>
            </a:r>
            <a:r>
              <a:rPr lang="mr-IN" sz="1050" dirty="0">
                <a:solidFill>
                  <a:srgbClr val="464547"/>
                </a:solidFill>
              </a:rPr>
              <a:t>–</a:t>
            </a:r>
            <a:r>
              <a:rPr lang="en-GB" sz="1050" dirty="0">
                <a:solidFill>
                  <a:srgbClr val="464547"/>
                </a:solidFill>
              </a:rPr>
              <a:t> human well-being and ecosystem health</a:t>
            </a:r>
          </a:p>
        </p:txBody>
      </p:sp>
    </p:spTree>
    <p:extLst>
      <p:ext uri="{BB962C8B-B14F-4D97-AF65-F5344CB8AC3E}">
        <p14:creationId xmlns:p14="http://schemas.microsoft.com/office/powerpoint/2010/main" val="102947757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taking </a:t>
            </a:r>
            <a:r>
              <a:rPr lang="en-GB" dirty="0"/>
              <a:t>a interdisciplinary</a:t>
            </a:r>
            <a:r>
              <a:rPr lang="en-GB" dirty="0" smtClean="0"/>
              <a:t> </a:t>
            </a:r>
            <a:r>
              <a:rPr lang="en-GB" dirty="0"/>
              <a:t>approach is </a:t>
            </a:r>
            <a:r>
              <a:rPr lang="en-GB" dirty="0" smtClean="0"/>
              <a:t>vital + challenging</a:t>
            </a:r>
            <a:endParaRPr lang="en-GB" dirty="0"/>
          </a:p>
        </p:txBody>
      </p:sp>
      <p:sp>
        <p:nvSpPr>
          <p:cNvPr id="3" name="Content Placeholder 2"/>
          <p:cNvSpPr>
            <a:spLocks noGrp="1"/>
          </p:cNvSpPr>
          <p:nvPr>
            <p:ph sz="half" idx="1"/>
          </p:nvPr>
        </p:nvSpPr>
        <p:spPr>
          <a:xfrm>
            <a:off x="1959896" y="2419397"/>
            <a:ext cx="4066793" cy="2724785"/>
          </a:xfrm>
        </p:spPr>
        <p:txBody>
          <a:bodyPr/>
          <a:lstStyle/>
          <a:p>
            <a:pPr marL="0" indent="0">
              <a:buNone/>
            </a:pPr>
            <a:r>
              <a:rPr lang="en-GB" b="1" dirty="0" smtClean="0"/>
              <a:t>Importance</a:t>
            </a:r>
          </a:p>
          <a:p>
            <a:r>
              <a:rPr lang="en-GB" dirty="0" smtClean="0"/>
              <a:t>Creation of </a:t>
            </a:r>
            <a:r>
              <a:rPr lang="en-GB" dirty="0"/>
              <a:t>space for new ideas</a:t>
            </a:r>
          </a:p>
          <a:p>
            <a:r>
              <a:rPr lang="en-GB" dirty="0"/>
              <a:t>Added depth to </a:t>
            </a:r>
            <a:r>
              <a:rPr lang="en-GB" dirty="0" smtClean="0"/>
              <a:t>impact, development of more holistic responses to challenges/ research questions </a:t>
            </a:r>
            <a:endParaRPr lang="en-GB" dirty="0"/>
          </a:p>
          <a:p>
            <a:r>
              <a:rPr lang="en-GB" dirty="0"/>
              <a:t>Opportunity to challenge existing norms and structures </a:t>
            </a:r>
          </a:p>
          <a:p>
            <a:r>
              <a:rPr lang="en-GB" dirty="0"/>
              <a:t>Inherent learning platform for wider team </a:t>
            </a:r>
          </a:p>
          <a:p>
            <a:r>
              <a:rPr lang="en-GB" dirty="0"/>
              <a:t>Identified areas for capacity building </a:t>
            </a:r>
          </a:p>
          <a:p>
            <a:endParaRPr lang="en-GB" dirty="0"/>
          </a:p>
        </p:txBody>
      </p:sp>
      <p:sp>
        <p:nvSpPr>
          <p:cNvPr id="4" name="Content Placeholder 3"/>
          <p:cNvSpPr>
            <a:spLocks noGrp="1"/>
          </p:cNvSpPr>
          <p:nvPr>
            <p:ph sz="half" idx="2"/>
          </p:nvPr>
        </p:nvSpPr>
        <p:spPr>
          <a:xfrm>
            <a:off x="6165313" y="2419397"/>
            <a:ext cx="4066794" cy="2724785"/>
          </a:xfrm>
        </p:spPr>
        <p:txBody>
          <a:bodyPr/>
          <a:lstStyle/>
          <a:p>
            <a:pPr marL="0" indent="0">
              <a:buNone/>
            </a:pPr>
            <a:endParaRPr lang="en-GB" b="1" dirty="0" smtClean="0"/>
          </a:p>
          <a:p>
            <a:pPr marL="0" indent="0">
              <a:buNone/>
            </a:pPr>
            <a:r>
              <a:rPr lang="en-GB" b="1" dirty="0" smtClean="0"/>
              <a:t>Challenges</a:t>
            </a:r>
          </a:p>
          <a:p>
            <a:r>
              <a:rPr lang="en-GB" dirty="0" smtClean="0"/>
              <a:t>Ensuring understanding between disciplines</a:t>
            </a:r>
          </a:p>
          <a:p>
            <a:r>
              <a:rPr lang="en-GB" dirty="0" smtClean="0"/>
              <a:t>Speaking the ’same language’</a:t>
            </a:r>
          </a:p>
          <a:p>
            <a:r>
              <a:rPr lang="en-GB" dirty="0" smtClean="0"/>
              <a:t>Facilitating equitable participation across multiple partners and complex management systems</a:t>
            </a:r>
          </a:p>
          <a:p>
            <a:r>
              <a:rPr lang="en-GB" dirty="0" smtClean="0"/>
              <a:t>Facilitating appropriate feedback and investment across different partners with needed capacity building </a:t>
            </a:r>
          </a:p>
          <a:p>
            <a:endParaRPr lang="en-GB" dirty="0" smtClean="0"/>
          </a:p>
          <a:p>
            <a:endParaRPr lang="en-GB" dirty="0"/>
          </a:p>
        </p:txBody>
      </p:sp>
    </p:spTree>
    <p:extLst>
      <p:ext uri="{BB962C8B-B14F-4D97-AF65-F5344CB8AC3E}">
        <p14:creationId xmlns:p14="http://schemas.microsoft.com/office/powerpoint/2010/main" val="10433266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dirty="0"/>
              <a:t>the role of KE in an interdisciplinary programme is key</a:t>
            </a:r>
          </a:p>
        </p:txBody>
      </p:sp>
      <p:sp>
        <p:nvSpPr>
          <p:cNvPr id="5" name="Content Placeholder 4"/>
          <p:cNvSpPr>
            <a:spLocks noGrp="1"/>
          </p:cNvSpPr>
          <p:nvPr>
            <p:ph idx="1"/>
          </p:nvPr>
        </p:nvSpPr>
        <p:spPr>
          <a:xfrm>
            <a:off x="1959896" y="2492622"/>
            <a:ext cx="8272211" cy="3089028"/>
          </a:xfrm>
        </p:spPr>
        <p:txBody>
          <a:bodyPr>
            <a:noAutofit/>
          </a:bodyPr>
          <a:lstStyle/>
          <a:p>
            <a:r>
              <a:rPr lang="en-GB" dirty="0"/>
              <a:t>KE for a programme is dependent on collaboration</a:t>
            </a:r>
          </a:p>
          <a:p>
            <a:pPr lvl="1"/>
            <a:r>
              <a:rPr lang="en-GB" sz="1350" dirty="0"/>
              <a:t>Different to individual KE projects – the projects are responsible for the design and delivery of the research</a:t>
            </a:r>
          </a:p>
          <a:p>
            <a:pPr lvl="1"/>
            <a:r>
              <a:rPr lang="en-GB" sz="1350" dirty="0"/>
              <a:t>Project buy-in to the approach and trust in the KE fellow is essential</a:t>
            </a:r>
          </a:p>
          <a:p>
            <a:pPr lvl="1"/>
            <a:r>
              <a:rPr lang="en-GB" sz="1350" dirty="0"/>
              <a:t>Negotiating a clear purpose for the KE role in an existing project and programme takes time, but helps to demonstrate added-value</a:t>
            </a:r>
          </a:p>
          <a:p>
            <a:pPr lvl="1"/>
            <a:r>
              <a:rPr lang="en-GB" sz="1350" dirty="0"/>
              <a:t>Specific activities allow KE the flexibility to add value</a:t>
            </a:r>
          </a:p>
          <a:p>
            <a:r>
              <a:rPr lang="en-GB" dirty="0" smtClean="0"/>
              <a:t>KE </a:t>
            </a:r>
            <a:r>
              <a:rPr lang="en-GB" dirty="0"/>
              <a:t>can be and do a number of things, and different approaches are needed in different contexts</a:t>
            </a:r>
          </a:p>
          <a:p>
            <a:r>
              <a:rPr lang="en-GB" smtClean="0"/>
              <a:t>KE </a:t>
            </a:r>
            <a:r>
              <a:rPr lang="en-GB" dirty="0"/>
              <a:t>positioning and timing needs careful consideration from the start</a:t>
            </a:r>
          </a:p>
          <a:p>
            <a:pPr lvl="1"/>
            <a:r>
              <a:rPr lang="en-GB" sz="1350" dirty="0"/>
              <a:t>Fellow could be included in proposal writing stage -</a:t>
            </a:r>
          </a:p>
        </p:txBody>
      </p:sp>
    </p:spTree>
    <p:extLst>
      <p:ext uri="{BB962C8B-B14F-4D97-AF65-F5344CB8AC3E}">
        <p14:creationId xmlns:p14="http://schemas.microsoft.com/office/powerpoint/2010/main" val="70513963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sp>
        <p:nvSpPr>
          <p:cNvPr id="3" name="Subtitle 2"/>
          <p:cNvSpPr>
            <a:spLocks noGrp="1"/>
          </p:cNvSpPr>
          <p:nvPr>
            <p:ph type="subTitle" idx="1"/>
          </p:nvPr>
        </p:nvSpPr>
        <p:spPr/>
        <p:txBody>
          <a:bodyPr>
            <a:normAutofit/>
          </a:bodyPr>
          <a:lstStyle/>
          <a:p>
            <a:endParaRPr lang="en-US" dirty="0"/>
          </a:p>
        </p:txBody>
      </p:sp>
      <p:sp>
        <p:nvSpPr>
          <p:cNvPr id="4" name="TextBox 3"/>
          <p:cNvSpPr txBox="1"/>
          <p:nvPr/>
        </p:nvSpPr>
        <p:spPr>
          <a:xfrm>
            <a:off x="5553075" y="3707606"/>
            <a:ext cx="4651980" cy="1708160"/>
          </a:xfrm>
          <a:prstGeom prst="rect">
            <a:avLst/>
          </a:prstGeom>
          <a:noFill/>
        </p:spPr>
        <p:txBody>
          <a:bodyPr wrap="square" rtlCol="0">
            <a:spAutoFit/>
          </a:bodyPr>
          <a:lstStyle/>
          <a:p>
            <a:pPr algn="r" defTabSz="342900"/>
            <a:r>
              <a:rPr lang="en-US" sz="2100" dirty="0">
                <a:solidFill>
                  <a:srgbClr val="FFFFFF"/>
                </a:solidFill>
              </a:rPr>
              <a:t>For further information, please contact:</a:t>
            </a:r>
          </a:p>
          <a:p>
            <a:pPr algn="r" defTabSz="342900"/>
            <a:r>
              <a:rPr lang="en-US" sz="2100" dirty="0">
                <a:solidFill>
                  <a:srgbClr val="FFFFFF"/>
                </a:solidFill>
                <a:hlinkClick r:id="rId2"/>
              </a:rPr>
              <a:t>r.j.cornforth@reading.ac.uk</a:t>
            </a:r>
            <a:endParaRPr lang="en-US" sz="2100" dirty="0">
              <a:solidFill>
                <a:srgbClr val="FFFFFF"/>
              </a:solidFill>
            </a:endParaRPr>
          </a:p>
          <a:p>
            <a:pPr algn="r" defTabSz="342900"/>
            <a:r>
              <a:rPr lang="en-US" sz="2100" dirty="0">
                <a:solidFill>
                  <a:srgbClr val="FFFFFF"/>
                </a:solidFill>
                <a:hlinkClick r:id="rId3"/>
              </a:rPr>
              <a:t>www.walker.ac.uk</a:t>
            </a:r>
            <a:endParaRPr lang="en-US" sz="2100" dirty="0">
              <a:solidFill>
                <a:srgbClr val="FFFFFF"/>
              </a:solidFill>
            </a:endParaRPr>
          </a:p>
          <a:p>
            <a:pPr algn="r" defTabSz="342900"/>
            <a:r>
              <a:rPr lang="en-US" sz="2100" dirty="0">
                <a:solidFill>
                  <a:srgbClr val="FFFFFF"/>
                </a:solidFill>
              </a:rPr>
              <a:t>@</a:t>
            </a:r>
            <a:r>
              <a:rPr lang="en-US" sz="2100" dirty="0" err="1">
                <a:solidFill>
                  <a:srgbClr val="FFFFFF"/>
                </a:solidFill>
              </a:rPr>
              <a:t>WalkerInst</a:t>
            </a:r>
            <a:endParaRPr lang="en-US" sz="2100" dirty="0">
              <a:solidFill>
                <a:srgbClr val="FFFFFF"/>
              </a:solidFill>
            </a:endParaRPr>
          </a:p>
          <a:p>
            <a:pPr defTabSz="342900"/>
            <a:endParaRPr lang="en-US" sz="2100" dirty="0">
              <a:solidFill>
                <a:srgbClr val="000000"/>
              </a:solidFill>
            </a:endParaRPr>
          </a:p>
        </p:txBody>
      </p:sp>
    </p:spTree>
    <p:extLst>
      <p:ext uri="{BB962C8B-B14F-4D97-AF65-F5344CB8AC3E}">
        <p14:creationId xmlns:p14="http://schemas.microsoft.com/office/powerpoint/2010/main" val="30675613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46305" y="1047175"/>
            <a:ext cx="4449720" cy="498114"/>
          </a:xfrm>
        </p:spPr>
        <p:txBody>
          <a:bodyPr/>
          <a:lstStyle/>
          <a:p>
            <a:r>
              <a:rPr lang="en-GB" dirty="0" smtClean="0"/>
              <a:t>WHAT WE CAN OFFER</a:t>
            </a:r>
            <a:endParaRPr lang="en-GB" dirty="0"/>
          </a:p>
        </p:txBody>
      </p:sp>
      <p:sp>
        <p:nvSpPr>
          <p:cNvPr id="4" name="Rectangle 3"/>
          <p:cNvSpPr/>
          <p:nvPr/>
        </p:nvSpPr>
        <p:spPr>
          <a:xfrm>
            <a:off x="1911519" y="1441169"/>
            <a:ext cx="2943000" cy="7097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solidFill>
                <a:srgbClr val="FFFFFF"/>
              </a:solidFill>
            </a:endParaRPr>
          </a:p>
        </p:txBody>
      </p:sp>
      <p:grpSp>
        <p:nvGrpSpPr>
          <p:cNvPr id="5" name="Group 4"/>
          <p:cNvGrpSpPr/>
          <p:nvPr/>
        </p:nvGrpSpPr>
        <p:grpSpPr>
          <a:xfrm>
            <a:off x="2089507" y="1833568"/>
            <a:ext cx="6446798" cy="436097"/>
            <a:chOff x="1915217" y="55064"/>
            <a:chExt cx="8595730" cy="581462"/>
          </a:xfrm>
          <a:solidFill>
            <a:schemeClr val="tx1">
              <a:lumMod val="40000"/>
              <a:lumOff val="60000"/>
            </a:schemeClr>
          </a:solidFill>
        </p:grpSpPr>
        <p:sp>
          <p:nvSpPr>
            <p:cNvPr id="6" name="Pentagon 5"/>
            <p:cNvSpPr/>
            <p:nvPr userDrawn="1"/>
          </p:nvSpPr>
          <p:spPr>
            <a:xfrm rot="10800000">
              <a:off x="1915217" y="55064"/>
              <a:ext cx="6922098" cy="581462"/>
            </a:xfrm>
            <a:prstGeom prst="homePlat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Pentagon 4"/>
            <p:cNvSpPr/>
            <p:nvPr userDrawn="1"/>
          </p:nvSpPr>
          <p:spPr>
            <a:xfrm>
              <a:off x="2060582" y="55064"/>
              <a:ext cx="8450365" cy="58146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92307" tIns="54293" rIns="101346" bIns="54293" numCol="1" spcCol="1270" anchor="ctr" anchorCtr="0">
              <a:noAutofit/>
            </a:bodyPr>
            <a:lstStyle/>
            <a:p>
              <a:pPr defTabSz="633413">
                <a:lnSpc>
                  <a:spcPct val="90000"/>
                </a:lnSpc>
                <a:spcBef>
                  <a:spcPct val="0"/>
                </a:spcBef>
                <a:spcAft>
                  <a:spcPct val="35000"/>
                </a:spcAft>
              </a:pPr>
              <a:r>
                <a:rPr lang="en-GB" sz="1425" b="1" dirty="0">
                  <a:solidFill>
                    <a:srgbClr val="464547"/>
                  </a:solidFill>
                </a:rPr>
                <a:t>   </a:t>
              </a:r>
            </a:p>
          </p:txBody>
        </p:sp>
      </p:grpSp>
      <p:sp>
        <p:nvSpPr>
          <p:cNvPr id="8" name="Oval 7"/>
          <p:cNvSpPr/>
          <p:nvPr/>
        </p:nvSpPr>
        <p:spPr>
          <a:xfrm>
            <a:off x="1927104" y="1775125"/>
            <a:ext cx="515043" cy="515043"/>
          </a:xfrm>
          <a:prstGeom prst="ellipse">
            <a:avLst/>
          </a:prstGeom>
          <a:blipFill rotWithShape="1">
            <a:blip r:embed="rId2"/>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9" name="Group 8"/>
          <p:cNvGrpSpPr/>
          <p:nvPr/>
        </p:nvGrpSpPr>
        <p:grpSpPr>
          <a:xfrm>
            <a:off x="2086655" y="2469640"/>
            <a:ext cx="6449651" cy="436097"/>
            <a:chOff x="1911412" y="903160"/>
            <a:chExt cx="8599535" cy="581462"/>
          </a:xfrm>
          <a:solidFill>
            <a:schemeClr val="tx1">
              <a:lumMod val="40000"/>
              <a:lumOff val="60000"/>
            </a:schemeClr>
          </a:solidFill>
        </p:grpSpPr>
        <p:sp>
          <p:nvSpPr>
            <p:cNvPr id="10" name="Pentagon 9"/>
            <p:cNvSpPr/>
            <p:nvPr userDrawn="1"/>
          </p:nvSpPr>
          <p:spPr>
            <a:xfrm rot="10800000">
              <a:off x="1911412" y="903160"/>
              <a:ext cx="6922098" cy="581462"/>
            </a:xfrm>
            <a:prstGeom prst="homePlat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Pentagon 7"/>
            <p:cNvSpPr/>
            <p:nvPr userDrawn="1"/>
          </p:nvSpPr>
          <p:spPr>
            <a:xfrm>
              <a:off x="2056777" y="903160"/>
              <a:ext cx="8454170" cy="58146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92307" tIns="54293" rIns="101346" bIns="54293" numCol="1" spcCol="1270" anchor="ctr" anchorCtr="0">
              <a:noAutofit/>
            </a:bodyPr>
            <a:lstStyle/>
            <a:p>
              <a:pPr defTabSz="633413">
                <a:lnSpc>
                  <a:spcPct val="90000"/>
                </a:lnSpc>
                <a:spcBef>
                  <a:spcPct val="0"/>
                </a:spcBef>
                <a:spcAft>
                  <a:spcPct val="35000"/>
                </a:spcAft>
              </a:pPr>
              <a:r>
                <a:rPr lang="en-GB" sz="1425" dirty="0">
                  <a:solidFill>
                    <a:srgbClr val="464547"/>
                  </a:solidFill>
                </a:rPr>
                <a:t>   </a:t>
              </a:r>
              <a:endParaRPr lang="en-GB" sz="1425" b="1" dirty="0">
                <a:solidFill>
                  <a:srgbClr val="464547"/>
                </a:solidFill>
              </a:endParaRPr>
            </a:p>
          </p:txBody>
        </p:sp>
      </p:grpSp>
      <p:sp>
        <p:nvSpPr>
          <p:cNvPr id="12" name="Oval 11"/>
          <p:cNvSpPr/>
          <p:nvPr/>
        </p:nvSpPr>
        <p:spPr>
          <a:xfrm>
            <a:off x="1923794" y="2418727"/>
            <a:ext cx="503630" cy="503630"/>
          </a:xfrm>
          <a:prstGeom prst="ellipse">
            <a:avLst/>
          </a:prstGeom>
          <a:blipFill>
            <a:blip r:embed="rId3" cstate="print">
              <a:extLst>
                <a:ext uri="{28A0092B-C50C-407E-A947-70E740481C1C}">
                  <a14:useLocalDpi xmlns:a14="http://schemas.microsoft.com/office/drawing/2010/main" val="0"/>
                </a:ext>
              </a:extLst>
            </a:blip>
            <a:srcRect/>
            <a:stretch>
              <a:fillRect l="-17000" r="-17000"/>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3" name="Group 12"/>
          <p:cNvGrpSpPr/>
          <p:nvPr/>
        </p:nvGrpSpPr>
        <p:grpSpPr>
          <a:xfrm>
            <a:off x="2086655" y="3100006"/>
            <a:ext cx="6449651" cy="436097"/>
            <a:chOff x="1911412" y="1743648"/>
            <a:chExt cx="8599535" cy="581462"/>
          </a:xfrm>
          <a:solidFill>
            <a:schemeClr val="tx1">
              <a:lumMod val="40000"/>
              <a:lumOff val="60000"/>
            </a:schemeClr>
          </a:solidFill>
        </p:grpSpPr>
        <p:sp>
          <p:nvSpPr>
            <p:cNvPr id="14" name="Pentagon 13"/>
            <p:cNvSpPr/>
            <p:nvPr userDrawn="1"/>
          </p:nvSpPr>
          <p:spPr>
            <a:xfrm rot="10800000">
              <a:off x="1911412" y="1743648"/>
              <a:ext cx="6922098" cy="581462"/>
            </a:xfrm>
            <a:prstGeom prst="homePlat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Pentagon 10"/>
            <p:cNvSpPr/>
            <p:nvPr userDrawn="1"/>
          </p:nvSpPr>
          <p:spPr>
            <a:xfrm>
              <a:off x="2056777" y="1743648"/>
              <a:ext cx="8454170" cy="58146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92307" tIns="54293" rIns="101346" bIns="54293" numCol="1" spcCol="1270" anchor="ctr" anchorCtr="0">
              <a:noAutofit/>
            </a:bodyPr>
            <a:lstStyle/>
            <a:p>
              <a:pPr defTabSz="633413">
                <a:lnSpc>
                  <a:spcPct val="90000"/>
                </a:lnSpc>
                <a:spcBef>
                  <a:spcPct val="0"/>
                </a:spcBef>
                <a:spcAft>
                  <a:spcPct val="35000"/>
                </a:spcAft>
              </a:pPr>
              <a:r>
                <a:rPr lang="en-GB" sz="1425" dirty="0">
                  <a:solidFill>
                    <a:srgbClr val="464547"/>
                  </a:solidFill>
                </a:rPr>
                <a:t>   </a:t>
              </a:r>
              <a:endParaRPr lang="en-GB" sz="1425" b="1" dirty="0">
                <a:solidFill>
                  <a:srgbClr val="464547"/>
                </a:solidFill>
              </a:endParaRPr>
            </a:p>
          </p:txBody>
        </p:sp>
      </p:grpSp>
      <p:sp>
        <p:nvSpPr>
          <p:cNvPr id="16" name="Oval 15"/>
          <p:cNvSpPr/>
          <p:nvPr/>
        </p:nvSpPr>
        <p:spPr>
          <a:xfrm>
            <a:off x="1923794" y="3049093"/>
            <a:ext cx="503630" cy="503630"/>
          </a:xfrm>
          <a:prstGeom prst="ellipse">
            <a:avLst/>
          </a:prstGeom>
          <a:blipFill>
            <a:blip r:embed="rId3" cstate="print">
              <a:extLst>
                <a:ext uri="{28A0092B-C50C-407E-A947-70E740481C1C}">
                  <a14:useLocalDpi xmlns:a14="http://schemas.microsoft.com/office/drawing/2010/main" val="0"/>
                </a:ext>
              </a:extLst>
            </a:blip>
            <a:srcRect/>
            <a:stretch>
              <a:fillRect l="-17000" r="-17000"/>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17" name="Group 16"/>
          <p:cNvGrpSpPr/>
          <p:nvPr/>
        </p:nvGrpSpPr>
        <p:grpSpPr>
          <a:xfrm>
            <a:off x="2086655" y="3730371"/>
            <a:ext cx="6449651" cy="436097"/>
            <a:chOff x="1911412" y="2584135"/>
            <a:chExt cx="8599535" cy="581462"/>
          </a:xfrm>
          <a:solidFill>
            <a:schemeClr val="tx1">
              <a:lumMod val="40000"/>
              <a:lumOff val="60000"/>
            </a:schemeClr>
          </a:solidFill>
        </p:grpSpPr>
        <p:sp>
          <p:nvSpPr>
            <p:cNvPr id="18" name="Pentagon 17"/>
            <p:cNvSpPr/>
            <p:nvPr userDrawn="1"/>
          </p:nvSpPr>
          <p:spPr>
            <a:xfrm rot="10800000">
              <a:off x="1911412" y="2584135"/>
              <a:ext cx="6922098" cy="581462"/>
            </a:xfrm>
            <a:prstGeom prst="homePlat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Pentagon 13"/>
            <p:cNvSpPr/>
            <p:nvPr userDrawn="1"/>
          </p:nvSpPr>
          <p:spPr>
            <a:xfrm>
              <a:off x="2056777" y="2584135"/>
              <a:ext cx="8454170" cy="58146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92307" tIns="54293" rIns="101346" bIns="54293" numCol="1" spcCol="1270" anchor="ctr" anchorCtr="0">
              <a:noAutofit/>
            </a:bodyPr>
            <a:lstStyle/>
            <a:p>
              <a:pPr defTabSz="633413">
                <a:lnSpc>
                  <a:spcPct val="90000"/>
                </a:lnSpc>
                <a:spcBef>
                  <a:spcPct val="0"/>
                </a:spcBef>
                <a:spcAft>
                  <a:spcPct val="35000"/>
                </a:spcAft>
              </a:pPr>
              <a:endParaRPr lang="en-GB" sz="1425" b="1" dirty="0">
                <a:solidFill>
                  <a:srgbClr val="464547"/>
                </a:solidFill>
              </a:endParaRPr>
            </a:p>
          </p:txBody>
        </p:sp>
      </p:grpSp>
      <p:sp>
        <p:nvSpPr>
          <p:cNvPr id="20" name="Oval 19"/>
          <p:cNvSpPr/>
          <p:nvPr/>
        </p:nvSpPr>
        <p:spPr>
          <a:xfrm>
            <a:off x="1923794" y="3670887"/>
            <a:ext cx="503630" cy="503630"/>
          </a:xfrm>
          <a:prstGeom prst="ellipse">
            <a:avLst/>
          </a:prstGeom>
          <a:blipFill>
            <a:blip r:embed="rId3" cstate="print">
              <a:extLst>
                <a:ext uri="{28A0092B-C50C-407E-A947-70E740481C1C}">
                  <a14:useLocalDpi xmlns:a14="http://schemas.microsoft.com/office/drawing/2010/main" val="0"/>
                </a:ext>
              </a:extLst>
            </a:blip>
            <a:srcRect/>
            <a:stretch>
              <a:fillRect l="-17000" r="-17000"/>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5" name="Text Placeholder 2"/>
          <p:cNvSpPr>
            <a:spLocks noGrp="1"/>
          </p:cNvSpPr>
          <p:nvPr>
            <p:ph type="body" sz="quarter" idx="4294967295" hasCustomPrompt="1"/>
          </p:nvPr>
        </p:nvSpPr>
        <p:spPr>
          <a:xfrm>
            <a:off x="2427424" y="1913481"/>
            <a:ext cx="6228897" cy="279797"/>
          </a:xfrm>
          <a:prstGeom prst="rect">
            <a:avLst/>
          </a:prstGeom>
        </p:spPr>
        <p:txBody>
          <a:bodyPr>
            <a:noAutofit/>
          </a:bodyPr>
          <a:lstStyle>
            <a:lvl1pPr marL="0" indent="0">
              <a:buNone/>
              <a:defRPr sz="2000" b="1" baseline="0">
                <a:solidFill>
                  <a:schemeClr val="bg1"/>
                </a:solidFill>
              </a:defRPr>
            </a:lvl1pPr>
          </a:lstStyle>
          <a:p>
            <a:pPr lvl="0"/>
            <a:r>
              <a:rPr lang="en-GB" dirty="0"/>
              <a:t>Field projects in agriculture, forestry, </a:t>
            </a:r>
            <a:r>
              <a:rPr lang="en-GB" dirty="0" smtClean="0"/>
              <a:t>aquaculture and </a:t>
            </a:r>
            <a:r>
              <a:rPr lang="en-GB" dirty="0"/>
              <a:t>livestock </a:t>
            </a:r>
          </a:p>
        </p:txBody>
      </p:sp>
      <p:sp>
        <p:nvSpPr>
          <p:cNvPr id="26" name="Text Placeholder 2"/>
          <p:cNvSpPr>
            <a:spLocks noGrp="1"/>
          </p:cNvSpPr>
          <p:nvPr>
            <p:ph type="body" sz="quarter" idx="4294967295" hasCustomPrompt="1"/>
          </p:nvPr>
        </p:nvSpPr>
        <p:spPr>
          <a:xfrm>
            <a:off x="2427425" y="2537210"/>
            <a:ext cx="4772025" cy="279797"/>
          </a:xfrm>
          <a:prstGeom prst="rect">
            <a:avLst/>
          </a:prstGeom>
        </p:spPr>
        <p:txBody>
          <a:bodyPr>
            <a:noAutofit/>
          </a:bodyPr>
          <a:lstStyle>
            <a:lvl1pPr marL="0" indent="0">
              <a:buNone/>
              <a:defRPr sz="2000" b="1" baseline="0">
                <a:solidFill>
                  <a:schemeClr val="bg1"/>
                </a:solidFill>
              </a:defRPr>
            </a:lvl1pPr>
          </a:lstStyle>
          <a:p>
            <a:pPr lvl="0"/>
            <a:r>
              <a:rPr lang="en-GB" dirty="0"/>
              <a:t>Knowledge of local challenges</a:t>
            </a:r>
          </a:p>
        </p:txBody>
      </p:sp>
      <p:sp>
        <p:nvSpPr>
          <p:cNvPr id="27" name="Text Placeholder 2"/>
          <p:cNvSpPr>
            <a:spLocks noGrp="1"/>
          </p:cNvSpPr>
          <p:nvPr>
            <p:ph type="body" sz="quarter" idx="4294967295" hasCustomPrompt="1"/>
          </p:nvPr>
        </p:nvSpPr>
        <p:spPr>
          <a:xfrm>
            <a:off x="2427425" y="3178155"/>
            <a:ext cx="4772025" cy="279797"/>
          </a:xfrm>
          <a:prstGeom prst="rect">
            <a:avLst/>
          </a:prstGeom>
        </p:spPr>
        <p:txBody>
          <a:bodyPr>
            <a:noAutofit/>
          </a:bodyPr>
          <a:lstStyle>
            <a:lvl1pPr marL="0" indent="0">
              <a:buNone/>
              <a:defRPr sz="2000" b="1" baseline="0">
                <a:solidFill>
                  <a:schemeClr val="bg1"/>
                </a:solidFill>
              </a:defRPr>
            </a:lvl1pPr>
          </a:lstStyle>
          <a:p>
            <a:pPr lvl="0"/>
            <a:r>
              <a:rPr lang="en-GB" dirty="0"/>
              <a:t>Local presence</a:t>
            </a:r>
          </a:p>
        </p:txBody>
      </p:sp>
      <p:sp>
        <p:nvSpPr>
          <p:cNvPr id="28" name="Text Placeholder 2"/>
          <p:cNvSpPr>
            <a:spLocks noGrp="1"/>
          </p:cNvSpPr>
          <p:nvPr>
            <p:ph type="body" sz="quarter" idx="4294967295" hasCustomPrompt="1"/>
          </p:nvPr>
        </p:nvSpPr>
        <p:spPr>
          <a:xfrm>
            <a:off x="2427425" y="3808521"/>
            <a:ext cx="4772025" cy="279797"/>
          </a:xfrm>
          <a:prstGeom prst="rect">
            <a:avLst/>
          </a:prstGeom>
        </p:spPr>
        <p:txBody>
          <a:bodyPr>
            <a:noAutofit/>
          </a:bodyPr>
          <a:lstStyle>
            <a:lvl1pPr marL="0" indent="0">
              <a:buNone/>
              <a:defRPr sz="2000" b="1" baseline="0">
                <a:solidFill>
                  <a:schemeClr val="bg1"/>
                </a:solidFill>
              </a:defRPr>
            </a:lvl1pPr>
          </a:lstStyle>
          <a:p>
            <a:r>
              <a:rPr lang="en-GB" dirty="0"/>
              <a:t>Technical staff </a:t>
            </a:r>
          </a:p>
          <a:p>
            <a:pPr lvl="0"/>
            <a:r>
              <a:rPr lang="en-GB" dirty="0" smtClean="0"/>
              <a:t> </a:t>
            </a:r>
            <a:endParaRPr lang="en-GB" dirty="0"/>
          </a:p>
        </p:txBody>
      </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4976" y="3842810"/>
            <a:ext cx="1907960" cy="1907960"/>
          </a:xfrm>
          <a:prstGeom prst="rect">
            <a:avLst/>
          </a:prstGeom>
        </p:spPr>
      </p:pic>
      <p:pic>
        <p:nvPicPr>
          <p:cNvPr id="31" name="Picture 30"/>
          <p:cNvPicPr>
            <a:picLocks noChangeAspect="1"/>
          </p:cNvPicPr>
          <p:nvPr/>
        </p:nvPicPr>
        <p:blipFill rotWithShape="1">
          <a:blip r:embed="rId4" cstate="print">
            <a:extLst>
              <a:ext uri="{28A0092B-C50C-407E-A947-70E740481C1C}">
                <a14:useLocalDpi xmlns:a14="http://schemas.microsoft.com/office/drawing/2010/main" val="0"/>
              </a:ext>
            </a:extLst>
          </a:blip>
          <a:srcRect l="34372" r="36873" b="18942"/>
          <a:stretch/>
        </p:blipFill>
        <p:spPr>
          <a:xfrm>
            <a:off x="9565005" y="3948419"/>
            <a:ext cx="548640" cy="1546554"/>
          </a:xfrm>
          <a:prstGeom prst="rect">
            <a:avLst/>
          </a:prstGeom>
        </p:spPr>
      </p:pic>
      <p:pic>
        <p:nvPicPr>
          <p:cNvPr id="32" name="Picture 31"/>
          <p:cNvPicPr>
            <a:picLocks noChangeAspect="1"/>
          </p:cNvPicPr>
          <p:nvPr/>
        </p:nvPicPr>
        <p:blipFill rotWithShape="1">
          <a:blip r:embed="rId4" cstate="print">
            <a:extLst>
              <a:ext uri="{28A0092B-C50C-407E-A947-70E740481C1C}">
                <a14:useLocalDpi xmlns:a14="http://schemas.microsoft.com/office/drawing/2010/main" val="0"/>
              </a:ext>
            </a:extLst>
          </a:blip>
          <a:srcRect l="37880" r="36959"/>
          <a:stretch/>
        </p:blipFill>
        <p:spPr>
          <a:xfrm>
            <a:off x="8982075" y="3608920"/>
            <a:ext cx="480060" cy="1907960"/>
          </a:xfrm>
          <a:prstGeom prst="rect">
            <a:avLst/>
          </a:prstGeom>
        </p:spPr>
      </p:pic>
      <p:pic>
        <p:nvPicPr>
          <p:cNvPr id="33" name="Picture 32"/>
          <p:cNvPicPr>
            <a:picLocks noChangeAspect="1"/>
          </p:cNvPicPr>
          <p:nvPr/>
        </p:nvPicPr>
        <p:blipFill rotWithShape="1">
          <a:blip r:embed="rId4" cstate="print">
            <a:extLst>
              <a:ext uri="{28A0092B-C50C-407E-A947-70E740481C1C}">
                <a14:useLocalDpi xmlns:a14="http://schemas.microsoft.com/office/drawing/2010/main" val="0"/>
              </a:ext>
            </a:extLst>
          </a:blip>
          <a:srcRect r="37558" b="33039"/>
          <a:stretch/>
        </p:blipFill>
        <p:spPr>
          <a:xfrm>
            <a:off x="7833560" y="4211043"/>
            <a:ext cx="1191378" cy="1277594"/>
          </a:xfrm>
          <a:prstGeom prst="rect">
            <a:avLst/>
          </a:prstGeom>
        </p:spPr>
      </p:pic>
      <p:sp>
        <p:nvSpPr>
          <p:cNvPr id="34" name="Rectangle 33"/>
          <p:cNvSpPr/>
          <p:nvPr/>
        </p:nvSpPr>
        <p:spPr>
          <a:xfrm rot="5400000">
            <a:off x="8850553" y="5116973"/>
            <a:ext cx="729000" cy="27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solidFill>
                <a:srgbClr val="FFFFFF"/>
              </a:solidFill>
            </a:endParaRPr>
          </a:p>
        </p:txBody>
      </p:sp>
    </p:spTree>
    <p:extLst>
      <p:ext uri="{BB962C8B-B14F-4D97-AF65-F5344CB8AC3E}">
        <p14:creationId xmlns:p14="http://schemas.microsoft.com/office/powerpoint/2010/main" val="58590746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UoR Theme">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oR-PP-Template-STANDARD-WIDTH-NO-ANIMATION-v-25" id="{66C9897E-CA9D-4B24-A960-006F6CE48075}" vid="{30CE657A-7D4D-4C7B-8AC5-408953D59C51}"/>
    </a:ext>
  </a:extLst>
</a:theme>
</file>

<file path=ppt/theme/theme10.xml><?xml version="1.0" encoding="utf-8"?>
<a:theme xmlns:a="http://schemas.openxmlformats.org/drawingml/2006/main" name="SHA-Presentation-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UoR-PP-Template-STANDARD-WIDTH-NO-ANIMATION-v-25">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oR-PP-Template-STANDARD-WIDTH-NO-ANIMATION-v-25" id="{66C9897E-CA9D-4B24-A960-006F6CE48075}" vid="{30CE657A-7D4D-4C7B-8AC5-408953D59C51}"/>
    </a:ext>
  </a:extLst>
</a:theme>
</file>

<file path=ppt/theme/theme12.xml><?xml version="1.0" encoding="utf-8"?>
<a:theme xmlns:a="http://schemas.openxmlformats.org/drawingml/2006/main" name="3_UoR Theme">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ividend">
  <a:themeElements>
    <a:clrScheme name="Custom 6">
      <a:dk1>
        <a:srgbClr val="000000"/>
      </a:dk1>
      <a:lt1>
        <a:srgbClr val="FFFFFF"/>
      </a:lt1>
      <a:dk2>
        <a:srgbClr val="3D3D3D"/>
      </a:dk2>
      <a:lt2>
        <a:srgbClr val="EBEBEB"/>
      </a:lt2>
      <a:accent1>
        <a:srgbClr val="5E1930"/>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arm Africa - blue">
  <a:themeElements>
    <a:clrScheme name="Custom 1">
      <a:dk1>
        <a:srgbClr val="464547"/>
      </a:dk1>
      <a:lt1>
        <a:srgbClr val="FFFFFF"/>
      </a:lt1>
      <a:dk2>
        <a:srgbClr val="72BF44"/>
      </a:dk2>
      <a:lt2>
        <a:srgbClr val="F1801F"/>
      </a:lt2>
      <a:accent1>
        <a:srgbClr val="FFE115"/>
      </a:accent1>
      <a:accent2>
        <a:srgbClr val="66CAD8"/>
      </a:accent2>
      <a:accent3>
        <a:srgbClr val="72BF44"/>
      </a:accent3>
      <a:accent4>
        <a:srgbClr val="F1801F"/>
      </a:accent4>
      <a:accent5>
        <a:srgbClr val="464547"/>
      </a:accent5>
      <a:accent6>
        <a:srgbClr val="FFFFFF"/>
      </a:accent6>
      <a:hlink>
        <a:srgbClr val="464547"/>
      </a:hlink>
      <a:folHlink>
        <a:srgbClr val="8F8E91"/>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4" id="{073FD9B9-0A20-4ED8-A049-60679B79209F}" vid="{41DE3F67-B77F-4BA4-AE45-16B6EE82288F}"/>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UoR-PP-Template-STANDARD-WIDTH-NO-ANIMATION-v-24">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UoR Theme">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oR-PP-Template-STANDARD-WIDTH-NO-ANIMATION-v-25" id="{66C9897E-CA9D-4B24-A960-006F6CE48075}" vid="{30CE657A-7D4D-4C7B-8AC5-408953D59C51}"/>
    </a:ext>
  </a:extLst>
</a:theme>
</file>

<file path=ppt/theme/theme7.xml><?xml version="1.0" encoding="utf-8"?>
<a:theme xmlns:a="http://schemas.openxmlformats.org/drawingml/2006/main" name="Blue Segoe 4-3 template-template_April-17-2007">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IEA-PP-Template-STANDARD-WIDTH-v-1">
  <a:themeElements>
    <a:clrScheme name="Custom 1">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Words>4662</Words>
  <Application>Microsoft Office PowerPoint</Application>
  <PresentationFormat>Widescreen</PresentationFormat>
  <Paragraphs>724</Paragraphs>
  <Slides>82</Slides>
  <Notes>30</Notes>
  <HiddenSlides>0</HiddenSlides>
  <MMClips>2</MMClips>
  <ScaleCrop>false</ScaleCrop>
  <HeadingPairs>
    <vt:vector size="8" baseType="variant">
      <vt:variant>
        <vt:lpstr>Fonts Used</vt:lpstr>
      </vt:variant>
      <vt:variant>
        <vt:i4>26</vt:i4>
      </vt:variant>
      <vt:variant>
        <vt:lpstr>Theme</vt:lpstr>
      </vt:variant>
      <vt:variant>
        <vt:i4>13</vt:i4>
      </vt:variant>
      <vt:variant>
        <vt:lpstr>Embedded OLE Servers</vt:lpstr>
      </vt:variant>
      <vt:variant>
        <vt:i4>3</vt:i4>
      </vt:variant>
      <vt:variant>
        <vt:lpstr>Slide Titles</vt:lpstr>
      </vt:variant>
      <vt:variant>
        <vt:i4>82</vt:i4>
      </vt:variant>
    </vt:vector>
  </HeadingPairs>
  <TitlesOfParts>
    <vt:vector size="124" baseType="lpstr">
      <vt:lpstr>SimSun</vt:lpstr>
      <vt:lpstr>AngsanaUPC</vt:lpstr>
      <vt:lpstr>Arial</vt:lpstr>
      <vt:lpstr>Calibri</vt:lpstr>
      <vt:lpstr>Calibri Light</vt:lpstr>
      <vt:lpstr>Calibri Regular</vt:lpstr>
      <vt:lpstr>Century Schoolbook</vt:lpstr>
      <vt:lpstr>Comic Sans MS</vt:lpstr>
      <vt:lpstr>Effra</vt:lpstr>
      <vt:lpstr>Effra</vt:lpstr>
      <vt:lpstr>Effra Bold</vt:lpstr>
      <vt:lpstr>Effra Heavy</vt:lpstr>
      <vt:lpstr>Effra Light</vt:lpstr>
      <vt:lpstr>Gill Sans MT</vt:lpstr>
      <vt:lpstr>Helvetica Neue</vt:lpstr>
      <vt:lpstr>Mangal</vt:lpstr>
      <vt:lpstr>Rdg Swift</vt:lpstr>
      <vt:lpstr>Rdg Vesta</vt:lpstr>
      <vt:lpstr>Segoe</vt:lpstr>
      <vt:lpstr>Segoe UI</vt:lpstr>
      <vt:lpstr>Symbol</vt:lpstr>
      <vt:lpstr>Times New Roman</vt:lpstr>
      <vt:lpstr>Trebuchet MS</vt:lpstr>
      <vt:lpstr>Verdana</vt:lpstr>
      <vt:lpstr>Wingdings</vt:lpstr>
      <vt:lpstr>Wingdings 2</vt:lpstr>
      <vt:lpstr>1_UoR Theme</vt:lpstr>
      <vt:lpstr>2_Office Theme</vt:lpstr>
      <vt:lpstr>Farm Africa - blue</vt:lpstr>
      <vt:lpstr>3_Office Theme</vt:lpstr>
      <vt:lpstr>1_UoR-PP-Template-STANDARD-WIDTH-NO-ANIMATION-v-24</vt:lpstr>
      <vt:lpstr>UoR Theme</vt:lpstr>
      <vt:lpstr>Blue Segoe 4-3 template-template_April-17-2007</vt:lpstr>
      <vt:lpstr>4_Office Theme</vt:lpstr>
      <vt:lpstr>IEA-PP-Template-STANDARD-WIDTH-v-1</vt:lpstr>
      <vt:lpstr>SHA-Presentation-Template</vt:lpstr>
      <vt:lpstr>UoR-PP-Template-STANDARD-WIDTH-NO-ANIMATION-v-25</vt:lpstr>
      <vt:lpstr>3_UoR Theme</vt:lpstr>
      <vt:lpstr>Dividend</vt:lpstr>
      <vt:lpstr>Graph</vt:lpstr>
      <vt:lpstr>Bitmap Image</vt:lpstr>
      <vt:lpstr>Acrobat Document</vt:lpstr>
      <vt:lpstr>Pitch presentations  Afternoon session</vt:lpstr>
      <vt:lpstr>Angelique chettiparamb University of reading </vt:lpstr>
      <vt:lpstr>An overview of what I do</vt:lpstr>
      <vt:lpstr>What projects am I considering</vt:lpstr>
      <vt:lpstr>What I could contribute.</vt:lpstr>
      <vt:lpstr>         YVAN BIOT     FARM AFRICA </vt:lpstr>
      <vt:lpstr>WHO WE ARE</vt:lpstr>
      <vt:lpstr>WHAT WE CAN ACHIEVE THROUGH RESEARCH / INNOVATION</vt:lpstr>
      <vt:lpstr>WHAT WE CAN OFFER</vt:lpstr>
      <vt:lpstr>Bhismadev Chakrabarti University of reading </vt:lpstr>
      <vt:lpstr>PowerPoint Presentation</vt:lpstr>
      <vt:lpstr>PowerPoint Presentation</vt:lpstr>
      <vt:lpstr>For potential collaborators</vt:lpstr>
      <vt:lpstr>        Al Edwards  University of reading </vt:lpstr>
      <vt:lpstr>PowerPoint Presentation</vt:lpstr>
      <vt:lpstr>How to develop? FOR WHO? USER REQUIREMENTS? CLINICAL NEED?</vt:lpstr>
      <vt:lpstr>Current status: Wellcome postdoc in Bangkok: IT WORKS! </vt:lpstr>
      <vt:lpstr>        Sean Mayes Crops for the future </vt:lpstr>
      <vt:lpstr>PowerPoint Presentation</vt:lpstr>
      <vt:lpstr>PowerPoint Presentation</vt:lpstr>
      <vt:lpstr>PowerPoint Presentation</vt:lpstr>
      <vt:lpstr>     Paz vaqueiro University of reading </vt:lpstr>
      <vt:lpstr>Materials for Energy Applications</vt:lpstr>
      <vt:lpstr>Energy from Waste heat</vt:lpstr>
      <vt:lpstr>Need for new materials</vt:lpstr>
      <vt:lpstr>Automotive energy recovery</vt:lpstr>
      <vt:lpstr>     Mark Tibbett  University of reading </vt:lpstr>
      <vt:lpstr>Mark Tibbett – Professor of Soil Ecology</vt:lpstr>
      <vt:lpstr>PowerPoint Presentation</vt:lpstr>
      <vt:lpstr>Mycorrhizas</vt:lpstr>
      <vt:lpstr>       Richard lamb     institute for environmental         analytics </vt:lpstr>
      <vt:lpstr>We are the IEA</vt:lpstr>
      <vt:lpstr>collaborations AROUND University</vt:lpstr>
      <vt:lpstr>Already working on  similar projects</vt:lpstr>
      <vt:lpstr>Summary</vt:lpstr>
      <vt:lpstr>      Alex Arnall University of reading </vt:lpstr>
      <vt:lpstr>Global environmental change and migration</vt:lpstr>
      <vt:lpstr>Funded research </vt:lpstr>
      <vt:lpstr>PowerPoint Presentation</vt:lpstr>
      <vt:lpstr>      Marie Nazombe self help Africa </vt:lpstr>
      <vt:lpstr>Self Help Africa: our mission</vt:lpstr>
      <vt:lpstr>Our impact  2012-2016</vt:lpstr>
      <vt:lpstr>Self Help Africa: practice and research</vt:lpstr>
      <vt:lpstr>       Vincent luo university of reading   </vt:lpstr>
      <vt:lpstr>Health and well-being in indoor  environment</vt:lpstr>
      <vt:lpstr>Urban microclimates and impact on indoor</vt:lpstr>
      <vt:lpstr>PowerPoint Presentation</vt:lpstr>
      <vt:lpstr>       Kleio Akrivou  university of reading   </vt:lpstr>
      <vt:lpstr>Overview of my work – what I do</vt:lpstr>
      <vt:lpstr>PowerPoint Presentation</vt:lpstr>
      <vt:lpstr>Projects of interest</vt:lpstr>
      <vt:lpstr>Valued collaborators</vt:lpstr>
      <vt:lpstr>       Andrew Ainslie university of reading   </vt:lpstr>
      <vt:lpstr>Optimising the use of ‘smart’ technologies  for household nutrition and food security  in the Lake Victoria Basin</vt:lpstr>
      <vt:lpstr>PowerPoint Presentation</vt:lpstr>
      <vt:lpstr>PowerPoint Presentation</vt:lpstr>
      <vt:lpstr>Networking session </vt:lpstr>
      <vt:lpstr>PowerPoint Presentation</vt:lpstr>
      <vt:lpstr>PowerPoint Presentation</vt:lpstr>
      <vt:lpstr>USE OF ACCELEROMETRY DEVICES  IN LOW-INCOME COUNTRIES  Physical activity, energy expenditure and time-use  in agricultural and rural livelihoods</vt:lpstr>
      <vt:lpstr>PowerPoint Presentation</vt:lpstr>
      <vt:lpstr>Distribution of Physical Activity Level (PAL) by gender</vt:lpstr>
      <vt:lpstr>Mean PAL for men and women through the day</vt:lpstr>
      <vt:lpstr>Time use pattern through the day – men</vt:lpstr>
      <vt:lpstr>Time use pattern through the day – WOmen</vt:lpstr>
      <vt:lpstr>Main findings</vt:lpstr>
      <vt:lpstr>TIMELINE</vt:lpstr>
      <vt:lpstr>WHAT I HAVE Learnt</vt:lpstr>
      <vt:lpstr>WHAT IS NEXT?</vt:lpstr>
      <vt:lpstr>USE OF ACCELEROMETRY DEVICES  IN LOW-INCOME COUNTRIES  Physical activity, energy expenditure and time-use  in agricultural and rural livelihoods</vt:lpstr>
      <vt:lpstr>interdisciplinary research projects Case Study – brave</vt:lpstr>
      <vt:lpstr>The walker way </vt:lpstr>
      <vt:lpstr>Within the African context: Diverse People &amp; cultures</vt:lpstr>
      <vt:lpstr>Diverse Groundwater</vt:lpstr>
      <vt:lpstr>Diverse Geology</vt:lpstr>
      <vt:lpstr>Interdisciplinary case study:  brave project </vt:lpstr>
      <vt:lpstr>Brave interdisciplinary work packages (WP)</vt:lpstr>
      <vt:lpstr>Where brave works </vt:lpstr>
      <vt:lpstr>Managing groundwater</vt:lpstr>
      <vt:lpstr>taking a interdisciplinary approach is vital + challenging</vt:lpstr>
      <vt:lpstr>the role of KE in an interdisciplinary programme is key</vt:lpstr>
      <vt:lpstr>Thank you!</vt:lpstr>
    </vt:vector>
  </TitlesOfParts>
  <Company>University of Reading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Pitch presentations  Afternoon session</dc:title>
  <dc:creator>Elisavet Kitou</dc:creator>
  <cp:lastModifiedBy>Elisavet Kitou</cp:lastModifiedBy>
  <cp:revision>1</cp:revision>
  <dcterms:created xsi:type="dcterms:W3CDTF">2017-05-04T11:25:22Z</dcterms:created>
  <dcterms:modified xsi:type="dcterms:W3CDTF">2017-05-04T11:25:55Z</dcterms:modified>
</cp:coreProperties>
</file>