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73C0A-C902-4814-8150-36E8F67BB9D5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5C346-23C7-4A5A-B267-6FD338EA0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384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3B9944-900C-4AA9-9DE9-02C02DB3300A}" type="slidenum">
              <a:rPr lang="en-GB" altLang="en-US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GB" altLang="en-US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480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cs typeface="+mn-cs"/>
              </a:rPr>
              <a:t>Scoping: </a:t>
            </a:r>
            <a:r>
              <a:rPr lang="en-GB" dirty="0" smtClean="0">
                <a:cs typeface="+mn-cs"/>
              </a:rPr>
              <a:t>shorter term funding for exploratory research – understanding and preparing the landscape to focus for future research at scale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cs typeface="+mn-cs"/>
              </a:rPr>
              <a:t>Full scale research programmes</a:t>
            </a:r>
            <a:r>
              <a:rPr lang="en-GB" dirty="0" smtClean="0">
                <a:cs typeface="+mn-cs"/>
              </a:rPr>
              <a:t>: Longer term larger scale addressing key development challenges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cs typeface="+mn-cs"/>
              </a:rPr>
              <a:t>Networks: </a:t>
            </a:r>
            <a:r>
              <a:rPr lang="en-GB" dirty="0" smtClean="0">
                <a:cs typeface="+mn-cs"/>
              </a:rPr>
              <a:t>Linking institutions in partner countries to increase their competitiveness for future opportunity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cs typeface="+mn-cs"/>
              </a:rPr>
              <a:t>Joint centres: </a:t>
            </a:r>
            <a:r>
              <a:rPr lang="en-GB" dirty="0" smtClean="0">
                <a:cs typeface="+mn-cs"/>
              </a:rPr>
              <a:t>More major research programmes linking research organisations</a:t>
            </a:r>
          </a:p>
          <a:p>
            <a:endParaRPr lang="en-GB" alt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89D0E8-26DA-4E4F-A8EF-0C83339B2779}" type="slidenum">
              <a:rPr lang="en-US" altLang="en-US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 dirty="0" smtClean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3103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9EBF7-14DD-4714-9632-FBA567765A64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65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Key aims of the Fund – cutting edge research and innovation that addresses the problems faced by developing countries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7926E9-2F8B-473E-AE0F-39A5C0F6FB83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5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Strategy developed</a:t>
            </a:r>
            <a:r>
              <a:rPr lang="en-GB" baseline="0" dirty="0" smtClean="0"/>
              <a:t> and informed by Sustainable development goals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7926E9-2F8B-473E-AE0F-39A5C0F6FB83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35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….And the UK aid</a:t>
            </a:r>
            <a:r>
              <a:rPr lang="en-GB" baseline="0" dirty="0" smtClean="0"/>
              <a:t> strategy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7926E9-2F8B-473E-AE0F-39A5C0F6FB83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79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 allocations have been given to </a:t>
            </a:r>
            <a:r>
              <a:rPr lang="en-GB" dirty="0" err="1" smtClean="0"/>
              <a:t>indivdual</a:t>
            </a:r>
            <a:r>
              <a:rPr lang="en-GB" dirty="0" smtClean="0"/>
              <a:t> DPs and there is also the Collective</a:t>
            </a:r>
            <a:r>
              <a:rPr lang="en-GB" baseline="0" dirty="0" smtClean="0"/>
              <a:t> fund which is more cross-cutting and large scale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9EBF7-14DD-4714-9632-FBA567765A64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909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With</a:t>
            </a:r>
            <a:r>
              <a:rPr lang="en-GB" baseline="0" dirty="0" smtClean="0"/>
              <a:t> these two strategies as a basis as well as DFID research priorities and a wider engagement process with UK academics we have come up with a framework for the development of research challenges for the fund.  Falls under the following three headings: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A7392-59D8-4F8E-8373-8C81647D4727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06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845" y="4342523"/>
            <a:ext cx="5488315" cy="4115970"/>
          </a:xfrm>
          <a:noFill/>
        </p:spPr>
        <p:txBody>
          <a:bodyPr/>
          <a:lstStyle/>
          <a:p>
            <a:r>
              <a:rPr lang="en-US" altLang="en-US" dirty="0" smtClean="0"/>
              <a:t>Newton is</a:t>
            </a:r>
            <a:r>
              <a:rPr lang="en-US" altLang="en-US" baseline="0" dirty="0" smtClean="0"/>
              <a:t> different to GCRF in that it works directly with partner countries to build research calls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0556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53DEE6-1F45-45D6-9218-0A0640E36E42}" type="slidenum">
              <a:rPr lang="en-GB" altLang="en-US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 smtClean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5695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There are three pillars, research, people and translation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9EBF7-14DD-4714-9632-FBA567765A64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7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ands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7" y="4768869"/>
            <a:ext cx="32512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RCUK_strate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85"/>
          <a:stretch>
            <a:fillRect/>
          </a:stretch>
        </p:blipFill>
        <p:spPr bwMode="auto">
          <a:xfrm>
            <a:off x="182042" y="128607"/>
            <a:ext cx="3272367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01_H_4c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13" y="6019819"/>
            <a:ext cx="27559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Hands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7" y="4768869"/>
            <a:ext cx="32512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RCUK_strate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85"/>
          <a:stretch>
            <a:fillRect/>
          </a:stretch>
        </p:blipFill>
        <p:spPr bwMode="auto">
          <a:xfrm>
            <a:off x="182042" y="128607"/>
            <a:ext cx="3272367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01_H_4c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13" y="6019819"/>
            <a:ext cx="27559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165600" y="2057400"/>
            <a:ext cx="7315200" cy="1143000"/>
          </a:xfrm>
        </p:spPr>
        <p:txBody>
          <a:bodyPr/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165600" y="3581400"/>
            <a:ext cx="7315200" cy="17526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07663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69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304800"/>
            <a:ext cx="28448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83312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46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857250"/>
            <a:ext cx="1117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076450"/>
            <a:ext cx="5494216" cy="4400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89784" y="2076452"/>
            <a:ext cx="5494216" cy="2124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89784" y="4352927"/>
            <a:ext cx="5494216" cy="2124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791200" y="6427788"/>
            <a:ext cx="914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08F12-21F6-4539-87E3-3DBEDE62F61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08000" y="6427788"/>
            <a:ext cx="5283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508000" y="6656388"/>
            <a:ext cx="5283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789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45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118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334" y="1676400"/>
            <a:ext cx="5566833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0377" y="1676400"/>
            <a:ext cx="5566833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63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80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93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956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3870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893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27017" y="144463"/>
            <a:ext cx="3251200" cy="1219200"/>
          </a:xfrm>
          <a:prstGeom prst="rect">
            <a:avLst/>
          </a:prstGeom>
          <a:solidFill>
            <a:srgbClr val="EB645A"/>
          </a:solidFill>
          <a:ln w="9525">
            <a:solidFill>
              <a:srgbClr val="EB645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03200" y="152400"/>
            <a:ext cx="8432800" cy="1219200"/>
          </a:xfrm>
          <a:prstGeom prst="rect">
            <a:avLst/>
          </a:prstGeom>
          <a:solidFill>
            <a:srgbClr val="909A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304800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333" y="1676400"/>
            <a:ext cx="1133686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pic>
        <p:nvPicPr>
          <p:cNvPr id="1030" name="Picture 6" descr="01_H_4co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567" y="6303963"/>
            <a:ext cx="1813984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727017" y="144463"/>
            <a:ext cx="3251200" cy="1219200"/>
          </a:xfrm>
          <a:prstGeom prst="rect">
            <a:avLst/>
          </a:prstGeom>
          <a:solidFill>
            <a:srgbClr val="EB645A"/>
          </a:solidFill>
          <a:ln w="9525">
            <a:solidFill>
              <a:srgbClr val="EB645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03200" y="152400"/>
            <a:ext cx="8432800" cy="1219200"/>
          </a:xfrm>
          <a:prstGeom prst="rect">
            <a:avLst/>
          </a:prstGeom>
          <a:solidFill>
            <a:srgbClr val="909A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1800" dirty="0" smtClean="0">
              <a:solidFill>
                <a:srgbClr val="000000"/>
              </a:solidFill>
            </a:endParaRPr>
          </a:p>
        </p:txBody>
      </p:sp>
      <p:pic>
        <p:nvPicPr>
          <p:cNvPr id="1033" name="Picture 9" descr="01_H_4co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567" y="6303963"/>
            <a:ext cx="1813984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95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pitchFamily="-48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pitchFamily="-48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pitchFamily="-48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pitchFamily="-48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pitchFamily="-4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pitchFamily="-4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pitchFamily="-4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pitchFamily="-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tonfund.ac.uk/about" TargetMode="External"/><Relationship Id="rId2" Type="http://schemas.openxmlformats.org/officeDocument/2006/relationships/hyperlink" Target="http://www.newtonfund.ac.uk/funding/application-support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12" Type="http://schemas.openxmlformats.org/officeDocument/2006/relationships/image" Target="../media/image32.png"/><Relationship Id="rId2" Type="http://schemas.openxmlformats.org/officeDocument/2006/relationships/hyperlink" Target="http://www.rcuk.ac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hyperlink" Target="http://www.google.co.uk/url?sa=i&amp;rct=j&amp;q=&amp;esrc=s&amp;frm=1&amp;source=images&amp;cd=&amp;cad=rja&amp;uact=8&amp;ved=&amp;url=http://www.innovateuk.gov.uk/&amp;psig=AFQjCNG00KprlSg3jo2kWCfCX6iA_H0s-w&amp;ust=1452879432634535" TargetMode="External"/><Relationship Id="rId5" Type="http://schemas.openxmlformats.org/officeDocument/2006/relationships/hyperlink" Target="http://raeng.org.uk/default.htm" TargetMode="External"/><Relationship Id="rId10" Type="http://schemas.openxmlformats.org/officeDocument/2006/relationships/image" Target="../media/image31.jpeg"/><Relationship Id="rId4" Type="http://schemas.openxmlformats.org/officeDocument/2006/relationships/image" Target="../media/image26.png"/><Relationship Id="rId9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wtonfund.ac.uk/funding/funding-opportunitie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gcrf@rcuk.ac.u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cuk.ac.uk/gcr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ctrTitle"/>
          </p:nvPr>
        </p:nvSpPr>
        <p:spPr>
          <a:xfrm>
            <a:off x="4595813" y="1997968"/>
            <a:ext cx="5820667" cy="1143000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z="3200" b="1" dirty="0"/>
              <a:t/>
            </a:r>
            <a:br>
              <a:rPr lang="en-GB" altLang="en-US" sz="3200" b="1" dirty="0"/>
            </a:br>
            <a:r>
              <a:rPr lang="en-GB" altLang="en-US" sz="3200" b="1" dirty="0"/>
              <a:t/>
            </a:r>
            <a:br>
              <a:rPr lang="en-GB" altLang="en-US" sz="3200" b="1" dirty="0"/>
            </a:br>
            <a:r>
              <a:rPr lang="en-GB" altLang="en-US" sz="3200" b="1" dirty="0"/>
              <a:t>Global Challenges Research Fund and Newton Fund</a:t>
            </a:r>
            <a:r>
              <a:rPr lang="en-GB" altLang="en-US" sz="3200" dirty="0"/>
              <a:t/>
            </a:r>
            <a:br>
              <a:rPr lang="en-GB" altLang="en-US" sz="3200" dirty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dirty="0" smtClean="0"/>
          </a:p>
        </p:txBody>
      </p:sp>
      <p:sp>
        <p:nvSpPr>
          <p:cNvPr id="41987" name="Subtitle 2"/>
          <p:cNvSpPr>
            <a:spLocks noGrp="1"/>
          </p:cNvSpPr>
          <p:nvPr>
            <p:ph type="subTitle" idx="1"/>
          </p:nvPr>
        </p:nvSpPr>
        <p:spPr>
          <a:xfrm>
            <a:off x="4595813" y="3358704"/>
            <a:ext cx="5486400" cy="1366440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dirty="0" smtClean="0"/>
              <a:t>Eloise Meller</a:t>
            </a:r>
          </a:p>
          <a:p>
            <a:pPr eaLnBrk="1" hangingPunct="1"/>
            <a:r>
              <a:rPr lang="en-GB" altLang="en-US" dirty="0" smtClean="0"/>
              <a:t>Global Challenges Research Fund</a:t>
            </a:r>
          </a:p>
          <a:p>
            <a:pPr eaLnBrk="1" hangingPunct="1"/>
            <a:r>
              <a:rPr lang="en-GB" altLang="en-US" dirty="0" smtClean="0"/>
              <a:t>Research Councils UK</a:t>
            </a:r>
          </a:p>
          <a:p>
            <a:pPr eaLnBrk="1" hangingPunct="1"/>
            <a:r>
              <a:rPr lang="en-GB" dirty="0"/>
              <a:t>gcrf@rcuk.ac.uk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740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agenda for change (3)</a:t>
            </a:r>
            <a:br>
              <a:rPr lang="en-GB" dirty="0" smtClean="0"/>
            </a:br>
            <a:r>
              <a:rPr lang="en-GB" sz="2200" b="1" i="1" dirty="0"/>
              <a:t>Human rights, good governance and social justice </a:t>
            </a:r>
            <a:endParaRPr lang="en-GB" sz="2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Our goal is to understand how to strengthen the </a:t>
            </a:r>
            <a:r>
              <a:rPr lang="en-GB" sz="2400" dirty="0"/>
              <a:t>institutions that </a:t>
            </a:r>
            <a:r>
              <a:rPr lang="en-GB" sz="2400" dirty="0"/>
              <a:t>underpin peaceful </a:t>
            </a:r>
            <a:r>
              <a:rPr lang="en-GB" sz="2400" dirty="0"/>
              <a:t>societies, good </a:t>
            </a:r>
            <a:r>
              <a:rPr lang="en-GB" sz="2400" dirty="0"/>
              <a:t>governance, respect </a:t>
            </a:r>
            <a:r>
              <a:rPr lang="en-GB" sz="2400" dirty="0"/>
              <a:t>for human rights and the rule of </a:t>
            </a:r>
            <a:r>
              <a:rPr lang="en-GB" sz="2400" dirty="0"/>
              <a:t>law.  We need new insights to help:</a:t>
            </a:r>
            <a:br>
              <a:rPr lang="en-GB" sz="2400" dirty="0"/>
            </a:br>
            <a:endParaRPr lang="en-GB" sz="2400" b="1" dirty="0"/>
          </a:p>
          <a:p>
            <a:pPr lvl="0"/>
            <a:r>
              <a:rPr lang="en-GB" sz="2400" dirty="0"/>
              <a:t>Understand </a:t>
            </a:r>
            <a:r>
              <a:rPr lang="en-GB" sz="2400" dirty="0"/>
              <a:t>and effectively respond to forced displacement and multiple refugee crises </a:t>
            </a:r>
          </a:p>
          <a:p>
            <a:pPr lvl="0"/>
            <a:r>
              <a:rPr lang="en-GB" sz="2400" dirty="0"/>
              <a:t>Reduce conflict and promote peace, justice and humanitarian action </a:t>
            </a:r>
          </a:p>
          <a:p>
            <a:pPr lvl="0"/>
            <a:r>
              <a:rPr lang="en-GB" sz="2400" dirty="0"/>
              <a:t>Reduce poverty and inequality, including gender </a:t>
            </a:r>
            <a:r>
              <a:rPr lang="en-GB" sz="2400" dirty="0"/>
              <a:t>inequalities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13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Investment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Official Development Assistance (ODA) </a:t>
            </a: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compliance</a:t>
            </a:r>
            <a:b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meeting OECD guidelines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Problem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and Solution </a:t>
            </a: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Focused</a:t>
            </a:r>
            <a:b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strengthened through involvement of partners in developing countries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Research Excellence</a:t>
            </a:r>
            <a:b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particularly new approaches not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constrained by traditional methodologies or disciplinary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silos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Impact </a:t>
            </a:r>
            <a:b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substantial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contribution to improved social welfare, economic development, and environmental sustainability in developing countries.  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Capacity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Building and </a:t>
            </a: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Partnership</a:t>
            </a:r>
            <a:b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forging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strong and enduring partnerships between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UK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and the Global South and by enhancing the research and innovation capacity of both.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Agile Response to </a:t>
            </a: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Emergencies</a:t>
            </a:r>
            <a:b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building research evidence to support humanitarian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and policy responses to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disasters, crises and emergencies.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198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RCUK and the Newton Fund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5722586"/>
            <a:ext cx="2376264" cy="98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7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5867400" y="6427788"/>
            <a:ext cx="685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17C9C7-E9DB-46FF-A4C4-6209118EE6A8}" type="slidenum">
              <a:rPr lang="en-GB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5944" y="1340769"/>
            <a:ext cx="84797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endParaRPr lang="en-GB" sz="2400" dirty="0">
              <a:solidFill>
                <a:srgbClr val="000000"/>
              </a:solidFill>
              <a:hlinkClick r:id="rId2"/>
            </a:endParaRPr>
          </a:p>
          <a:p>
            <a:pPr fontAlgn="ctr"/>
            <a:r>
              <a:rPr lang="en-GB" sz="2400" dirty="0">
                <a:solidFill>
                  <a:srgbClr val="000000"/>
                </a:solidFill>
              </a:rPr>
              <a:t>The </a:t>
            </a:r>
            <a:r>
              <a:rPr lang="en-GB" sz="2400" dirty="0">
                <a:solidFill>
                  <a:srgbClr val="000000"/>
                </a:solidFill>
              </a:rPr>
              <a:t>Newton Fund uses science and innovation partnerships to </a:t>
            </a:r>
            <a:r>
              <a:rPr lang="en-GB" sz="2400" b="1" dirty="0">
                <a:solidFill>
                  <a:srgbClr val="000000"/>
                </a:solidFill>
              </a:rPr>
              <a:t>promote economic development and social welfare of partner countries</a:t>
            </a:r>
            <a:r>
              <a:rPr lang="en-GB" sz="2400" dirty="0">
                <a:solidFill>
                  <a:srgbClr val="000000"/>
                </a:solidFill>
              </a:rPr>
              <a:t>. It does this through collaboration with partner countries and working with 15 UK delivery partners. </a:t>
            </a:r>
            <a:endParaRPr lang="en-GB" sz="2400" dirty="0">
              <a:solidFill>
                <a:srgbClr val="000000"/>
              </a:solidFill>
            </a:endParaRPr>
          </a:p>
          <a:p>
            <a:pPr fontAlgn="ctr"/>
            <a:endParaRPr lang="en-GB" sz="2400" dirty="0">
              <a:solidFill>
                <a:srgbClr val="000000"/>
              </a:solidFill>
            </a:endParaRPr>
          </a:p>
          <a:p>
            <a:pPr fontAlgn="ctr"/>
            <a:r>
              <a:rPr lang="en-GB" sz="2400" dirty="0">
                <a:solidFill>
                  <a:srgbClr val="000000"/>
                </a:solidFill>
              </a:rPr>
              <a:t>The </a:t>
            </a:r>
            <a:r>
              <a:rPr lang="en-GB" sz="2400" dirty="0">
                <a:solidFill>
                  <a:srgbClr val="000000"/>
                </a:solidFill>
              </a:rPr>
              <a:t>Newton Fund is also part of the UK's official development assistance (ODA). </a:t>
            </a:r>
            <a:endParaRPr lang="en-GB" sz="2400" dirty="0">
              <a:solidFill>
                <a:srgbClr val="000000"/>
              </a:solidFill>
            </a:endParaRPr>
          </a:p>
          <a:p>
            <a:pPr fontAlgn="ctr"/>
            <a:endParaRPr lang="en-GB" sz="2400" dirty="0">
              <a:solidFill>
                <a:srgbClr val="000000"/>
              </a:solidFill>
            </a:endParaRPr>
          </a:p>
          <a:p>
            <a:pPr fontAlgn="ctr"/>
            <a:r>
              <a:rPr lang="en-GB" sz="2400" dirty="0">
                <a:solidFill>
                  <a:srgbClr val="000000"/>
                </a:solidFill>
              </a:rPr>
              <a:t>The Newton Fund was launched in 2014 and now has a total UK investment of £735 million to 2021, with partner countries providing matched resources within the fund.</a:t>
            </a:r>
            <a:endParaRPr lang="en-GB" sz="2400" dirty="0">
              <a:solidFill>
                <a:srgbClr val="000000"/>
              </a:solidFill>
              <a:hlinkClick r:id="rId3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81555" y="260649"/>
            <a:ext cx="668801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 anchor="ctr"/>
          <a:lstStyle>
            <a:lvl1pPr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2400" b="1" dirty="0">
                <a:solidFill>
                  <a:srgbClr val="FFFFFF"/>
                </a:solidFill>
              </a:rPr>
              <a:t>Newton Fund</a:t>
            </a:r>
          </a:p>
        </p:txBody>
      </p:sp>
    </p:spTree>
    <p:extLst>
      <p:ext uri="{BB962C8B-B14F-4D97-AF65-F5344CB8AC3E}">
        <p14:creationId xmlns:p14="http://schemas.microsoft.com/office/powerpoint/2010/main" val="137509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2680189" y="5915495"/>
            <a:ext cx="6742234" cy="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2680189" y="5202708"/>
            <a:ext cx="6742234" cy="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2724151" y="4834408"/>
            <a:ext cx="6742234" cy="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2680189" y="3799358"/>
            <a:ext cx="6742234" cy="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3289789" y="1629245"/>
            <a:ext cx="6742234" cy="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2680189" y="2384895"/>
            <a:ext cx="6742234" cy="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7479324" y="2667471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8093320" y="3294535"/>
            <a:ext cx="4648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300" dirty="0">
                <a:solidFill>
                  <a:srgbClr val="000000"/>
                </a:solidFill>
              </a:rPr>
              <a:t> </a:t>
            </a:r>
            <a:endParaRPr lang="en-GB" altLang="en-US" sz="1800" dirty="0">
              <a:solidFill>
                <a:srgbClr val="000000"/>
              </a:solidFill>
            </a:endParaRPr>
          </a:p>
        </p:txBody>
      </p:sp>
      <p:sp>
        <p:nvSpPr>
          <p:cNvPr id="4106" name="Text Box 4"/>
          <p:cNvSpPr txBox="1">
            <a:spLocks noChangeArrowheads="1"/>
          </p:cNvSpPr>
          <p:nvPr/>
        </p:nvSpPr>
        <p:spPr bwMode="auto">
          <a:xfrm>
            <a:off x="1907932" y="260574"/>
            <a:ext cx="850802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 anchor="ctr"/>
          <a:lstStyle>
            <a:lvl1pPr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2400" b="1" dirty="0">
                <a:solidFill>
                  <a:srgbClr val="FFFFFF"/>
                </a:solidFill>
              </a:rPr>
              <a:t>Partner countries</a:t>
            </a:r>
          </a:p>
        </p:txBody>
      </p:sp>
      <p:pic>
        <p:nvPicPr>
          <p:cNvPr id="4107" name="Picture 89" descr="large-size-blank-world-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1" y="2132485"/>
            <a:ext cx="62865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Rectangle 90"/>
          <p:cNvSpPr>
            <a:spLocks noChangeArrowheads="1"/>
          </p:cNvSpPr>
          <p:nvPr/>
        </p:nvSpPr>
        <p:spPr bwMode="auto">
          <a:xfrm>
            <a:off x="4021015" y="1556222"/>
            <a:ext cx="84406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266700" indent="-266700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77875" indent="-298450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96975" indent="-239713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76400" indent="-239713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154238" indent="-238125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6114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6pPr>
            <a:lvl7pPr marL="30686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5258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9830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</a:rPr>
              <a:t>Egypt</a:t>
            </a:r>
          </a:p>
        </p:txBody>
      </p:sp>
      <p:sp>
        <p:nvSpPr>
          <p:cNvPr id="4109" name="Rectangle 91"/>
          <p:cNvSpPr>
            <a:spLocks noChangeArrowheads="1"/>
          </p:cNvSpPr>
          <p:nvPr/>
        </p:nvSpPr>
        <p:spPr bwMode="auto">
          <a:xfrm>
            <a:off x="9287607" y="2962747"/>
            <a:ext cx="84406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266700" indent="-266700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77875" indent="-298450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96975" indent="-239713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76400" indent="-239713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154238" indent="-238125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6114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6pPr>
            <a:lvl7pPr marL="30686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5258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9830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</a:rPr>
              <a:t>China</a:t>
            </a:r>
          </a:p>
        </p:txBody>
      </p:sp>
      <p:sp>
        <p:nvSpPr>
          <p:cNvPr id="4110" name="Rectangle 92"/>
          <p:cNvSpPr>
            <a:spLocks noChangeArrowheads="1"/>
          </p:cNvSpPr>
          <p:nvPr/>
        </p:nvSpPr>
        <p:spPr bwMode="auto">
          <a:xfrm>
            <a:off x="1711571" y="3448522"/>
            <a:ext cx="104628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266700" indent="-266700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77875" indent="-298450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96975" indent="-239713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76400" indent="-239713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154238" indent="-238125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6114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6pPr>
            <a:lvl7pPr marL="30686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5258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9830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</a:rPr>
              <a:t>Colombia</a:t>
            </a:r>
          </a:p>
        </p:txBody>
      </p:sp>
      <p:sp>
        <p:nvSpPr>
          <p:cNvPr id="4111" name="Rectangle 93"/>
          <p:cNvSpPr>
            <a:spLocks noChangeArrowheads="1"/>
          </p:cNvSpPr>
          <p:nvPr/>
        </p:nvSpPr>
        <p:spPr bwMode="auto">
          <a:xfrm>
            <a:off x="1913792" y="4521672"/>
            <a:ext cx="84406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266700" indent="-266700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77875" indent="-298450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96975" indent="-239713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76400" indent="-239713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154238" indent="-238125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6114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6pPr>
            <a:lvl7pPr marL="30686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5258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9830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</a:rPr>
              <a:t>Chile</a:t>
            </a:r>
          </a:p>
        </p:txBody>
      </p:sp>
      <p:sp>
        <p:nvSpPr>
          <p:cNvPr id="4112" name="Rectangle 94"/>
          <p:cNvSpPr>
            <a:spLocks noChangeArrowheads="1"/>
          </p:cNvSpPr>
          <p:nvPr/>
        </p:nvSpPr>
        <p:spPr bwMode="auto">
          <a:xfrm>
            <a:off x="4648628" y="5639299"/>
            <a:ext cx="1222131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266700" indent="-266700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77875" indent="-298450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96975" indent="-239713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76400" indent="-239713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154238" indent="-238125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6114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6pPr>
            <a:lvl7pPr marL="30686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5258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9830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</a:rPr>
              <a:t>South Africa</a:t>
            </a:r>
          </a:p>
        </p:txBody>
      </p:sp>
      <p:sp>
        <p:nvSpPr>
          <p:cNvPr id="4113" name="Rectangle 95"/>
          <p:cNvSpPr>
            <a:spLocks noChangeArrowheads="1"/>
          </p:cNvSpPr>
          <p:nvPr/>
        </p:nvSpPr>
        <p:spPr bwMode="auto">
          <a:xfrm>
            <a:off x="9287609" y="5136035"/>
            <a:ext cx="127488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266700" indent="-266700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77875" indent="-298450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96975" indent="-239713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76400" indent="-239713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154238" indent="-238125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6114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6pPr>
            <a:lvl7pPr marL="30686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5258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9830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</a:rPr>
              <a:t>Indonesia</a:t>
            </a:r>
          </a:p>
        </p:txBody>
      </p:sp>
      <p:sp>
        <p:nvSpPr>
          <p:cNvPr id="4114" name="Rectangle 96"/>
          <p:cNvSpPr>
            <a:spLocks noChangeArrowheads="1"/>
          </p:cNvSpPr>
          <p:nvPr/>
        </p:nvSpPr>
        <p:spPr bwMode="auto">
          <a:xfrm>
            <a:off x="1913792" y="2911947"/>
            <a:ext cx="84406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266700" indent="-266700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77875" indent="-298450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96975" indent="-239713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76400" indent="-239713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154238" indent="-238125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6114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6pPr>
            <a:lvl7pPr marL="30686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5258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9830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</a:rPr>
              <a:t>Mexico</a:t>
            </a:r>
          </a:p>
        </p:txBody>
      </p:sp>
      <p:sp>
        <p:nvSpPr>
          <p:cNvPr id="4115" name="Rectangle 97"/>
          <p:cNvSpPr>
            <a:spLocks noChangeArrowheads="1"/>
          </p:cNvSpPr>
          <p:nvPr/>
        </p:nvSpPr>
        <p:spPr bwMode="auto">
          <a:xfrm>
            <a:off x="1913792" y="3985097"/>
            <a:ext cx="84406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266700" indent="-266700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77875" indent="-298450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96975" indent="-239713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76400" indent="-239713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154238" indent="-238125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6114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6pPr>
            <a:lvl7pPr marL="30686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5258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9830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</a:rPr>
              <a:t>Brazil</a:t>
            </a:r>
          </a:p>
        </p:txBody>
      </p:sp>
      <p:sp>
        <p:nvSpPr>
          <p:cNvPr id="4116" name="Rectangle 98"/>
          <p:cNvSpPr>
            <a:spLocks noChangeArrowheads="1"/>
          </p:cNvSpPr>
          <p:nvPr/>
        </p:nvSpPr>
        <p:spPr bwMode="auto">
          <a:xfrm>
            <a:off x="7196154" y="5626572"/>
            <a:ext cx="84406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266700" indent="-266700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77875" indent="-298450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96975" indent="-239713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76400" indent="-239713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154238" indent="-238125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6114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6pPr>
            <a:lvl7pPr marL="30686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5258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9830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</a:rPr>
              <a:t>India</a:t>
            </a:r>
          </a:p>
        </p:txBody>
      </p:sp>
      <p:sp>
        <p:nvSpPr>
          <p:cNvPr id="4117" name="Rectangle 99"/>
          <p:cNvSpPr>
            <a:spLocks noChangeArrowheads="1"/>
          </p:cNvSpPr>
          <p:nvPr/>
        </p:nvSpPr>
        <p:spPr bwMode="auto">
          <a:xfrm>
            <a:off x="9287607" y="3832697"/>
            <a:ext cx="84406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266700" indent="-266700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77875" indent="-298450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96975" indent="-239713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76400" indent="-239713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154238" indent="-238125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6114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6pPr>
            <a:lvl7pPr marL="30686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5258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9830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</a:rPr>
              <a:t>Vietnam</a:t>
            </a:r>
          </a:p>
        </p:txBody>
      </p:sp>
      <p:sp>
        <p:nvSpPr>
          <p:cNvPr id="4118" name="Rectangle 100"/>
          <p:cNvSpPr>
            <a:spLocks noChangeArrowheads="1"/>
          </p:cNvSpPr>
          <p:nvPr/>
        </p:nvSpPr>
        <p:spPr bwMode="auto">
          <a:xfrm>
            <a:off x="9287607" y="4267672"/>
            <a:ext cx="84406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266700" indent="-266700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77875" indent="-298450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96975" indent="-239713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76400" indent="-239713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154238" indent="-238125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6114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6pPr>
            <a:lvl7pPr marL="30686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5258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9830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</a:rPr>
              <a:t>Thailand</a:t>
            </a:r>
          </a:p>
        </p:txBody>
      </p:sp>
      <p:sp>
        <p:nvSpPr>
          <p:cNvPr id="4119" name="Rectangle 101"/>
          <p:cNvSpPr>
            <a:spLocks noChangeArrowheads="1"/>
          </p:cNvSpPr>
          <p:nvPr/>
        </p:nvSpPr>
        <p:spPr bwMode="auto">
          <a:xfrm>
            <a:off x="9287607" y="3397722"/>
            <a:ext cx="84406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266700" indent="-266700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77875" indent="-298450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96975" indent="-239713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76400" indent="-239713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154238" indent="-238125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6114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6pPr>
            <a:lvl7pPr marL="30686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5258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9830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</a:rPr>
              <a:t>Philippines</a:t>
            </a:r>
          </a:p>
        </p:txBody>
      </p:sp>
      <p:sp>
        <p:nvSpPr>
          <p:cNvPr id="4120" name="Rectangle 102"/>
          <p:cNvSpPr>
            <a:spLocks noChangeArrowheads="1"/>
          </p:cNvSpPr>
          <p:nvPr/>
        </p:nvSpPr>
        <p:spPr bwMode="auto">
          <a:xfrm>
            <a:off x="5320812" y="1556222"/>
            <a:ext cx="84406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266700" indent="-266700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77875" indent="-298450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96975" indent="-239713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76400" indent="-239713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154238" indent="-238125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6114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6pPr>
            <a:lvl7pPr marL="30686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5258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9830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</a:rPr>
              <a:t>Turkey</a:t>
            </a:r>
          </a:p>
        </p:txBody>
      </p:sp>
      <p:sp>
        <p:nvSpPr>
          <p:cNvPr id="4121" name="Rectangle 103"/>
          <p:cNvSpPr>
            <a:spLocks noChangeArrowheads="1"/>
          </p:cNvSpPr>
          <p:nvPr/>
        </p:nvSpPr>
        <p:spPr bwMode="auto">
          <a:xfrm>
            <a:off x="6620609" y="1553047"/>
            <a:ext cx="123971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266700" indent="-266700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77875" indent="-298450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96975" indent="-239713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76400" indent="-239713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154238" indent="-238125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6114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6pPr>
            <a:lvl7pPr marL="30686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5258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9830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</a:rPr>
              <a:t>Kazakhstan</a:t>
            </a:r>
          </a:p>
        </p:txBody>
      </p:sp>
      <p:sp>
        <p:nvSpPr>
          <p:cNvPr id="4122" name="Rectangle 104"/>
          <p:cNvSpPr>
            <a:spLocks noChangeArrowheads="1"/>
          </p:cNvSpPr>
          <p:nvPr/>
        </p:nvSpPr>
        <p:spPr bwMode="auto">
          <a:xfrm>
            <a:off x="9287607" y="4702647"/>
            <a:ext cx="84406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266700" indent="-266700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77875" indent="-298450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96975" indent="-239713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76400" indent="-239713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154238" indent="-238125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6114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6pPr>
            <a:lvl7pPr marL="30686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5258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9830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</a:rPr>
              <a:t>Malaysia</a:t>
            </a:r>
          </a:p>
        </p:txBody>
      </p:sp>
      <p:sp>
        <p:nvSpPr>
          <p:cNvPr id="4123" name="Line 105"/>
          <p:cNvSpPr>
            <a:spLocks noChangeShapeType="1"/>
          </p:cNvSpPr>
          <p:nvPr/>
        </p:nvSpPr>
        <p:spPr bwMode="auto">
          <a:xfrm flipH="1" flipV="1">
            <a:off x="7476393" y="4070822"/>
            <a:ext cx="1863969" cy="132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124" name="Line 106"/>
          <p:cNvSpPr>
            <a:spLocks noChangeShapeType="1"/>
          </p:cNvSpPr>
          <p:nvPr/>
        </p:nvSpPr>
        <p:spPr bwMode="auto">
          <a:xfrm flipH="1" flipV="1">
            <a:off x="7608279" y="3727921"/>
            <a:ext cx="1696915" cy="333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125" name="Line 107"/>
          <p:cNvSpPr>
            <a:spLocks noChangeShapeType="1"/>
          </p:cNvSpPr>
          <p:nvPr/>
        </p:nvSpPr>
        <p:spPr bwMode="auto">
          <a:xfrm flipH="1" flipV="1">
            <a:off x="7476393" y="3937472"/>
            <a:ext cx="1890346" cy="1019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126" name="Line 108"/>
          <p:cNvSpPr>
            <a:spLocks noChangeShapeType="1"/>
          </p:cNvSpPr>
          <p:nvPr/>
        </p:nvSpPr>
        <p:spPr bwMode="auto">
          <a:xfrm flipH="1" flipV="1">
            <a:off x="7432432" y="3727921"/>
            <a:ext cx="1907931" cy="771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127" name="Line 109"/>
          <p:cNvSpPr>
            <a:spLocks noChangeShapeType="1"/>
          </p:cNvSpPr>
          <p:nvPr/>
        </p:nvSpPr>
        <p:spPr bwMode="auto">
          <a:xfrm flipH="1">
            <a:off x="7854463" y="3632670"/>
            <a:ext cx="152106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128" name="Line 110"/>
          <p:cNvSpPr>
            <a:spLocks noChangeShapeType="1"/>
          </p:cNvSpPr>
          <p:nvPr/>
        </p:nvSpPr>
        <p:spPr bwMode="auto">
          <a:xfrm flipH="1">
            <a:off x="7502769" y="3194520"/>
            <a:ext cx="18288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129" name="Line 111"/>
          <p:cNvSpPr>
            <a:spLocks noChangeShapeType="1"/>
          </p:cNvSpPr>
          <p:nvPr/>
        </p:nvSpPr>
        <p:spPr bwMode="auto">
          <a:xfrm>
            <a:off x="2834056" y="3165945"/>
            <a:ext cx="782515" cy="400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130" name="Line 112"/>
          <p:cNvSpPr>
            <a:spLocks noChangeShapeType="1"/>
          </p:cNvSpPr>
          <p:nvPr/>
        </p:nvSpPr>
        <p:spPr bwMode="auto">
          <a:xfrm>
            <a:off x="2860431" y="3680295"/>
            <a:ext cx="1213338" cy="247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131" name="Line 113"/>
          <p:cNvSpPr>
            <a:spLocks noChangeShapeType="1"/>
          </p:cNvSpPr>
          <p:nvPr/>
        </p:nvSpPr>
        <p:spPr bwMode="auto">
          <a:xfrm flipV="1">
            <a:off x="2702171" y="4194645"/>
            <a:ext cx="1626577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132" name="Line 114"/>
          <p:cNvSpPr>
            <a:spLocks noChangeShapeType="1"/>
          </p:cNvSpPr>
          <p:nvPr/>
        </p:nvSpPr>
        <p:spPr bwMode="auto">
          <a:xfrm flipV="1">
            <a:off x="2728546" y="4585172"/>
            <a:ext cx="1494692" cy="219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133" name="Line 115"/>
          <p:cNvSpPr>
            <a:spLocks noChangeShapeType="1"/>
          </p:cNvSpPr>
          <p:nvPr/>
        </p:nvSpPr>
        <p:spPr bwMode="auto">
          <a:xfrm flipV="1">
            <a:off x="5761892" y="4737572"/>
            <a:ext cx="228600" cy="885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134" name="Line 116"/>
          <p:cNvSpPr>
            <a:spLocks noChangeShapeType="1"/>
          </p:cNvSpPr>
          <p:nvPr/>
        </p:nvSpPr>
        <p:spPr bwMode="auto">
          <a:xfrm flipH="1" flipV="1">
            <a:off x="6992812" y="3613617"/>
            <a:ext cx="625372" cy="202568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135" name="Line 117"/>
          <p:cNvSpPr>
            <a:spLocks noChangeShapeType="1"/>
          </p:cNvSpPr>
          <p:nvPr/>
        </p:nvSpPr>
        <p:spPr bwMode="auto">
          <a:xfrm>
            <a:off x="5981702" y="2013420"/>
            <a:ext cx="149469" cy="1104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136" name="Line 118"/>
          <p:cNvSpPr>
            <a:spLocks noChangeShapeType="1"/>
          </p:cNvSpPr>
          <p:nvPr/>
        </p:nvSpPr>
        <p:spPr bwMode="auto">
          <a:xfrm flipH="1">
            <a:off x="6720254" y="1946745"/>
            <a:ext cx="395654" cy="952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137" name="Line 120"/>
          <p:cNvSpPr>
            <a:spLocks noChangeShapeType="1"/>
          </p:cNvSpPr>
          <p:nvPr/>
        </p:nvSpPr>
        <p:spPr bwMode="auto">
          <a:xfrm>
            <a:off x="4618893" y="1965797"/>
            <a:ext cx="1433146" cy="1457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108F12-21F6-4539-87E3-3DBEDE62F61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4" name="Rectangle 94"/>
          <p:cNvSpPr>
            <a:spLocks noChangeArrowheads="1"/>
          </p:cNvSpPr>
          <p:nvPr/>
        </p:nvSpPr>
        <p:spPr bwMode="auto">
          <a:xfrm>
            <a:off x="6098006" y="5626572"/>
            <a:ext cx="1222131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266700" indent="-266700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77875" indent="-298450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96975" indent="-239713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76400" indent="-239713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154238" indent="-238125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6114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6pPr>
            <a:lvl7pPr marL="30686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5258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9830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</a:rPr>
              <a:t>Kenya</a:t>
            </a:r>
          </a:p>
        </p:txBody>
      </p:sp>
      <p:sp>
        <p:nvSpPr>
          <p:cNvPr id="45" name="Line 115"/>
          <p:cNvSpPr>
            <a:spLocks noChangeShapeType="1"/>
          </p:cNvSpPr>
          <p:nvPr/>
        </p:nvSpPr>
        <p:spPr bwMode="auto">
          <a:xfrm flipH="1" flipV="1">
            <a:off x="6240016" y="3985096"/>
            <a:ext cx="380592" cy="160602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9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907932" y="260574"/>
            <a:ext cx="850802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 anchor="ctr"/>
          <a:lstStyle>
            <a:lvl1pPr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2400" b="1" dirty="0">
                <a:solidFill>
                  <a:srgbClr val="FFFFFF"/>
                </a:solidFill>
              </a:rPr>
              <a:t>The UK Delivery Partners   </a:t>
            </a:r>
          </a:p>
        </p:txBody>
      </p:sp>
      <p:pic>
        <p:nvPicPr>
          <p:cNvPr id="5123" name="Picture 3" descr="RCUK 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16" y="2492896"/>
            <a:ext cx="2838309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4" descr="logo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79" y="1772816"/>
            <a:ext cx="274923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Royal Academy of Engineering log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053" y="3501008"/>
            <a:ext cx="2391283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123"/>
          <p:cNvSpPr>
            <a:spLocks noChangeArrowheads="1"/>
          </p:cNvSpPr>
          <p:nvPr/>
        </p:nvSpPr>
        <p:spPr bwMode="auto">
          <a:xfrm>
            <a:off x="1841990" y="1340124"/>
            <a:ext cx="857396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969696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lr>
                <a:schemeClr val="tx2"/>
              </a:buClr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20000"/>
              </a:spcAft>
              <a:buClrTx/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The aim is to build strong, sustainable and systemic links between UK and partner country science and innovation bases</a:t>
            </a:r>
          </a:p>
        </p:txBody>
      </p:sp>
      <p:pic>
        <p:nvPicPr>
          <p:cNvPr id="5129" name="Picture 9" descr="AcMedSc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933" y="3717032"/>
            <a:ext cx="3110294" cy="116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926" y="1988842"/>
            <a:ext cx="2457134" cy="107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40" descr="http://www01.metoffice.com/metnet/reference/brand/images/logos/online/MO_RGB_landscape_whiteback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892" y="5085184"/>
            <a:ext cx="337310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International Uni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250" y="4896836"/>
            <a:ext cx="1661723" cy="157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7168663" y="42635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20482" name="AutoShape 2" descr="data:image/png;base64,iVBORw0KGgoAAAANSUhEUgAAAVMAAABBCAMAAABb/LdiAAAAqFBMVEX///95K4t2I4h4KIp1IId0HYdtAIH59/qdaKqLRZv28fewhbpxFYXNsNPRuddyGIXIqc97L42bbae6mMPq3O359PnMt9GBOpKBPpKtgbjaxt/fzuPw6fKGQ5bn3OqJSZmkfK/CoMqcZare0uLcyeHt5O+yjLuSVqGjcK/ApMi4l8CleLCRWZ++o8aQU55lAHvIsc65ksOogbOsibaSUaHCqcqNVZyVYaLp/hvkAAAKaUlEQVR4nO1bC3equhLGhIhFBPFRVFDqA7Xi9mh3W///P7uQmSAQQLe1Z5/exbdW1yohj8nHZDIziYpSo0aNGjVq1KhRo0aNGjVq/Aeh/W0B/iPQACWPueJK0jT39B0Cfiv0ufnFHsyVVDSxnyI4G1HD4Y+hnq2lbaH8aVYhXl8df1G+fx2DkH2N0+HOepYKTYNGIE/42LHiR7WV47RPKC+fV4jXoqz9Jfn+fZg+sb/E6azHjCJOGxFowimLH0mOU9ehcTELy9e+yUhD/Vmc6uNIgb7CqXZskMadnAYO4aWHoKz3YMwi1n8Wp8tNPNcvcOq1jWjSd3LaUuPChiVbY4Q2tuIKP4rT4Vss81f0dMypu4/TLq/SYOvS3vUW+YGcck35Aqc9cjenwpi2vNLefy6nX9HT+zkN9rwp9Qflvf9cTv+OnrZ5SfX3LOU0GExiDPSiVrxl4MYV3NLdL4K3quziCrTBqnAA7RqnQdRuNauIcu7mtMtgf6pUwSJOPfO03fu+E2N6OJ9k1gad8Hzwp3GFkf8ZTgq7Xo0/D3EN/9CbX4yPPh/HCCVCTF4+7iAVs/n204cBzv1L8+FgMHC3XGZ7PgBk5Ru09/4oHvZTHkPgXk4DlRtTYpd1DFPMceq5Y7tpMAKRAg8qWLOVisGGXufdaFpqqoJq0G5eKbw5MZI6xGq2XPHmzVAjWIucjdfPvNw48ofOU9NKZIgk2Iray3+aTYOLHO0TTcA+1ZW7iYRP5Gqaxcp6J6f6AYypXbU2JU5XjgGfIgPmfIj62olaRKpAjTBLkftuZLtRqVC2iQ3f2s00wGJ64La/3cwJoW6WyKkhDU4uW7DeNzLCUSssnP59nGprpLRTSWme064sMu+GieWtL9TCGiSTZ/iwJd6p1cPp+eCM9LOCvIL4L/zhRRpERWWs5HQWWlK7Qp/nPk6fQRvU9pUkXp7TlFDx+knk3gSZ+lIFyl5T/IjyaAFGKxirsDP0MedjUCcjmbeBficXTuPlS5IRrP5VTr0tw2HJZVh1+yhOr8eklZxGJow0RtOpQ4TCsF2WU6qyhjOdTqmKHNNGohAmrnuq2vtzb++LKhZMXocxjMwO4sJkfEVwSpjt7/f7z5Egx+ATWzYjo4slROWwzjCy1jZQeL/X652nWK1ZsFPdxem7CspT4ZlWcEpH218f5sp1J8cQFUUoA9anm/Wvo+m67nF3QMYMYWVwc4zsztoMNEVfvp6RFwN0batCj2k5xrzMwuzZi0EWO3MZeF6w2tk01f8sHL+FYD0aizfuKbzsYGlOmiCp8xrbXs3FhmQjL9V7OO2DKuRt1q2cquuL1TenXDLqLDP1J4mgQYs1MhyF+GwvRR3vBOpOKf/GqJN2ytJpwLqBRWFrcllgE3inhvxpOBx68AHsjjbkwGF8WJqXRLHJw8gi//wOTicQk1ov109ECjnNfIsuquEqUz+9AN5BdSk8YUBMnHQSHD8y8IK2k3Tzc0Haou+UEXwOM9uL5+I4qoubcsqfmIOscrbjzzmdHdCYXl35pZym5wQRrvWRqZ/uegkGg8DTWk3rtQCsd0q4+uEe37u8XvBeWXH6bNbg+jYSz8XxPvBEUlul4nHRSU8K5P6YUy3EjbU4vMniBk5PLKW7RZx6T6CZXDG9MypHdo0s0bhx3XS5PaHTRKUG/C3JxwGImVPEaU5PXW5kyT5zRBTGstCNpFt/yulwiba6yImQcAOnGXtQyCloGeFlKyQgp3LDNy6e+hI/aCF0kkQSc7CYr0ohijnN6akJk86u8z7ndJQLL+7QU+/9ejoqwcM5fQYxzvn19kxS5R0gQOilxueY0lsEnvgub9HTX1zKaN9Ko8P7taUF++f2FHcJVbYjMh7O6QevjfFQCu4oFXtq4EyoaHNhTyVhur43m5y270/8zJd/gWpOh2M80WimAUbwEZwqxwbs+9ddqYdzqq1BDOm+wNJP21BgQPgXsGfRVBjtffScJBlCCznNrn3kuQiP4XQY4i57PWv7XZxK/kuW04DbfIxPoT11LpXdPZFSOdV6qvfkzM5DORUuNLWvrv6/pKcKuKjg9EIMn7pi8EpEwEs4btBTbyuayHgMp4oLq19dXPP6H87prkRPwdehPnJqQrVF/D8YAiOJnCYNjIeZf+7Fobt9XU9F2elVRldKegCn1lGiozIvNcePe82kPnyPOnKp0v48EgUu6CfOLwAXNV5IGqUJvRyYomLb52WgR3Bv8KWwzLnF1xGcsp2kcZWc6j0MZ0pP9gEP53QC3/IzrxsfGDthz9oa9uRoX5rweTSThTgD/9pIhLjJ5wdfilZcYUqhh3HJMP+iOs8/A3eFvEvtMng4p2A3G/RDyUDE+IlNQP8p4pi3ThK0Im5Lpa1u4tSEdXCL/xhZGxBmL8VtV86jJpAeUvf5dhk8nFP0Ocg5K28Hkigk2S68Fvr5AWdM5GeVxLxeNpCb4qjBAYxwV7kBfbAuqnTX8dq56Rpzv5WnJw/nVPloNLIaGWM2Au0dXYr6GJ92wUZd9mbozbgEVWV6mp0YxLtSUFwIEy22tJNe41RvoUmVwt0UHs+pjgnXNKnBHjxyI7Vlgn6SFtcvcr6YKMzZXJqXcJrL4SFPxLnhKoWHhyxGfvFfvTPhTmGuFVd7voFTlCtyVbYzIMrrOGqBHcJ0P3yB1JLtQHsjUbg8p+gD0yno9nAJNxDw9JEaLRc50PSgW6xQe3SL8n7C9ftSYLcbxrrcS/0GTpUtHhSq9vZ5Mnne+RZGl1knZAX7O3+TDk4CPFayX12uDFrel1KOeJLgf6yi/kM8b5856ParbLGLBz6uW2pT3of42PjdyeGYcVDw7KiCU62NV1HKTep3cBpsxPmlahDbYskhatbR0Z6S8DN7uIkXPCmbtt5+//4d5n1+cY4R1bBtm6kUjxRQhWJRmEGpYbFILlZ4q14TR6yE7H93TXMymZjmfPcbNrrKu5I6fDraKL3M/x2cKgNBahpEzccf/eTgu5lZgonCUaIyxtR8bKoMWyJhwhMsglOlI18rKNujl1NRlbCGDaAEP3/1nd4lno+1ylb/t3CqeCHJzY6qU2lugdArssm+WPkFl2HSPoOIXvFNcvS1OjCpIXMKV//EuUiYTn9d51TpQNXSW73fw6mivb6nrwBR1hhnz6diiJynOOu6YPBG8+RQNZW3Ul7Tr6mdLMPZ2rEydDOyMIujnpVvyR/uJk6HYzxOLPEw9A1P3v6D+eD5P/wps6lh2QnyclA/s1iLypSgs+d32QhRrabTXhZN7IipYypF6UN3/dSMDKIatWfMMprG0yJzstJxDHHVzGDjy5y12fxJjMuMpj1elTo9s7bKqEQrvzIn7u11+dSbm1xwFkxB7rK7aNmfpBX9QK2wRlEf+Z71zqm1WCza80GZ5an6PZymmfPTNm5/mptLqZLeWTiObTvTRSf/izCv04/bbfsdvTotNzuNYptNBKL/qG2PFn2xpsrku+V3fD8U3qDih3S3YTVfv5zP58/o79x7Wfc7q2u3oWrcAs/zZtGf9/+odjVq1KhRo0aNGjVq1HgI/gfMgOGmV3+xGAAAAABJRU5ErkJggg==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1628043" y="-373063"/>
            <a:ext cx="3727938" cy="781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0484" name="AutoShape 4" descr="data:image/png;base64,iVBORw0KGgoAAAANSUhEUgAAAVMAAABBCAMAAABb/LdiAAAAqFBMVEX///95K4t2I4h4KIp1IId0HYdtAIH59/qdaKqLRZv28fewhbpxFYXNsNPRuddyGIXIqc97L42bbae6mMPq3O359PnMt9GBOpKBPpKtgbjaxt/fzuPw6fKGQ5bn3OqJSZmkfK/CoMqcZare0uLcyeHt5O+yjLuSVqGjcK/ApMi4l8CleLCRWZ++o8aQU55lAHvIsc65ksOogbOsibaSUaHCqcqNVZyVYaLp/hvkAAAKaUlEQVR4nO1bC3equhLGhIhFBPFRVFDqA7Xi9mh3W///P7uQmSAQQLe1Z5/exbdW1yohj8nHZDIziYpSo0aNGjVq1KhRo0aNGjVq/Aeh/W0B/iPQACWPueJK0jT39B0Cfiv0ufnFHsyVVDSxnyI4G1HD4Y+hnq2lbaH8aVYhXl8df1G+fx2DkH2N0+HOepYKTYNGIE/42LHiR7WV47RPKC+fV4jXoqz9Jfn+fZg+sb/E6azHjCJOGxFowimLH0mOU9ehcTELy9e+yUhD/Vmc6uNIgb7CqXZskMadnAYO4aWHoKz3YMwi1n8Wp8tNPNcvcOq1jWjSd3LaUuPChiVbY4Q2tuIKP4rT4Vss81f0dMypu4/TLq/SYOvS3vUW+YGcck35Aqc9cjenwpi2vNLefy6nX9HT+zkN9rwp9Qflvf9cTv+OnrZ5SfX3LOU0GExiDPSiVrxl4MYV3NLdL4K3quziCrTBqnAA7RqnQdRuNauIcu7mtMtgf6pUwSJOPfO03fu+E2N6OJ9k1gad8Hzwp3GFkf8ZTgq7Xo0/D3EN/9CbX4yPPh/HCCVCTF4+7iAVs/n204cBzv1L8+FgMHC3XGZ7PgBk5Ru09/4oHvZTHkPgXk4DlRtTYpd1DFPMceq5Y7tpMAKRAg8qWLOVisGGXufdaFpqqoJq0G5eKbw5MZI6xGq2XPHmzVAjWIucjdfPvNw48ofOU9NKZIgk2Iray3+aTYOLHO0TTcA+1ZW7iYRP5Gqaxcp6J6f6AYypXbU2JU5XjgGfIgPmfIj62olaRKpAjTBLkftuZLtRqVC2iQ3f2s00wGJ64La/3cwJoW6WyKkhDU4uW7DeNzLCUSssnP59nGprpLRTSWme064sMu+GieWtL9TCGiSTZ/iwJd6p1cPp+eCM9LOCvIL4L/zhRRpERWWs5HQWWlK7Qp/nPk6fQRvU9pUkXp7TlFDx+knk3gSZ+lIFyl5T/IjyaAFGKxirsDP0MedjUCcjmbeBficXTuPlS5IRrP5VTr0tw2HJZVh1+yhOr8eklZxGJow0RtOpQ4TCsF2WU6qyhjOdTqmKHNNGohAmrnuq2vtzb++LKhZMXocxjMwO4sJkfEVwSpjt7/f7z5Egx+ATWzYjo4slROWwzjCy1jZQeL/X652nWK1ZsFPdxem7CspT4ZlWcEpH218f5sp1J8cQFUUoA9anm/Wvo+m67nF3QMYMYWVwc4zsztoMNEVfvp6RFwN0batCj2k5xrzMwuzZi0EWO3MZeF6w2tk01f8sHL+FYD0aizfuKbzsYGlOmiCp8xrbXs3FhmQjL9V7OO2DKuRt1q2cquuL1TenXDLqLDP1J4mgQYs1MhyF+GwvRR3vBOpOKf/GqJN2ytJpwLqBRWFrcllgE3inhvxpOBx68AHsjjbkwGF8WJqXRLHJw8gi//wOTicQk1ov109ECjnNfIsuquEqUz+9AN5BdSk8YUBMnHQSHD8y8IK2k3Tzc0Haou+UEXwOM9uL5+I4qoubcsqfmIOscrbjzzmdHdCYXl35pZym5wQRrvWRqZ/uegkGg8DTWk3rtQCsd0q4+uEe37u8XvBeWXH6bNbg+jYSz8XxPvBEUlul4nHRSU8K5P6YUy3EjbU4vMniBk5PLKW7RZx6T6CZXDG9MypHdo0s0bhx3XS5PaHTRKUG/C3JxwGImVPEaU5PXW5kyT5zRBTGstCNpFt/yulwiba6yImQcAOnGXtQyCloGeFlKyQgp3LDNy6e+hI/aCF0kkQSc7CYr0ohijnN6akJk86u8z7ndJQLL+7QU+/9ejoqwcM5fQYxzvn19kxS5R0gQOilxueY0lsEnvgub9HTX1zKaN9Ko8P7taUF++f2FHcJVbYjMh7O6QevjfFQCu4oFXtq4EyoaHNhTyVhur43m5y270/8zJd/gWpOh2M80WimAUbwEZwqxwbs+9ddqYdzqq1BDOm+wNJP21BgQPgXsGfRVBjtffScJBlCCznNrn3kuQiP4XQY4i57PWv7XZxK/kuW04DbfIxPoT11LpXdPZFSOdV6qvfkzM5DORUuNLWvrv6/pKcKuKjg9EIMn7pi8EpEwEs4btBTbyuayHgMp4oLq19dXPP6H87prkRPwdehPnJqQrVF/D8YAiOJnCYNjIeZf+7Fobt9XU9F2elVRldKegCn1lGiozIvNcePe82kPnyPOnKp0v48EgUu6CfOLwAXNV5IGqUJvRyYomLb52WgR3Bv8KWwzLnF1xGcsp2kcZWc6j0MZ0pP9gEP53QC3/IzrxsfGDthz9oa9uRoX5rweTSThTgD/9pIhLjJ5wdfilZcYUqhh3HJMP+iOs8/A3eFvEvtMng4p2A3G/RDyUDE+IlNQP8p4pi3ThK0Im5Lpa1u4tSEdXCL/xhZGxBmL8VtV86jJpAeUvf5dhk8nFP0Ocg5K28Hkigk2S68Fvr5AWdM5GeVxLxeNpCb4qjBAYxwV7kBfbAuqnTX8dq56Rpzv5WnJw/nVPloNLIaGWM2Au0dXYr6GJ92wUZd9mbozbgEVWV6mp0YxLtSUFwIEy22tJNe41RvoUmVwt0UHs+pjgnXNKnBHjxyI7Vlgn6SFtcvcr6YKMzZXJqXcJrL4SFPxLnhKoWHhyxGfvFfvTPhTmGuFVd7voFTlCtyVbYzIMrrOGqBHcJ0P3yB1JLtQHsjUbg8p+gD0yno9nAJNxDw9JEaLRc50PSgW6xQe3SL8n7C9ftSYLcbxrrcS/0GTpUtHhSq9vZ5Mnne+RZGl1knZAX7O3+TDk4CPFayX12uDFrel1KOeJLgf6yi/kM8b5856ParbLGLBz6uW2pT3of42PjdyeGYcVDw7KiCU62NV1HKTep3cBpsxPmlahDbYskhatbR0Z6S8DN7uIkXPCmbtt5+//4d5n1+cY4R1bBtm6kUjxRQhWJRmEGpYbFILlZ4q14TR6yE7H93TXMymZjmfPcbNrrKu5I6fDraKL3M/x2cKgNBahpEzccf/eTgu5lZgonCUaIyxtR8bKoMWyJhwhMsglOlI18rKNujl1NRlbCGDaAEP3/1nd4lno+1ylb/t3CqeCHJzY6qU2lugdArssm+WPkFl2HSPoOIXvFNcvS1OjCpIXMKV//EuUiYTn9d51TpQNXSW73fw6mivb6nrwBR1hhnz6diiJynOOu6YPBG8+RQNZW3Ul7Tr6mdLMPZ2rEydDOyMIujnpVvyR/uJk6HYzxOLPEw9A1P3v6D+eD5P/wps6lh2QnyclA/s1iLypSgs+d32QhRrabTXhZN7IipYypF6UN3/dSMDKIatWfMMprG0yJzstJxDHHVzGDjy5y12fxJjMuMpj1elTo9s7bKqEQrvzIn7u11+dSbm1xwFkxB7rK7aNmfpBX9QK2wRlEf+Z71zqm1WCza80GZ5an6PZymmfPTNm5/mptLqZLeWTiObTvTRSf/izCv04/bbfsdvTotNzuNYptNBKL/qG2PFn2xpsrku+V3fD8U3qDih3S3YTVfv5zP58/o79x7Wfc7q2u3oWrcAs/zZtGf9/+odjVq1KhRo0aNGjVq1HgI/gfMgOGmV3+xGAAAAABJRU5ErkJggg==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1628043" y="-373063"/>
            <a:ext cx="3727938" cy="781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20486" name="Picture 6" descr="https://assets.digital.cabinet-office.gov.uk/government/uploads/system/uploads/organisation/logo/1078/innovate-uk-logo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59503" y="3501008"/>
            <a:ext cx="3242622" cy="679370"/>
          </a:xfrm>
          <a:prstGeom prst="rect">
            <a:avLst/>
          </a:prstGeom>
          <a:noFill/>
        </p:spPr>
      </p:pic>
      <p:pic>
        <p:nvPicPr>
          <p:cNvPr id="1026" name="Picture 2" descr="https://pbs.twimg.com/profile_images/672098584372846592/wxJ8nlnH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147" y="4870812"/>
            <a:ext cx="1682420" cy="182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69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RCUK and the Newton Fund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1936750" y="1676400"/>
            <a:ext cx="8502650" cy="4416896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Our </a:t>
            </a:r>
            <a:r>
              <a:rPr lang="en-GB" sz="2400" dirty="0"/>
              <a:t>overall objective </a:t>
            </a:r>
            <a:r>
              <a:rPr lang="en-GB" sz="2400" dirty="0"/>
              <a:t>for our Newton Fund activities is </a:t>
            </a:r>
            <a:r>
              <a:rPr lang="en-GB" sz="2400" b="1" dirty="0"/>
              <a:t>Equitable </a:t>
            </a:r>
            <a:r>
              <a:rPr lang="en-GB" sz="2400" b="1" dirty="0"/>
              <a:t>Partnerships </a:t>
            </a:r>
            <a:r>
              <a:rPr lang="en-GB" sz="2400" dirty="0"/>
              <a:t>by which we mean:</a:t>
            </a:r>
            <a:endParaRPr lang="en-GB" sz="2400" dirty="0"/>
          </a:p>
          <a:p>
            <a:pPr lvl="0"/>
            <a:r>
              <a:rPr lang="en-GB" sz="2400" dirty="0"/>
              <a:t>Delivery funder to funder</a:t>
            </a:r>
          </a:p>
          <a:p>
            <a:pPr lvl="0"/>
            <a:r>
              <a:rPr lang="en-GB" sz="2400" dirty="0"/>
              <a:t>Researcher to researcher</a:t>
            </a:r>
          </a:p>
          <a:p>
            <a:pPr lvl="0"/>
            <a:r>
              <a:rPr lang="en-GB" sz="2400" dirty="0"/>
              <a:t>Matching our strengths with the strengths of our partner(s)</a:t>
            </a:r>
          </a:p>
          <a:p>
            <a:pPr lvl="0"/>
            <a:r>
              <a:rPr lang="en-GB" sz="2400" dirty="0"/>
              <a:t>Addressing the development needs of our partner country</a:t>
            </a:r>
            <a:r>
              <a:rPr lang="en-GB" sz="2400" dirty="0"/>
              <a:t>.</a:t>
            </a:r>
          </a:p>
          <a:p>
            <a:pPr marL="0" indent="0">
              <a:buNone/>
            </a:pPr>
            <a:endParaRPr lang="en-GB" altLang="en-US" sz="2400" dirty="0"/>
          </a:p>
          <a:p>
            <a:pPr marL="0" indent="0">
              <a:buNone/>
            </a:pPr>
            <a:r>
              <a:rPr lang="en-GB" altLang="en-US" sz="2400" dirty="0"/>
              <a:t>The </a:t>
            </a:r>
            <a:r>
              <a:rPr lang="en-GB" altLang="en-US" sz="2400" dirty="0"/>
              <a:t>Research Councils collectively are the largest delivery partner for the Newton Fund; </a:t>
            </a:r>
            <a:r>
              <a:rPr lang="en-GB" altLang="en-US" sz="2400" dirty="0"/>
              <a:t>together we </a:t>
            </a:r>
            <a:r>
              <a:rPr lang="en-GB" altLang="en-US" sz="2400" dirty="0"/>
              <a:t>are responsible for delivering around £200m of the original Fund.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altLang="en-US" sz="2400" dirty="0"/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6285554"/>
            <a:ext cx="1645742" cy="511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6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RCUK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6750" y="1484784"/>
            <a:ext cx="8623746" cy="4824536"/>
          </a:xfrm>
        </p:spPr>
        <p:txBody>
          <a:bodyPr/>
          <a:lstStyle/>
          <a:p>
            <a:r>
              <a:rPr lang="en-GB" altLang="en-US" dirty="0" smtClean="0"/>
              <a:t>focus of </a:t>
            </a:r>
            <a:r>
              <a:rPr lang="en-GB" altLang="en-US" dirty="0"/>
              <a:t>activities </a:t>
            </a:r>
            <a:r>
              <a:rPr lang="en-GB" altLang="en-US" dirty="0" smtClean="0"/>
              <a:t>in the </a:t>
            </a:r>
            <a:r>
              <a:rPr lang="en-GB" altLang="en-US" dirty="0"/>
              <a:t>research </a:t>
            </a:r>
            <a:r>
              <a:rPr lang="en-GB" altLang="en-US" dirty="0" smtClean="0"/>
              <a:t>pillar</a:t>
            </a:r>
          </a:p>
          <a:p>
            <a:r>
              <a:rPr lang="en-GB" altLang="en-US" dirty="0" smtClean="0"/>
              <a:t>also have activities in both </a:t>
            </a:r>
            <a:r>
              <a:rPr lang="en-GB" altLang="en-US" dirty="0"/>
              <a:t>the people and translation pillars </a:t>
            </a:r>
            <a:endParaRPr lang="en-GB" altLang="en-US" dirty="0" smtClean="0"/>
          </a:p>
          <a:p>
            <a:r>
              <a:rPr lang="en-GB" altLang="en-US" dirty="0" smtClean="0"/>
              <a:t>working </a:t>
            </a:r>
            <a:r>
              <a:rPr lang="en-GB" altLang="en-US" dirty="0"/>
              <a:t>closely with many other delivery partners within the UK and overseas.</a:t>
            </a:r>
          </a:p>
          <a:p>
            <a:r>
              <a:rPr lang="en-GB" altLang="en-US" dirty="0"/>
              <a:t>s</a:t>
            </a:r>
            <a:r>
              <a:rPr lang="en-GB" altLang="en-US" dirty="0" smtClean="0"/>
              <a:t>ome calls run </a:t>
            </a:r>
            <a:r>
              <a:rPr lang="en-GB" altLang="en-US" dirty="0"/>
              <a:t>by individual councils, and others are cross-council. </a:t>
            </a:r>
            <a:endParaRPr lang="en-GB" altLang="en-US" dirty="0" smtClean="0"/>
          </a:p>
          <a:p>
            <a:r>
              <a:rPr lang="en-GB" dirty="0"/>
              <a:t>o</a:t>
            </a:r>
            <a:r>
              <a:rPr lang="en-GB" dirty="0" smtClean="0"/>
              <a:t>ver </a:t>
            </a:r>
            <a:r>
              <a:rPr lang="en-GB" dirty="0"/>
              <a:t>half of our activities involve more than one </a:t>
            </a:r>
            <a:r>
              <a:rPr lang="en-GB" dirty="0" smtClean="0"/>
              <a:t>Council.</a:t>
            </a:r>
          </a:p>
          <a:p>
            <a:r>
              <a:rPr lang="en-GB" dirty="0" smtClean="0"/>
              <a:t>strategic </a:t>
            </a:r>
            <a:r>
              <a:rPr lang="en-GB" dirty="0"/>
              <a:t>approach including cross-cutting </a:t>
            </a:r>
            <a:r>
              <a:rPr lang="en-GB" dirty="0" smtClean="0"/>
              <a:t>themes.</a:t>
            </a:r>
          </a:p>
          <a:p>
            <a:pPr marL="0" indent="0">
              <a:buNone/>
            </a:pPr>
            <a:endParaRPr lang="en-GB" altLang="en-US" dirty="0"/>
          </a:p>
          <a:p>
            <a:endParaRPr lang="en-GB" altLang="en-US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6285554"/>
            <a:ext cx="1645742" cy="511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88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RCUK activities through the </a:t>
            </a:r>
            <a:br>
              <a:rPr lang="en-GB" altLang="en-US" dirty="0" smtClean="0"/>
            </a:br>
            <a:r>
              <a:rPr lang="en-GB" altLang="en-US" dirty="0" smtClean="0"/>
              <a:t>Newton Fund: examples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847850" y="1484313"/>
            <a:ext cx="8502650" cy="4876800"/>
          </a:xfrm>
        </p:spPr>
        <p:txBody>
          <a:bodyPr/>
          <a:lstStyle/>
          <a:p>
            <a:pPr marL="342900" lvl="1" indent="-342900">
              <a:spcAft>
                <a:spcPts val="0"/>
              </a:spcAft>
              <a:buFontTx/>
              <a:buChar char="•"/>
              <a:defRPr/>
            </a:pPr>
            <a:r>
              <a:rPr lang="en-GB" sz="2200" b="1" dirty="0">
                <a:cs typeface="+mn-cs"/>
              </a:rPr>
              <a:t>Research</a:t>
            </a:r>
          </a:p>
          <a:p>
            <a:pPr marL="742950" lvl="2" indent="-342900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cs typeface="+mn-cs"/>
              </a:rPr>
              <a:t>Scoping</a:t>
            </a:r>
          </a:p>
          <a:p>
            <a:pPr marL="742950" lvl="2" indent="-342900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cs typeface="+mn-cs"/>
              </a:rPr>
              <a:t>Full </a:t>
            </a:r>
            <a:r>
              <a:rPr lang="en-GB" dirty="0">
                <a:cs typeface="+mn-cs"/>
              </a:rPr>
              <a:t>scale research </a:t>
            </a:r>
            <a:r>
              <a:rPr lang="en-GB" dirty="0" smtClean="0">
                <a:cs typeface="+mn-cs"/>
              </a:rPr>
              <a:t>programmes</a:t>
            </a:r>
          </a:p>
          <a:p>
            <a:pPr marL="742950" lvl="2" indent="-342900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cs typeface="+mn-cs"/>
              </a:rPr>
              <a:t>Networks</a:t>
            </a:r>
          </a:p>
          <a:p>
            <a:pPr marL="742950" lvl="2" indent="-342900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cs typeface="+mn-cs"/>
              </a:rPr>
              <a:t>Joint centres</a:t>
            </a:r>
          </a:p>
          <a:p>
            <a:pPr marL="742950" lvl="2" indent="-342900">
              <a:spcBef>
                <a:spcPts val="0"/>
              </a:spcBef>
              <a:spcAft>
                <a:spcPts val="0"/>
              </a:spcAft>
              <a:defRPr/>
            </a:pPr>
            <a:endParaRPr lang="en-GB" altLang="en-US" b="1" dirty="0">
              <a:cs typeface="+mn-cs"/>
            </a:endParaRPr>
          </a:p>
          <a:p>
            <a:pPr marL="45720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b="1" dirty="0">
                <a:cs typeface="+mn-cs"/>
              </a:rPr>
              <a:t>People</a:t>
            </a:r>
            <a:r>
              <a:rPr lang="en-GB" altLang="en-US" b="1" dirty="0">
                <a:cs typeface="+mn-cs"/>
              </a:rPr>
              <a:t>: </a:t>
            </a:r>
            <a:r>
              <a:rPr lang="en-GB" altLang="en-US" sz="2200" dirty="0">
                <a:cs typeface="+mn-cs"/>
              </a:rPr>
              <a:t>Capacity building and skills development e.g. International </a:t>
            </a:r>
            <a:r>
              <a:rPr lang="en-GB" altLang="en-US" sz="2200" dirty="0">
                <a:cs typeface="+mn-cs"/>
              </a:rPr>
              <a:t>PhD </a:t>
            </a:r>
            <a:r>
              <a:rPr lang="en-GB" altLang="en-US" sz="2200" dirty="0">
                <a:cs typeface="+mn-cs"/>
              </a:rPr>
              <a:t>Partnering,  staff exchanges with other research funding agencies, STEM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altLang="en-US" dirty="0">
              <a:cs typeface="+mn-cs"/>
            </a:endParaRPr>
          </a:p>
          <a:p>
            <a:pPr>
              <a:defRPr/>
            </a:pPr>
            <a:r>
              <a:rPr lang="en-GB" altLang="en-US" sz="2200" b="1" dirty="0"/>
              <a:t>Translation</a:t>
            </a:r>
            <a:r>
              <a:rPr lang="en-GB" altLang="en-US" sz="2200" dirty="0"/>
              <a:t>: Research &amp; Innovation Bridges (Innovate UK lead) </a:t>
            </a:r>
          </a:p>
          <a:p>
            <a:pPr>
              <a:defRPr/>
            </a:pPr>
            <a:endParaRPr lang="en-GB" altLang="en-US" sz="2200" dirty="0">
              <a:cs typeface="+mn-cs"/>
            </a:endParaRPr>
          </a:p>
          <a:p>
            <a:pPr marL="400050" lvl="2" indent="0">
              <a:spcAft>
                <a:spcPts val="1200"/>
              </a:spcAft>
              <a:buNone/>
              <a:defRPr/>
            </a:pPr>
            <a:endParaRPr lang="en-GB" sz="2400" dirty="0">
              <a:cs typeface="+mn-cs"/>
            </a:endParaRPr>
          </a:p>
          <a:p>
            <a:pPr>
              <a:defRPr/>
            </a:pP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6309357"/>
            <a:ext cx="1517178" cy="47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118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GCRF opportunities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EPSRC</a:t>
            </a:r>
            <a:r>
              <a:rPr lang="en-GB" dirty="0" smtClean="0"/>
              <a:t> Diagnostics</a:t>
            </a:r>
            <a:r>
              <a:rPr lang="en-GB" dirty="0"/>
              <a:t>, prosthetics and orthotics to tackle health challenges in developing countries </a:t>
            </a:r>
            <a:r>
              <a:rPr lang="en-GB" dirty="0" smtClean="0"/>
              <a:t> (15</a:t>
            </a:r>
            <a:r>
              <a:rPr lang="en-GB" baseline="30000" dirty="0" smtClean="0"/>
              <a:t>th</a:t>
            </a:r>
            <a:r>
              <a:rPr lang="en-GB" dirty="0" smtClean="0"/>
              <a:t> May)</a:t>
            </a:r>
          </a:p>
          <a:p>
            <a:r>
              <a:rPr lang="en-GB" i="1" dirty="0"/>
              <a:t>MRC/AHRC</a:t>
            </a:r>
            <a:r>
              <a:rPr lang="en-GB" dirty="0"/>
              <a:t> GCRF Global Public Health; Partnership Awards pre-call </a:t>
            </a:r>
            <a:r>
              <a:rPr lang="en-GB" dirty="0" smtClean="0"/>
              <a:t>announcement (8</a:t>
            </a:r>
            <a:r>
              <a:rPr lang="en-GB" baseline="30000" dirty="0" smtClean="0"/>
              <a:t>th</a:t>
            </a:r>
            <a:r>
              <a:rPr lang="en-GB" dirty="0" smtClean="0"/>
              <a:t> June) </a:t>
            </a:r>
          </a:p>
          <a:p>
            <a:r>
              <a:rPr lang="en-GB" i="1" dirty="0"/>
              <a:t>AHRC</a:t>
            </a:r>
            <a:r>
              <a:rPr lang="en-GB" dirty="0"/>
              <a:t> Research Networking Highlight Notice for International Development </a:t>
            </a:r>
            <a:r>
              <a:rPr lang="en-GB" dirty="0" smtClean="0"/>
              <a:t>(25</a:t>
            </a:r>
            <a:r>
              <a:rPr lang="en-GB" baseline="30000" dirty="0" smtClean="0"/>
              <a:t>th</a:t>
            </a:r>
            <a:r>
              <a:rPr lang="en-GB" dirty="0" smtClean="0"/>
              <a:t> April)</a:t>
            </a:r>
          </a:p>
          <a:p>
            <a:pPr marL="0" indent="0">
              <a:buNone/>
            </a:pPr>
            <a:r>
              <a:rPr lang="en-GB" dirty="0" smtClean="0"/>
              <a:t>More details on www.rcuk.ac.uk/gcrf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73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Challenges Research Fund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6860" y="4769296"/>
            <a:ext cx="4175125" cy="18280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i="1" dirty="0" smtClean="0">
                <a:solidFill>
                  <a:schemeClr val="accent6">
                    <a:lumMod val="75000"/>
                  </a:schemeClr>
                </a:solidFill>
              </a:rPr>
              <a:t>Cutting edge research which addresses </a:t>
            </a:r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the problems faced by developing </a:t>
            </a:r>
            <a:r>
              <a:rPr lang="en-GB" i="1" dirty="0" smtClean="0">
                <a:solidFill>
                  <a:schemeClr val="accent6">
                    <a:lumMod val="75000"/>
                  </a:schemeClr>
                </a:solidFill>
              </a:rPr>
              <a:t>countries</a:t>
            </a:r>
            <a:br>
              <a:rPr lang="en-GB" i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GB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accent6">
                    <a:lumMod val="75000"/>
                  </a:schemeClr>
                </a:solidFill>
              </a:rPr>
              <a:t>2015 Government Spending Review Outcomes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GB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 smtClean="0"/>
              <a:t>Address global challenges through disciplinary </a:t>
            </a:r>
            <a:r>
              <a:rPr lang="en-GB" dirty="0"/>
              <a:t>and </a:t>
            </a:r>
            <a:r>
              <a:rPr lang="en-GB" dirty="0" smtClean="0"/>
              <a:t>interdisciplinary research</a:t>
            </a:r>
            <a:endParaRPr lang="en-GB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GB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 smtClean="0"/>
              <a:t>Strengthening capability for </a:t>
            </a:r>
            <a:r>
              <a:rPr lang="en-GB" dirty="0"/>
              <a:t>research and </a:t>
            </a:r>
            <a:r>
              <a:rPr lang="en-GB" dirty="0" smtClean="0"/>
              <a:t>innovation, within </a:t>
            </a:r>
            <a:r>
              <a:rPr lang="en-GB" dirty="0"/>
              <a:t>developing </a:t>
            </a:r>
            <a:r>
              <a:rPr lang="en-GB" dirty="0" smtClean="0"/>
              <a:t>countries and the UK</a:t>
            </a:r>
            <a:endParaRPr lang="en-GB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 smtClean="0"/>
              <a:t>Agile response to emergencies and opportunities</a:t>
            </a:r>
            <a:endParaRPr lang="en-GB" dirty="0"/>
          </a:p>
        </p:txBody>
      </p:sp>
      <p:pic>
        <p:nvPicPr>
          <p:cNvPr id="5" name="Picture 2" descr="d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338" y="1535114"/>
            <a:ext cx="4429125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88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</a:t>
            </a:r>
            <a:r>
              <a:rPr lang="en-GB" dirty="0" smtClean="0"/>
              <a:t>Newton </a:t>
            </a:r>
            <a:r>
              <a:rPr lang="en-GB" dirty="0"/>
              <a:t>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Innovate UK: </a:t>
            </a:r>
            <a:r>
              <a:rPr lang="en-GB" dirty="0"/>
              <a:t>Urban innovation in </a:t>
            </a:r>
            <a:r>
              <a:rPr lang="en-GB" dirty="0" smtClean="0"/>
              <a:t>Brazil (3 May)</a:t>
            </a:r>
          </a:p>
          <a:p>
            <a:r>
              <a:rPr lang="en-GB" i="1" dirty="0"/>
              <a:t>MRC - UK-Philippines: </a:t>
            </a:r>
            <a:r>
              <a:rPr lang="en-GB" dirty="0"/>
              <a:t>Joint Health Research Initiative Call for concept </a:t>
            </a:r>
            <a:r>
              <a:rPr lang="en-GB" dirty="0" smtClean="0"/>
              <a:t>proposals (11 May)</a:t>
            </a:r>
          </a:p>
          <a:p>
            <a:r>
              <a:rPr lang="en-GB" i="1" dirty="0"/>
              <a:t>British Council: </a:t>
            </a:r>
            <a:r>
              <a:rPr lang="en-GB" dirty="0"/>
              <a:t>Information and Communications Technologies in Homes and Cities for the Health and Well-Being of Older </a:t>
            </a:r>
            <a:r>
              <a:rPr lang="en-GB" dirty="0" smtClean="0"/>
              <a:t>People (20</a:t>
            </a:r>
            <a:r>
              <a:rPr lang="en-GB" baseline="30000" dirty="0" smtClean="0"/>
              <a:t>th</a:t>
            </a:r>
            <a:r>
              <a:rPr lang="en-GB" dirty="0" smtClean="0"/>
              <a:t> May) </a:t>
            </a:r>
          </a:p>
          <a:p>
            <a:pPr marL="0" indent="0">
              <a:buNone/>
            </a:pPr>
            <a:r>
              <a:rPr lang="en-GB" dirty="0" smtClean="0"/>
              <a:t>These and other forthcoming calls listed on </a:t>
            </a:r>
            <a:r>
              <a:rPr lang="en-GB" dirty="0"/>
              <a:t>Newton website: </a:t>
            </a:r>
            <a:r>
              <a:rPr lang="en-GB" dirty="0">
                <a:hlinkClick r:id="rId2"/>
              </a:rPr>
              <a:t>http://www.newtonfund.ac.uk/funding/funding-opportunities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524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Eloise Meller</a:t>
            </a:r>
          </a:p>
          <a:p>
            <a:r>
              <a:rPr lang="en-GB" dirty="0" smtClean="0">
                <a:hlinkClick r:id="rId3"/>
              </a:rPr>
              <a:t>gcrf@rcuk.ac.uk</a:t>
            </a:r>
            <a:endParaRPr lang="en-GB" dirty="0" smtClean="0"/>
          </a:p>
          <a:p>
            <a:r>
              <a:rPr lang="en-GB" dirty="0" smtClean="0">
                <a:hlinkClick r:id="rId4"/>
              </a:rPr>
              <a:t>www.rcuk.ac.uk/gcrf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700" dirty="0"/>
              <a:t>Global Context</a:t>
            </a:r>
            <a:endParaRPr lang="en-GB" sz="27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911" y="1772817"/>
            <a:ext cx="8839200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53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332656"/>
            <a:ext cx="6063208" cy="1066800"/>
          </a:xfrm>
        </p:spPr>
        <p:txBody>
          <a:bodyPr>
            <a:normAutofit/>
          </a:bodyPr>
          <a:lstStyle/>
          <a:p>
            <a:r>
              <a:rPr lang="en-GB" sz="2700" dirty="0"/>
              <a:t>UK Context</a:t>
            </a:r>
            <a:endParaRPr lang="en-GB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1440160"/>
            <a:ext cx="5976664" cy="4869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/>
              <a:t> </a:t>
            </a:r>
          </a:p>
          <a:p>
            <a:pPr marL="0" indent="0">
              <a:buNone/>
            </a:pPr>
            <a:r>
              <a:rPr lang="en-GB" sz="2400" dirty="0"/>
              <a:t> UK Aid Strategy</a:t>
            </a:r>
          </a:p>
          <a:p>
            <a:pPr marL="0" indent="0">
              <a:buNone/>
            </a:pPr>
            <a:endParaRPr lang="en-GB" sz="15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2200" dirty="0"/>
              <a:t>Strengthening global peace, security and governance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22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2200" dirty="0"/>
              <a:t>Strengthening resilience and response to crises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22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2200" dirty="0"/>
              <a:t>Promoting global prosperity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22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2200" dirty="0"/>
              <a:t>Tackling extreme poverty and helping the world’s most vulnerable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002" y="1916833"/>
            <a:ext cx="2879676" cy="40917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04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GCRF Delivery Partners</a:t>
            </a:r>
            <a:endParaRPr lang="en-GB" dirty="0"/>
          </a:p>
        </p:txBody>
      </p:sp>
      <p:pic>
        <p:nvPicPr>
          <p:cNvPr id="5" name="Picture 4" descr="ams_logo_2colou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274" y="2275822"/>
            <a:ext cx="2546794" cy="649122"/>
          </a:xfrm>
          <a:prstGeom prst="rect">
            <a:avLst/>
          </a:prstGeom>
          <a:noFill/>
        </p:spPr>
      </p:pic>
      <p:pic>
        <p:nvPicPr>
          <p:cNvPr id="6" name="Picture 5" descr="C:\Users\vma5\AppData\Local\Microsoft\Windows\Temporary Internet Files\Content.Word\BA-logo-strap-CMYK-blue-whit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007" y="1652672"/>
            <a:ext cx="1994980" cy="898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www.raeng.org.uk/RAE/media/General/About%20us/Introduction%20to%20the%20Academy/Visual%20identity%20and%20style%20guide/Academy%20Logos/JPG/RAENG_Green_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724" y="1844825"/>
            <a:ext cx="2108684" cy="1008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RS_New Logo_Stacked_Pan_200_RGB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180" y="2947920"/>
            <a:ext cx="1646634" cy="1122680"/>
          </a:xfrm>
          <a:prstGeom prst="rect">
            <a:avLst/>
          </a:prstGeom>
          <a:noFill/>
        </p:spPr>
      </p:pic>
      <p:pic>
        <p:nvPicPr>
          <p:cNvPr id="9" name="Picture 8" descr="01_H_RGB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90" y="4585841"/>
            <a:ext cx="1832619" cy="532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emel1\AppData\Local\Microsoft\Windows\Temporary Internet Files\Content.Outlook\3NR0H9CI\UK SPACE AGENCY CMYK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184" y="2922379"/>
            <a:ext cx="1488483" cy="166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emel1\AppData\Local\Temp\wzf823\HEFCE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00" y="3489598"/>
            <a:ext cx="2358832" cy="875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ahrc"/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820" y="5013177"/>
            <a:ext cx="1854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epsrc"/>
          <p:cNvPicPr preferRelativeResize="0"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45" y="5760046"/>
            <a:ext cx="1543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esrc"/>
          <p:cNvPicPr preferRelativeResize="0"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106" y="4797226"/>
            <a:ext cx="7683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nerc"/>
          <p:cNvPicPr preferRelativeResize="0"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318" y="4841404"/>
            <a:ext cx="154305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STFClogo300px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732" y="5687021"/>
            <a:ext cx="19939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new_bbsrc_colou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820" y="5662463"/>
            <a:ext cx="13843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WG10-RGB-MRC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5551960"/>
            <a:ext cx="123190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89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Strategic Advisory Group Membership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1556792"/>
            <a:ext cx="8735888" cy="499640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800" dirty="0">
                <a:solidFill>
                  <a:schemeClr val="tx2"/>
                </a:solidFill>
              </a:rPr>
              <a:t>Prof Sir </a:t>
            </a:r>
            <a:r>
              <a:rPr lang="en-GB" sz="1800" dirty="0">
                <a:solidFill>
                  <a:schemeClr val="tx2"/>
                </a:solidFill>
              </a:rPr>
              <a:t>Mike </a:t>
            </a:r>
            <a:r>
              <a:rPr lang="en-GB" sz="1800" dirty="0">
                <a:solidFill>
                  <a:schemeClr val="tx2"/>
                </a:solidFill>
              </a:rPr>
              <a:t>Aaronson 		University </a:t>
            </a:r>
            <a:r>
              <a:rPr lang="en-GB" sz="1800" dirty="0">
                <a:solidFill>
                  <a:schemeClr val="tx2"/>
                </a:solidFill>
              </a:rPr>
              <a:t>of Surrey (Chair)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800" dirty="0">
                <a:solidFill>
                  <a:schemeClr val="tx2"/>
                </a:solidFill>
              </a:rPr>
              <a:t>Prof Katrina Brown		University of Exeter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800" dirty="0">
                <a:solidFill>
                  <a:schemeClr val="tx2"/>
                </a:solidFill>
              </a:rPr>
              <a:t>Ms </a:t>
            </a:r>
            <a:r>
              <a:rPr lang="en-GB" sz="1800" dirty="0">
                <a:solidFill>
                  <a:schemeClr val="tx2"/>
                </a:solidFill>
              </a:rPr>
              <a:t>Jess Camburn		ELRHA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800" dirty="0">
                <a:solidFill>
                  <a:schemeClr val="tx2"/>
                </a:solidFill>
              </a:rPr>
              <a:t>Prof Barbara Evans		University of Leeds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800" dirty="0">
                <a:solidFill>
                  <a:schemeClr val="tx2"/>
                </a:solidFill>
              </a:rPr>
              <a:t>Prof Charles </a:t>
            </a:r>
            <a:r>
              <a:rPr lang="en-GB" sz="1800" dirty="0" err="1">
                <a:solidFill>
                  <a:schemeClr val="tx2"/>
                </a:solidFill>
              </a:rPr>
              <a:t>Godfray</a:t>
            </a:r>
            <a:r>
              <a:rPr lang="en-GB" sz="1800" dirty="0">
                <a:solidFill>
                  <a:schemeClr val="tx2"/>
                </a:solidFill>
              </a:rPr>
              <a:t>		University </a:t>
            </a:r>
            <a:r>
              <a:rPr lang="en-GB" sz="1800" dirty="0">
                <a:solidFill>
                  <a:schemeClr val="tx2"/>
                </a:solidFill>
              </a:rPr>
              <a:t>of Oxford 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800" dirty="0">
                <a:solidFill>
                  <a:schemeClr val="tx2"/>
                </a:solidFill>
              </a:rPr>
              <a:t>Prof Sir </a:t>
            </a:r>
            <a:r>
              <a:rPr lang="en-GB" sz="1800" dirty="0">
                <a:solidFill>
                  <a:schemeClr val="tx2"/>
                </a:solidFill>
              </a:rPr>
              <a:t>Andy </a:t>
            </a:r>
            <a:r>
              <a:rPr lang="en-GB" sz="1800" dirty="0">
                <a:solidFill>
                  <a:schemeClr val="tx2"/>
                </a:solidFill>
              </a:rPr>
              <a:t>Haines		London </a:t>
            </a:r>
            <a:r>
              <a:rPr lang="en-GB" sz="1800" dirty="0">
                <a:solidFill>
                  <a:schemeClr val="tx2"/>
                </a:solidFill>
              </a:rPr>
              <a:t>School of Hygiene &amp; Trop. Med.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800" dirty="0">
                <a:solidFill>
                  <a:schemeClr val="tx2"/>
                </a:solidFill>
              </a:rPr>
              <a:t>Prof Richard Jones		University </a:t>
            </a:r>
            <a:r>
              <a:rPr lang="en-GB" sz="1800" dirty="0">
                <a:solidFill>
                  <a:schemeClr val="tx2"/>
                </a:solidFill>
              </a:rPr>
              <a:t>of Sheffield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800" dirty="0">
                <a:solidFill>
                  <a:schemeClr val="tx2"/>
                </a:solidFill>
              </a:rPr>
              <a:t>Prof Helen Sang			University </a:t>
            </a:r>
            <a:r>
              <a:rPr lang="en-GB" sz="1800" dirty="0">
                <a:solidFill>
                  <a:schemeClr val="tx2"/>
                </a:solidFill>
              </a:rPr>
              <a:t>of Edinburgh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800" dirty="0">
                <a:solidFill>
                  <a:schemeClr val="tx2"/>
                </a:solidFill>
              </a:rPr>
              <a:t>Prof James Stirling		Imperial </a:t>
            </a:r>
            <a:r>
              <a:rPr lang="en-GB" sz="1800" dirty="0">
                <a:solidFill>
                  <a:schemeClr val="tx2"/>
                </a:solidFill>
              </a:rPr>
              <a:t>College </a:t>
            </a:r>
            <a:r>
              <a:rPr lang="en-GB" sz="1800" dirty="0">
                <a:solidFill>
                  <a:schemeClr val="tx2"/>
                </a:solidFill>
              </a:rPr>
              <a:t>London </a:t>
            </a:r>
            <a:endParaRPr lang="en-GB" sz="1800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800" dirty="0">
                <a:solidFill>
                  <a:schemeClr val="tx2"/>
                </a:solidFill>
              </a:rPr>
              <a:t>Mr Simon Trace			International Development Consultant </a:t>
            </a:r>
            <a:endParaRPr lang="en-GB" sz="1800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800" dirty="0">
                <a:solidFill>
                  <a:schemeClr val="tx2"/>
                </a:solidFill>
              </a:rPr>
              <a:t>Prof Jeff </a:t>
            </a:r>
            <a:r>
              <a:rPr lang="en-GB" sz="1800" dirty="0" err="1">
                <a:solidFill>
                  <a:schemeClr val="tx2"/>
                </a:solidFill>
              </a:rPr>
              <a:t>Waage</a:t>
            </a:r>
            <a:r>
              <a:rPr lang="en-GB" sz="1800" dirty="0">
                <a:solidFill>
                  <a:schemeClr val="tx2"/>
                </a:solidFill>
              </a:rPr>
              <a:t>			London International Development Centre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800" dirty="0">
                <a:solidFill>
                  <a:schemeClr val="tx2"/>
                </a:solidFill>
              </a:rPr>
              <a:t>Prof Jim Watson			UK Energy Research Centre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800" dirty="0">
                <a:solidFill>
                  <a:schemeClr val="tx2"/>
                </a:solidFill>
              </a:rPr>
              <a:t>Prof Sir Alan Wilson		University College </a:t>
            </a:r>
            <a:r>
              <a:rPr lang="en-GB" sz="1800" dirty="0">
                <a:solidFill>
                  <a:schemeClr val="tx2"/>
                </a:solidFill>
              </a:rPr>
              <a:t>London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800" dirty="0">
                <a:solidFill>
                  <a:schemeClr val="tx2"/>
                </a:solidFill>
              </a:rPr>
              <a:t>Prof </a:t>
            </a:r>
            <a:r>
              <a:rPr lang="en-GB" sz="1800" dirty="0">
                <a:solidFill>
                  <a:schemeClr val="tx2"/>
                </a:solidFill>
              </a:rPr>
              <a:t>Alan Winters 		University of </a:t>
            </a:r>
            <a:r>
              <a:rPr lang="en-GB" sz="1800" dirty="0">
                <a:solidFill>
                  <a:schemeClr val="tx2"/>
                </a:solidFill>
              </a:rPr>
              <a:t>Sussex</a:t>
            </a:r>
            <a:endParaRPr lang="en-GB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64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304800"/>
            <a:ext cx="6530280" cy="1066800"/>
          </a:xfrm>
        </p:spPr>
        <p:txBody>
          <a:bodyPr/>
          <a:lstStyle/>
          <a:p>
            <a:r>
              <a:rPr lang="en-GB" sz="2800" dirty="0"/>
              <a:t>Research agenda for enabling change</a:t>
            </a:r>
            <a:endParaRPr lang="en-GB" sz="2800" b="1" i="1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847528" y="1556792"/>
            <a:ext cx="8424936" cy="1440160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GB" sz="2400" b="1" i="1" dirty="0">
                <a:solidFill>
                  <a:srgbClr val="000000"/>
                </a:solidFill>
              </a:rPr>
              <a:t>Equitable access to sustainable development</a:t>
            </a:r>
          </a:p>
          <a:p>
            <a:pPr eaLnBrk="0" hangingPunct="0"/>
            <a:r>
              <a:rPr lang="en-GB" dirty="0">
                <a:solidFill>
                  <a:srgbClr val="000000"/>
                </a:solidFill>
              </a:rPr>
              <a:t>to </a:t>
            </a:r>
            <a:r>
              <a:rPr lang="en-GB" dirty="0">
                <a:solidFill>
                  <a:srgbClr val="000000"/>
                </a:solidFill>
              </a:rPr>
              <a:t>create new knowledge and drive innovation that helps to ensure that everyone across the globe </a:t>
            </a:r>
            <a:r>
              <a:rPr lang="en-GB" dirty="0">
                <a:solidFill>
                  <a:srgbClr val="000000"/>
                </a:solidFill>
              </a:rPr>
              <a:t>can prosper through access to health, food, water, education, energy etc.</a:t>
            </a:r>
            <a:endParaRPr lang="en-GB" dirty="0">
              <a:solidFill>
                <a:srgbClr val="000000"/>
              </a:solidFill>
            </a:endParaRPr>
          </a:p>
          <a:p>
            <a:pPr eaLnBrk="0" hangingPunct="0"/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847528" y="3140968"/>
            <a:ext cx="8424936" cy="1440160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GB" sz="2400" b="1" i="1" dirty="0">
                <a:solidFill>
                  <a:srgbClr val="000000"/>
                </a:solidFill>
              </a:rPr>
              <a:t>Sustainable economies and societies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</a:rPr>
              <a:t>to identify new responses to the challenges arising from changes in population, technology, consumption and pressure on the </a:t>
            </a:r>
            <a:r>
              <a:rPr lang="en-GB" dirty="0">
                <a:solidFill>
                  <a:srgbClr val="000000"/>
                </a:solidFill>
              </a:rPr>
              <a:t>environment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847528" y="4725144"/>
            <a:ext cx="8424936" cy="1440160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GB" sz="2400" b="1" i="1" dirty="0">
                <a:solidFill>
                  <a:srgbClr val="000000"/>
                </a:solidFill>
              </a:rPr>
              <a:t>Human rights, good governance and social justice</a:t>
            </a:r>
          </a:p>
          <a:p>
            <a:pPr eaLnBrk="0" hangingPunct="0"/>
            <a:r>
              <a:rPr lang="en-GB" dirty="0">
                <a:solidFill>
                  <a:srgbClr val="000000"/>
                </a:solidFill>
              </a:rPr>
              <a:t>to </a:t>
            </a:r>
            <a:r>
              <a:rPr lang="en-GB" dirty="0">
                <a:solidFill>
                  <a:srgbClr val="000000"/>
                </a:solidFill>
              </a:rPr>
              <a:t>understand how to strengthen the institutions that underpin peaceful societies, good governance, respect for human rights and the rule of law.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0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agenda for change (1)</a:t>
            </a:r>
            <a:br>
              <a:rPr lang="en-GB" dirty="0" smtClean="0"/>
            </a:br>
            <a:r>
              <a:rPr lang="en-GB" sz="2000" b="1" i="1" dirty="0"/>
              <a:t>Equitable access to sustainable development</a:t>
            </a:r>
            <a:r>
              <a:rPr lang="en-GB" b="1" i="1" dirty="0"/>
              <a:t/>
            </a:r>
            <a:br>
              <a:rPr lang="en-GB" b="1" i="1" dirty="0"/>
            </a:br>
            <a:endParaRPr lang="en-GB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/>
              <a:t>Our vision is to </a:t>
            </a:r>
            <a:r>
              <a:rPr lang="en-GB" sz="2400" dirty="0"/>
              <a:t>create new knowledge and drive innovation that helps to ensure that everyone across the globe has access to: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Secure and resilient food systems supported by sustainable marine resources and agriculture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Sustainable health and well being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Inclusive and equitable quality education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Clean air, water and sanitation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Affordable, reliable, sustainable energy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00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295670"/>
            <a:ext cx="6351240" cy="1066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Research agenda for change (2)</a:t>
            </a:r>
            <a:r>
              <a:rPr lang="en-GB" dirty="0"/>
              <a:t/>
            </a:r>
            <a:br>
              <a:rPr lang="en-GB" dirty="0"/>
            </a:br>
            <a:r>
              <a:rPr lang="en-GB" b="1" i="1" dirty="0"/>
              <a:t>Sustainable economies and </a:t>
            </a:r>
            <a:r>
              <a:rPr lang="en-GB" b="1" i="1" dirty="0" smtClean="0"/>
              <a:t>societies</a:t>
            </a:r>
            <a:endParaRPr lang="en-GB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 smtClean="0"/>
              <a:t>Our ambition is to identify new responses to the challenges arising from changes in population, technology, consumption and pressure </a:t>
            </a:r>
            <a:r>
              <a:rPr lang="en-GB" dirty="0"/>
              <a:t>on </a:t>
            </a:r>
            <a:r>
              <a:rPr lang="en-GB" dirty="0" smtClean="0"/>
              <a:t>the environment: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Sustainable </a:t>
            </a:r>
            <a:r>
              <a:rPr lang="en-GB" dirty="0"/>
              <a:t>livelihoods supported by strong foundations for inclusive economic growth and innovation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Resilience and action on short-term environmental shocks and long-term environmental change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Sustainable cities and communities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Sustainable production and consumption, </a:t>
            </a:r>
            <a:r>
              <a:rPr lang="en-GB" dirty="0" smtClean="0"/>
              <a:t>e.g. materials </a:t>
            </a:r>
            <a:r>
              <a:rPr lang="en-GB" dirty="0"/>
              <a:t>and other resources 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8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946</Words>
  <Application>Microsoft Office PowerPoint</Application>
  <PresentationFormat>Widescreen</PresentationFormat>
  <Paragraphs>167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MS PGothic</vt:lpstr>
      <vt:lpstr>Arial</vt:lpstr>
      <vt:lpstr>Calibri</vt:lpstr>
      <vt:lpstr>Wingdings</vt:lpstr>
      <vt:lpstr>2_Blank Presentation</vt:lpstr>
      <vt:lpstr>  Global Challenges Research Fund and Newton Fund  </vt:lpstr>
      <vt:lpstr>Global Challenges Research Fund</vt:lpstr>
      <vt:lpstr>Global Context</vt:lpstr>
      <vt:lpstr>UK Context</vt:lpstr>
      <vt:lpstr>GCRF Delivery Partners</vt:lpstr>
      <vt:lpstr>Strategic Advisory Group Membership  </vt:lpstr>
      <vt:lpstr>Research agenda for enabling change</vt:lpstr>
      <vt:lpstr>Research agenda for change (1) Equitable access to sustainable development </vt:lpstr>
      <vt:lpstr>Research agenda for change (2) Sustainable economies and societies</vt:lpstr>
      <vt:lpstr>Research agenda for change (3) Human rights, good governance and social justice </vt:lpstr>
      <vt:lpstr>Investment criteria</vt:lpstr>
      <vt:lpstr>RCUK and the Newton Fund</vt:lpstr>
      <vt:lpstr>PowerPoint Presentation</vt:lpstr>
      <vt:lpstr>PowerPoint Presentation</vt:lpstr>
      <vt:lpstr>PowerPoint Presentation</vt:lpstr>
      <vt:lpstr>RCUK and the Newton Fund</vt:lpstr>
      <vt:lpstr>Our RCUK approach</vt:lpstr>
      <vt:lpstr>RCUK activities through the  Newton Fund: examples </vt:lpstr>
      <vt:lpstr>Current GCRF opportunities</vt:lpstr>
      <vt:lpstr>Current Newton opportunities</vt:lpstr>
      <vt:lpstr>Contact</vt:lpstr>
    </vt:vector>
  </TitlesOfParts>
  <Company>University of Reading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Global Challenges Research Fund and Newton Fund  </dc:title>
  <dc:creator>Elisavet Kitou</dc:creator>
  <cp:lastModifiedBy>Elisavet Kitou</cp:lastModifiedBy>
  <cp:revision>1</cp:revision>
  <dcterms:created xsi:type="dcterms:W3CDTF">2017-05-04T10:47:19Z</dcterms:created>
  <dcterms:modified xsi:type="dcterms:W3CDTF">2017-05-04T10:48:24Z</dcterms:modified>
</cp:coreProperties>
</file>